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slides/slide15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3" r:id="rId132"/>
    <p:sldId id="394" r:id="rId133"/>
    <p:sldId id="395" r:id="rId134"/>
    <p:sldId id="396" r:id="rId135"/>
    <p:sldId id="397" r:id="rId136"/>
    <p:sldId id="398" r:id="rId137"/>
    <p:sldId id="400" r:id="rId138"/>
    <p:sldId id="401" r:id="rId139"/>
    <p:sldId id="402" r:id="rId140"/>
    <p:sldId id="403" r:id="rId141"/>
    <p:sldId id="404" r:id="rId142"/>
    <p:sldId id="405" r:id="rId143"/>
    <p:sldId id="406" r:id="rId144"/>
    <p:sldId id="407" r:id="rId145"/>
    <p:sldId id="408" r:id="rId146"/>
    <p:sldId id="409" r:id="rId147"/>
    <p:sldId id="411" r:id="rId148"/>
    <p:sldId id="412" r:id="rId149"/>
    <p:sldId id="413" r:id="rId150"/>
    <p:sldId id="414" r:id="rId151"/>
    <p:sldId id="415" r:id="rId152"/>
    <p:sldId id="416" r:id="rId153"/>
    <p:sldId id="417" r:id="rId154"/>
    <p:sldId id="418" r:id="rId155"/>
    <p:sldId id="419" r:id="rId156"/>
    <p:sldId id="391" r:id="rId1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71C49D8-E6CE-4116-83B2-A57C22BE21C2}" type="datetimeFigureOut">
              <a:rPr lang="en-IN" smtClean="0"/>
              <a:pPr/>
              <a:t>30-08-2023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21F5F53B-4E92-4741-9E10-A96C0E66732A}"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2532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F5F53B-4E92-4741-9E10-A96C0E66732A}" type="slidenum">
              <a:rPr lang="en-IN" smtClean="0"/>
              <a:pPr/>
              <a:t>‹#›</a:t>
            </a:fld>
            <a:endParaRPr lang="en-IN"/>
          </a:p>
        </p:txBody>
      </p:sp>
    </p:spTree>
    <p:extLst>
      <p:ext uri="{BB962C8B-B14F-4D97-AF65-F5344CB8AC3E}">
        <p14:creationId xmlns="" xmlns:p14="http://schemas.microsoft.com/office/powerpoint/2010/main" val="213884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F5F53B-4E92-4741-9E10-A96C0E66732A}"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5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F5F53B-4E92-4741-9E10-A96C0E66732A}"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52397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F5F53B-4E92-4741-9E10-A96C0E66732A}" type="slidenum">
              <a:rPr lang="en-IN" smtClean="0"/>
              <a:pPr/>
              <a:t>‹#›</a:t>
            </a:fld>
            <a:endParaRPr lang="en-IN"/>
          </a:p>
        </p:txBody>
      </p:sp>
    </p:spTree>
    <p:extLst>
      <p:ext uri="{BB962C8B-B14F-4D97-AF65-F5344CB8AC3E}">
        <p14:creationId xmlns="" xmlns:p14="http://schemas.microsoft.com/office/powerpoint/2010/main" val="125922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F5F53B-4E92-4741-9E10-A96C0E66732A}"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6364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F5F53B-4E92-4741-9E10-A96C0E66732A}"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328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F5F53B-4E92-4741-9E10-A96C0E66732A}"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89098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F5F53B-4E92-4741-9E10-A96C0E66732A}"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77642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F5F53B-4E92-4741-9E10-A96C0E66732A}" type="slidenum">
              <a:rPr lang="en-IN" smtClean="0"/>
              <a:pPr/>
              <a:t>‹#›</a:t>
            </a:fld>
            <a:endParaRPr lang="en-IN"/>
          </a:p>
        </p:txBody>
      </p:sp>
    </p:spTree>
    <p:extLst>
      <p:ext uri="{BB962C8B-B14F-4D97-AF65-F5344CB8AC3E}">
        <p14:creationId xmlns="" xmlns:p14="http://schemas.microsoft.com/office/powerpoint/2010/main" val="251907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F5F53B-4E92-4741-9E10-A96C0E66732A}"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5260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F5F53B-4E92-4741-9E10-A96C0E66732A}" type="slidenum">
              <a:rPr lang="en-IN" smtClean="0"/>
              <a:pPr/>
              <a:t>‹#›</a:t>
            </a:fld>
            <a:endParaRPr lang="en-IN"/>
          </a:p>
        </p:txBody>
      </p:sp>
    </p:spTree>
    <p:extLst>
      <p:ext uri="{BB962C8B-B14F-4D97-AF65-F5344CB8AC3E}">
        <p14:creationId xmlns="" xmlns:p14="http://schemas.microsoft.com/office/powerpoint/2010/main" val="312478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1F5F53B-4E92-4741-9E10-A96C0E66732A}"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4636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1F5F53B-4E92-4741-9E10-A96C0E66732A}"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4366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1F5F53B-4E92-4741-9E10-A96C0E66732A}" type="slidenum">
              <a:rPr lang="en-IN" smtClean="0"/>
              <a:pPr/>
              <a:t>‹#›</a:t>
            </a:fld>
            <a:endParaRPr lang="en-IN"/>
          </a:p>
        </p:txBody>
      </p:sp>
    </p:spTree>
    <p:extLst>
      <p:ext uri="{BB962C8B-B14F-4D97-AF65-F5344CB8AC3E}">
        <p14:creationId xmlns="" xmlns:p14="http://schemas.microsoft.com/office/powerpoint/2010/main" val="154422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F5F53B-4E92-4741-9E10-A96C0E66732A}"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2862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1C49D8-E6CE-4116-83B2-A57C22BE21C2}" type="datetimeFigureOut">
              <a:rPr lang="en-IN" smtClean="0"/>
              <a:pPr/>
              <a:t>30-08-2023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F5F53B-4E92-4741-9E10-A96C0E66732A}" type="slidenum">
              <a:rPr lang="en-IN" smtClean="0"/>
              <a:pPr/>
              <a:t>‹#›</a:t>
            </a:fld>
            <a:endParaRPr lang="en-IN"/>
          </a:p>
        </p:txBody>
      </p:sp>
    </p:spTree>
    <p:extLst>
      <p:ext uri="{BB962C8B-B14F-4D97-AF65-F5344CB8AC3E}">
        <p14:creationId xmlns="" xmlns:p14="http://schemas.microsoft.com/office/powerpoint/2010/main" val="52220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1C49D8-E6CE-4116-83B2-A57C22BE21C2}" type="datetimeFigureOut">
              <a:rPr lang="en-IN" smtClean="0"/>
              <a:pPr/>
              <a:t>30-08-2023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F5F53B-4E92-4741-9E10-A96C0E66732A}" type="slidenum">
              <a:rPr lang="en-IN" smtClean="0"/>
              <a:pPr/>
              <a:t>‹#›</a:t>
            </a:fld>
            <a:endParaRPr lang="en-IN"/>
          </a:p>
        </p:txBody>
      </p:sp>
    </p:spTree>
    <p:extLst>
      <p:ext uri="{BB962C8B-B14F-4D97-AF65-F5344CB8AC3E}">
        <p14:creationId xmlns="" xmlns:p14="http://schemas.microsoft.com/office/powerpoint/2010/main" val="40534032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amazon.com/"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2674" y="1871131"/>
            <a:ext cx="8921932" cy="1515533"/>
          </a:xfrm>
        </p:spPr>
        <p:txBody>
          <a:bodyPr/>
          <a:lstStyle/>
          <a:p>
            <a:r>
              <a:rPr lang="en-US" dirty="0" smtClean="0"/>
              <a:t>ELEMENTS OF TRANSPORT PROTOCOL</a:t>
            </a:r>
            <a:endParaRPr lang="en-IN" dirty="0"/>
          </a:p>
        </p:txBody>
      </p:sp>
      <p:sp>
        <p:nvSpPr>
          <p:cNvPr id="3" name="Subtitle 2"/>
          <p:cNvSpPr>
            <a:spLocks noGrp="1"/>
          </p:cNvSpPr>
          <p:nvPr>
            <p:ph type="subTitle" idx="1"/>
          </p:nvPr>
        </p:nvSpPr>
        <p:spPr/>
        <p:txBody>
          <a:bodyPr>
            <a:normAutofit fontScale="77500" lnSpcReduction="20000"/>
          </a:bodyPr>
          <a:lstStyle/>
          <a:p>
            <a:r>
              <a:rPr lang="en-US" dirty="0" smtClean="0"/>
              <a:t>By</a:t>
            </a:r>
          </a:p>
          <a:p>
            <a:r>
              <a:rPr lang="en-US" dirty="0" smtClean="0"/>
              <a:t>Mrs. E. </a:t>
            </a:r>
            <a:r>
              <a:rPr lang="en-US" dirty="0" err="1" smtClean="0"/>
              <a:t>Himabindu</a:t>
            </a:r>
            <a:endParaRPr lang="en-US" dirty="0" smtClean="0"/>
          </a:p>
          <a:p>
            <a:r>
              <a:rPr lang="en-US" dirty="0" err="1" smtClean="0"/>
              <a:t>Asst.Professor</a:t>
            </a:r>
            <a:endParaRPr lang="en-US" dirty="0" smtClean="0"/>
          </a:p>
          <a:p>
            <a:r>
              <a:rPr lang="en-US" dirty="0" smtClean="0"/>
              <a:t>SVIT</a:t>
            </a:r>
            <a:endParaRPr lang="en-IN" dirty="0"/>
          </a:p>
        </p:txBody>
      </p:sp>
    </p:spTree>
    <p:extLst>
      <p:ext uri="{BB962C8B-B14F-4D97-AF65-F5344CB8AC3E}">
        <p14:creationId xmlns="" xmlns:p14="http://schemas.microsoft.com/office/powerpoint/2010/main" val="184057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Stable TSAP Addresses: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In some cases, services in the transport layer have stable TSAP addresses that are known in advance. For example, the /</a:t>
            </a:r>
            <a:r>
              <a:rPr lang="en-IN" dirty="0" err="1">
                <a:latin typeface="Times New Roman" panose="02020603050405020304" pitchFamily="18" charset="0"/>
                <a:ea typeface="Calibri" panose="020F0502020204030204" pitchFamily="34" charset="0"/>
                <a:cs typeface="Times New Roman" panose="02020603050405020304" pitchFamily="18" charset="0"/>
              </a:rPr>
              <a:t>etc</a:t>
            </a:r>
            <a:r>
              <a:rPr lang="en-IN" dirty="0">
                <a:latin typeface="Times New Roman" panose="02020603050405020304" pitchFamily="18" charset="0"/>
                <a:ea typeface="Calibri" panose="020F0502020204030204" pitchFamily="34" charset="0"/>
                <a:cs typeface="Times New Roman" panose="02020603050405020304" pitchFamily="18" charset="0"/>
              </a:rPr>
              <a:t>/services file on UNIX systems lists well-known services and their corresponding ports (TSAP addresses).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User processes may want to communicate with other user processes that do not have known TSAP addresses or may exist only temporarily. This poses a challenge as stable TSAP addresses are not sufficient for all communication scenarios</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105124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TCP Connection Management </a:t>
            </a:r>
            <a:r>
              <a:rPr lang="en-IN" b="1" dirty="0" err="1"/>
              <a:t>Modeling</a:t>
            </a:r>
            <a:endParaRPr lang="en-IN"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68582" y="2382982"/>
            <a:ext cx="8603673" cy="3754582"/>
          </a:xfrm>
          <a:prstGeom prst="rect">
            <a:avLst/>
          </a:prstGeom>
          <a:noFill/>
          <a:ln>
            <a:noFill/>
          </a:ln>
        </p:spPr>
      </p:pic>
    </p:spTree>
    <p:extLst>
      <p:ext uri="{BB962C8B-B14F-4D97-AF65-F5344CB8AC3E}">
        <p14:creationId xmlns:p14="http://schemas.microsoft.com/office/powerpoint/2010/main" xmlns="" val="561569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Each connection starts in the CLOSED state and transitions through states like LISTEN, SYN RCVD, SYN SENT, and ESTABLISHED as connections are established. Similarly, when releasing a connection, TCP transitions through states like FIN WAIT 1, FIN WAIT 2, CLOSING, CLOSE WAIT, and TIME WAIT before returning to the CLOSED state. This finite state machine captures the complex sequence of events involved in connection establishment and release.</a:t>
            </a:r>
          </a:p>
          <a:p>
            <a:endParaRPr lang="en-IN" dirty="0"/>
          </a:p>
        </p:txBody>
      </p:sp>
    </p:spTree>
    <p:extLst>
      <p:ext uri="{BB962C8B-B14F-4D97-AF65-F5344CB8AC3E}">
        <p14:creationId xmlns:p14="http://schemas.microsoft.com/office/powerpoint/2010/main" xmlns="" val="37908194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399310" y="1136073"/>
            <a:ext cx="9497288" cy="4739265"/>
          </a:xfrm>
          <a:prstGeom prst="rect">
            <a:avLst/>
          </a:prstGeom>
          <a:noFill/>
          <a:ln>
            <a:noFill/>
          </a:ln>
        </p:spPr>
      </p:pic>
    </p:spTree>
    <p:extLst>
      <p:ext uri="{BB962C8B-B14F-4D97-AF65-F5344CB8AC3E}">
        <p14:creationId xmlns:p14="http://schemas.microsoft.com/office/powerpoint/2010/main" xmlns="" val="40112953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TCP Sliding Window</a:t>
            </a:r>
            <a:endParaRPr lang="en-IN" dirty="0"/>
          </a:p>
        </p:txBody>
      </p:sp>
      <p:sp>
        <p:nvSpPr>
          <p:cNvPr id="3" name="Content Placeholder 2"/>
          <p:cNvSpPr>
            <a:spLocks noGrp="1"/>
          </p:cNvSpPr>
          <p:nvPr>
            <p:ph idx="1"/>
          </p:nvPr>
        </p:nvSpPr>
        <p:spPr/>
        <p:txBody>
          <a:bodyPr/>
          <a:lstStyle/>
          <a:p>
            <a:r>
              <a:rPr lang="en-IN" dirty="0"/>
              <a:t>TCP's sliding window mechanism separates the issues of acknowledging received segments and managing the receiver buffer. For instance, consider a scenario where the </a:t>
            </a:r>
            <a:r>
              <a:rPr lang="en-IN" dirty="0" smtClean="0"/>
              <a:t>receiver </a:t>
            </a:r>
            <a:r>
              <a:rPr lang="en-IN" dirty="0"/>
              <a:t>has a 4096-byte buffer. If a 2048-byte segment is correctly received, the receiver acknowledges it, but its available buffer space is reduced to 2048 bytes. Consequently, it advertises a window of 2048 starting from the next expected byte. The sender should refrain from sending more data until the receiver's buffer has space.</a:t>
            </a:r>
          </a:p>
        </p:txBody>
      </p:sp>
    </p:spTree>
    <p:extLst>
      <p:ext uri="{BB962C8B-B14F-4D97-AF65-F5344CB8AC3E}">
        <p14:creationId xmlns:p14="http://schemas.microsoft.com/office/powerpoint/2010/main" xmlns="" val="6233329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95402" y="982133"/>
            <a:ext cx="9601195" cy="5127722"/>
          </a:xfrm>
          <a:prstGeom prst="rect">
            <a:avLst/>
          </a:prstGeom>
          <a:noFill/>
          <a:ln>
            <a:noFill/>
          </a:ln>
        </p:spPr>
      </p:pic>
    </p:spTree>
    <p:extLst>
      <p:ext uri="{BB962C8B-B14F-4D97-AF65-F5344CB8AC3E}">
        <p14:creationId xmlns:p14="http://schemas.microsoft.com/office/powerpoint/2010/main" xmlns="" val="25176475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dirty="0"/>
              <a:t>When the receiver's buffer is completely filled, it may advertise a window size of 0, indicating that it can't currently accept any more data. The sender then pauses until the receiver frees up buffer space. </a:t>
            </a:r>
          </a:p>
          <a:p>
            <a:r>
              <a:rPr lang="en-IN" dirty="0"/>
              <a:t>When the window is 0, the sender may not normally send segments, with two exceptions. First, urgent data may be sent, for example, to allow the user to kill the process running on the remote machine. Second, the sender may send a 1-byte segment to force the receiver to </a:t>
            </a:r>
            <a:r>
              <a:rPr lang="en-IN" dirty="0" err="1"/>
              <a:t>reannounce</a:t>
            </a:r>
            <a:r>
              <a:rPr lang="en-IN" dirty="0"/>
              <a:t> the next byte expected and the window size. This packet is called a </a:t>
            </a:r>
            <a:r>
              <a:rPr lang="en-IN" b="1" dirty="0"/>
              <a:t>window probe</a:t>
            </a:r>
            <a:r>
              <a:rPr lang="en-IN" dirty="0"/>
              <a:t>. The TCP standard explicitly provides this option to prevent deadlock if a window update ever gets lost</a:t>
            </a:r>
            <a:r>
              <a:rPr lang="en-IN" dirty="0" smtClean="0"/>
              <a:t>.</a:t>
            </a:r>
            <a:endParaRPr lang="en-IN" dirty="0"/>
          </a:p>
        </p:txBody>
      </p:sp>
    </p:spTree>
    <p:extLst>
      <p:ext uri="{BB962C8B-B14F-4D97-AF65-F5344CB8AC3E}">
        <p14:creationId xmlns:p14="http://schemas.microsoft.com/office/powerpoint/2010/main" xmlns="" val="14551536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Optimizing for Interactive Applications:</a:t>
            </a:r>
            <a:r>
              <a:rPr lang="en-IN" dirty="0"/>
              <a:t> To optimize bandwidth usage, TCP implementations often employ techniques like delayed acknowledgements. Acknowledgements and window updates are delayed for a short period (e.g., up to 500 milliseconds) to accumulate more data to send in a single segment. This approach effectively reduces the number of packets and improves overall efficiency. However, delayed acknowledgements might not be suitable for interactive applications like games, where rapid updates are essential.</a:t>
            </a:r>
          </a:p>
          <a:p>
            <a:endParaRPr lang="en-IN" dirty="0"/>
          </a:p>
        </p:txBody>
      </p:sp>
    </p:spTree>
    <p:extLst>
      <p:ext uri="{BB962C8B-B14F-4D97-AF65-F5344CB8AC3E}">
        <p14:creationId xmlns:p14="http://schemas.microsoft.com/office/powerpoint/2010/main" xmlns="" val="23415397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Nagle's algorithm offers another optimization. It suggests buffering small pieces of data until the first piece is acknowledged. Then, all the buffered data is sent in one TCP segment. This approach limits the number of short packets and optimizes data transmission.</a:t>
            </a:r>
          </a:p>
          <a:p>
            <a:endParaRPr lang="en-IN" dirty="0"/>
          </a:p>
        </p:txBody>
      </p:sp>
    </p:spTree>
    <p:extLst>
      <p:ext uri="{BB962C8B-B14F-4D97-AF65-F5344CB8AC3E}">
        <p14:creationId xmlns:p14="http://schemas.microsoft.com/office/powerpoint/2010/main" xmlns="" val="42160991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sz="half" idx="1"/>
          </p:nvPr>
        </p:nvSpPr>
        <p:spPr/>
        <p:txBody>
          <a:bodyPr>
            <a:normAutofit lnSpcReduction="10000"/>
          </a:bodyPr>
          <a:lstStyle/>
          <a:p>
            <a:r>
              <a:rPr lang="en-IN" b="1" dirty="0"/>
              <a:t>Silly Window Syndrome:</a:t>
            </a:r>
            <a:r>
              <a:rPr lang="en-IN" dirty="0"/>
              <a:t> The "silly window syndrome" occurs when data are passed to the sending TCP entity in large blocks, but an interactive application on the receiving side reads data only 1 byte at a time. It causes inefficiencies due to frequent acknowledgements and window updates. </a:t>
            </a:r>
          </a:p>
          <a:p>
            <a:endParaRPr lang="en-IN" dirty="0"/>
          </a:p>
        </p:txBody>
      </p:sp>
      <p:sp>
        <p:nvSpPr>
          <p:cNvPr id="7" name="Content Placeholder 6"/>
          <p:cNvSpPr>
            <a:spLocks noGrp="1"/>
          </p:cNvSpPr>
          <p:nvPr>
            <p:ph sz="half" idx="2"/>
          </p:nvPr>
        </p:nvSpPr>
        <p:spPr/>
        <p:txBody>
          <a:bodyPr>
            <a:normAutofit lnSpcReduction="10000"/>
          </a:bodyPr>
          <a:lstStyle/>
          <a:p>
            <a:endParaRPr lang="en-IN"/>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6181344" y="1371600"/>
            <a:ext cx="4819165" cy="4498848"/>
          </a:xfrm>
          <a:prstGeom prst="rect">
            <a:avLst/>
          </a:prstGeom>
          <a:noFill/>
          <a:ln>
            <a:noFill/>
          </a:ln>
        </p:spPr>
      </p:pic>
    </p:spTree>
    <p:extLst>
      <p:ext uri="{BB962C8B-B14F-4D97-AF65-F5344CB8AC3E}">
        <p14:creationId xmlns:p14="http://schemas.microsoft.com/office/powerpoint/2010/main" xmlns="" val="2047392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idx="1"/>
          </p:nvPr>
        </p:nvSpPr>
        <p:spPr/>
        <p:txBody>
          <a:bodyPr/>
          <a:lstStyle/>
          <a:p>
            <a:r>
              <a:rPr lang="en-IN" dirty="0"/>
              <a:t>Clark's solution suggests delaying window updates until a significant amount of buffer space is available. Additionally, the sender can wait to send until a full segment or a significant portion of the receiver's buffer is ready.</a:t>
            </a:r>
          </a:p>
          <a:p>
            <a:endParaRPr lang="en-IN" dirty="0"/>
          </a:p>
        </p:txBody>
      </p:sp>
    </p:spTree>
    <p:extLst>
      <p:ext uri="{BB962C8B-B14F-4D97-AF65-F5344CB8AC3E}">
        <p14:creationId xmlns:p14="http://schemas.microsoft.com/office/powerpoint/2010/main" xmlns="" val="197260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nSpc>
                <a:spcPct val="107000"/>
              </a:lnSpc>
              <a:spcAft>
                <a:spcPts val="800"/>
              </a:spcAft>
            </a:pPr>
            <a:r>
              <a:rPr lang="en-IN" b="1" dirty="0" err="1">
                <a:latin typeface="Times New Roman" panose="02020603050405020304" pitchFamily="18" charset="0"/>
                <a:ea typeface="Calibri" panose="020F0502020204030204" pitchFamily="34" charset="0"/>
                <a:cs typeface="Times New Roman" panose="02020603050405020304" pitchFamily="18" charset="0"/>
              </a:rPr>
              <a:t>Portmapper</a:t>
            </a:r>
            <a:r>
              <a:rPr lang="en-IN" b="1" dirty="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To address the challenges, an alternative approach involves using a special process called a </a:t>
            </a:r>
            <a:r>
              <a:rPr lang="en-IN" dirty="0" err="1">
                <a:latin typeface="Times New Roman" panose="02020603050405020304" pitchFamily="18" charset="0"/>
                <a:ea typeface="Calibri" panose="020F0502020204030204" pitchFamily="34" charset="0"/>
                <a:cs typeface="Times New Roman" panose="02020603050405020304" pitchFamily="18" charset="0"/>
              </a:rPr>
              <a:t>portmapper</a:t>
            </a:r>
            <a:r>
              <a:rPr lang="en-IN" dirty="0">
                <a:latin typeface="Times New Roman" panose="02020603050405020304" pitchFamily="18" charset="0"/>
                <a:ea typeface="Calibri" panose="020F0502020204030204" pitchFamily="34" charset="0"/>
                <a:cs typeface="Times New Roman" panose="02020603050405020304" pitchFamily="18" charset="0"/>
              </a:rPr>
              <a:t>. The </a:t>
            </a:r>
            <a:r>
              <a:rPr lang="en-IN" dirty="0" err="1">
                <a:latin typeface="Times New Roman" panose="02020603050405020304" pitchFamily="18" charset="0"/>
                <a:ea typeface="Calibri" panose="020F0502020204030204" pitchFamily="34" charset="0"/>
                <a:cs typeface="Times New Roman" panose="02020603050405020304" pitchFamily="18" charset="0"/>
              </a:rPr>
              <a:t>portmapper</a:t>
            </a:r>
            <a:r>
              <a:rPr lang="en-IN" dirty="0">
                <a:latin typeface="Times New Roman" panose="02020603050405020304" pitchFamily="18" charset="0"/>
                <a:ea typeface="Calibri" panose="020F0502020204030204" pitchFamily="34" charset="0"/>
                <a:cs typeface="Times New Roman" panose="02020603050405020304" pitchFamily="18" charset="0"/>
              </a:rPr>
              <a:t> acts as a mapping service, similar to a directory assistance operator in the telephone system. Users can query the </a:t>
            </a:r>
            <a:r>
              <a:rPr lang="en-IN" dirty="0" err="1">
                <a:latin typeface="Times New Roman" panose="02020603050405020304" pitchFamily="18" charset="0"/>
                <a:ea typeface="Calibri" panose="020F0502020204030204" pitchFamily="34" charset="0"/>
                <a:cs typeface="Times New Roman" panose="02020603050405020304" pitchFamily="18" charset="0"/>
              </a:rPr>
              <a:t>portmapper</a:t>
            </a:r>
            <a:r>
              <a:rPr lang="en-IN" dirty="0">
                <a:latin typeface="Times New Roman" panose="02020603050405020304" pitchFamily="18" charset="0"/>
                <a:ea typeface="Calibri" panose="020F0502020204030204" pitchFamily="34" charset="0"/>
                <a:cs typeface="Times New Roman" panose="02020603050405020304" pitchFamily="18" charset="0"/>
              </a:rPr>
              <a:t> for the TSAP address corresponding to a specific service name (e.g., '</a:t>
            </a:r>
            <a:r>
              <a:rPr lang="en-IN" dirty="0" err="1">
                <a:latin typeface="Times New Roman" panose="02020603050405020304" pitchFamily="18" charset="0"/>
                <a:ea typeface="Calibri" panose="020F0502020204030204" pitchFamily="34" charset="0"/>
                <a:cs typeface="Times New Roman" panose="02020603050405020304" pitchFamily="18" charset="0"/>
              </a:rPr>
              <a:t>BitTorrent</a:t>
            </a:r>
            <a:r>
              <a:rPr lang="en-IN" dirty="0">
                <a:latin typeface="Times New Roman" panose="02020603050405020304" pitchFamily="18" charset="0"/>
                <a:ea typeface="Calibri" panose="020F0502020204030204" pitchFamily="34" charset="0"/>
                <a:cs typeface="Times New Roman" panose="02020603050405020304" pitchFamily="18" charset="0"/>
              </a:rPr>
              <a:t>'). The </a:t>
            </a:r>
            <a:r>
              <a:rPr lang="en-IN" dirty="0" err="1">
                <a:latin typeface="Times New Roman" panose="02020603050405020304" pitchFamily="18" charset="0"/>
                <a:ea typeface="Calibri" panose="020F0502020204030204" pitchFamily="34" charset="0"/>
                <a:cs typeface="Times New Roman" panose="02020603050405020304" pitchFamily="18" charset="0"/>
              </a:rPr>
              <a:t>portmapper</a:t>
            </a:r>
            <a:r>
              <a:rPr lang="en-IN" dirty="0">
                <a:latin typeface="Times New Roman" panose="02020603050405020304" pitchFamily="18" charset="0"/>
                <a:ea typeface="Calibri" panose="020F0502020204030204" pitchFamily="34" charset="0"/>
                <a:cs typeface="Times New Roman" panose="02020603050405020304" pitchFamily="18" charset="0"/>
              </a:rPr>
              <a:t> responds with the TSAP address of the desired service, enabling the user to establish a connection to it.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 xmlns:p14="http://schemas.microsoft.com/office/powerpoint/2010/main" val="390596463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Out-of-Order Segments and Cumulative Acknowledgements:</a:t>
            </a:r>
            <a:r>
              <a:rPr lang="en-IN" dirty="0"/>
              <a:t> TCP handles out-of-order segments that may arrive at the receiver. Instead of discarding them, the receiver buffers the data until they can be passed to the application in the correct order. Acknowledgements are sent as cumulative acknowledgements, meaning that when a receiver acknowledges a segment, it acknowledges all bytes up to the last byte of the acknowledged segment.</a:t>
            </a:r>
          </a:p>
          <a:p>
            <a:endParaRPr lang="en-IN" dirty="0"/>
          </a:p>
        </p:txBody>
      </p:sp>
    </p:spTree>
    <p:extLst>
      <p:ext uri="{BB962C8B-B14F-4D97-AF65-F5344CB8AC3E}">
        <p14:creationId xmlns:p14="http://schemas.microsoft.com/office/powerpoint/2010/main" xmlns="" val="4158388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Congestion </a:t>
            </a:r>
            <a:r>
              <a:rPr lang="en-IN" b="1" dirty="0" smtClean="0"/>
              <a:t>Control</a:t>
            </a:r>
            <a:endParaRPr lang="en-IN" dirty="0"/>
          </a:p>
        </p:txBody>
      </p:sp>
      <p:sp>
        <p:nvSpPr>
          <p:cNvPr id="3" name="Content Placeholder 2"/>
          <p:cNvSpPr>
            <a:spLocks noGrp="1"/>
          </p:cNvSpPr>
          <p:nvPr>
            <p:ph idx="1"/>
          </p:nvPr>
        </p:nvSpPr>
        <p:spPr/>
        <p:txBody>
          <a:bodyPr/>
          <a:lstStyle/>
          <a:p>
            <a:r>
              <a:rPr lang="en-IN" dirty="0"/>
              <a:t>Congestion occurs when the load on a network exceeds its capacity, causing queues to build up. The network layer detects congestion and tries to manage it by dropping packets. The transport layer, particularly TCP, receives congestion feedback from the network layer and adjusts its traffic rate accordingly.</a:t>
            </a:r>
          </a:p>
          <a:p>
            <a:endParaRPr lang="en-IN" dirty="0"/>
          </a:p>
        </p:txBody>
      </p:sp>
    </p:spTree>
    <p:extLst>
      <p:ext uri="{BB962C8B-B14F-4D97-AF65-F5344CB8AC3E}">
        <p14:creationId xmlns:p14="http://schemas.microsoft.com/office/powerpoint/2010/main" xmlns="" val="13721683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lvl="0"/>
            <a:r>
              <a:rPr lang="en-IN" b="1" dirty="0"/>
              <a:t>AIMD (Additive Increase Multiplicative Decrease):</a:t>
            </a:r>
            <a:r>
              <a:rPr lang="en-IN" dirty="0"/>
              <a:t> AIMD is a control law used in congestion control. TCP implements AIMD using a congestion window that determines the number of bytes the sender can have in the network at any time. The window size is adjusted based on congestion signals received from the network.</a:t>
            </a:r>
          </a:p>
          <a:p>
            <a:pPr lvl="0"/>
            <a:r>
              <a:rPr lang="en-IN" b="1" dirty="0"/>
              <a:t>Congestion Window and Flow Control Window:</a:t>
            </a:r>
            <a:r>
              <a:rPr lang="en-IN" dirty="0"/>
              <a:t> TCP maintains both a congestion window and a flow control window. The effective window size is the smaller of these two windows. The flow control window limits how much data the receiver can buffer, while the congestion window adjusts the sender's data transmission rate</a:t>
            </a:r>
            <a:r>
              <a:rPr lang="en-IN" dirty="0" smtClean="0"/>
              <a:t>.</a:t>
            </a:r>
            <a:endParaRPr lang="en-IN" dirty="0"/>
          </a:p>
        </p:txBody>
      </p:sp>
    </p:spTree>
    <p:extLst>
      <p:ext uri="{BB962C8B-B14F-4D97-AF65-F5344CB8AC3E}">
        <p14:creationId xmlns:p14="http://schemas.microsoft.com/office/powerpoint/2010/main" xmlns="" val="2016483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lvl="0"/>
            <a:r>
              <a:rPr lang="en-IN" b="1" dirty="0"/>
              <a:t>TCP Congestion Control Evolution:</a:t>
            </a:r>
            <a:r>
              <a:rPr lang="en-IN" dirty="0"/>
              <a:t> The development of modern TCP congestion control mechanisms was largely driven by Van Jacobson's work in response to congestion collapse incidents in the early Internet. Congestion collapse led to the development of TCP congestion control algorithms like TCP Tahoe and TCP Reno.</a:t>
            </a:r>
          </a:p>
          <a:p>
            <a:pPr lvl="0"/>
            <a:r>
              <a:rPr lang="en-IN" b="1" dirty="0"/>
              <a:t>Slow Start:</a:t>
            </a:r>
            <a:r>
              <a:rPr lang="en-IN" dirty="0"/>
              <a:t> Slow start is an algorithm used in congestion control that allows the sender to gradually increase the congestion window size after the connection is established. It starts with a small initial window and doubles it every round-trip time until it reaches a threshold.</a:t>
            </a:r>
          </a:p>
          <a:p>
            <a:endParaRPr lang="en-IN" dirty="0"/>
          </a:p>
        </p:txBody>
      </p:sp>
    </p:spTree>
    <p:extLst>
      <p:ext uri="{BB962C8B-B14F-4D97-AF65-F5344CB8AC3E}">
        <p14:creationId xmlns:p14="http://schemas.microsoft.com/office/powerpoint/2010/main" xmlns="" val="4800301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lvl="0"/>
            <a:r>
              <a:rPr lang="en-IN" b="1" dirty="0"/>
              <a:t>Fast Retransmission and Fast Recovery:</a:t>
            </a:r>
            <a:r>
              <a:rPr lang="en-IN" dirty="0"/>
              <a:t> Fast retransmission is a mechanism that triggers retransmissions of lost packets as soon as duplicate acknowledgments are received. Fast recovery maintains the </a:t>
            </a:r>
            <a:r>
              <a:rPr lang="en-IN" dirty="0" err="1"/>
              <a:t>ack</a:t>
            </a:r>
            <a:r>
              <a:rPr lang="en-IN" dirty="0"/>
              <a:t> clock and congestion window after a loss is detected, enabling packets to exit the network and continue sending new packets.</a:t>
            </a:r>
          </a:p>
          <a:p>
            <a:pPr lvl="0"/>
            <a:r>
              <a:rPr lang="en-IN" b="1" dirty="0"/>
              <a:t>TCP Reno and </a:t>
            </a:r>
            <a:r>
              <a:rPr lang="en-IN" b="1" dirty="0" err="1"/>
              <a:t>Sawtooth</a:t>
            </a:r>
            <a:r>
              <a:rPr lang="en-IN" b="1" dirty="0"/>
              <a:t> Pattern:</a:t>
            </a:r>
            <a:r>
              <a:rPr lang="en-IN" dirty="0"/>
              <a:t> TCP Reno combines slow start, additive increase, and multiplicative decrease mechanisms. The congestion window increases linearly until a loss is detected, at which point the window is reduced and then gradually increased again.</a:t>
            </a:r>
          </a:p>
          <a:p>
            <a:endParaRPr lang="en-IN" dirty="0"/>
          </a:p>
        </p:txBody>
      </p:sp>
    </p:spTree>
    <p:extLst>
      <p:ext uri="{BB962C8B-B14F-4D97-AF65-F5344CB8AC3E}">
        <p14:creationId xmlns:p14="http://schemas.microsoft.com/office/powerpoint/2010/main" xmlns="" val="26856374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lvl="0"/>
            <a:r>
              <a:rPr lang="en-IN" b="1" dirty="0"/>
              <a:t>SACK (Selective Acknowledgments):</a:t>
            </a:r>
            <a:r>
              <a:rPr lang="en-IN" dirty="0"/>
              <a:t> SACK is an extension to TCP that provides more precise information about received packets. It enables the sender to know which packets have been received and lost, improving congestion control and recovery from multiple losses.</a:t>
            </a:r>
          </a:p>
          <a:p>
            <a:pPr lvl="0"/>
            <a:r>
              <a:rPr lang="en-IN" b="1" dirty="0"/>
              <a:t>ECN (Explicit Congestion Notification):</a:t>
            </a:r>
            <a:r>
              <a:rPr lang="en-IN" dirty="0"/>
              <a:t> ECN is an IP layer mechanism that allows routers to signal congestion before dropping packets. TCP can use ECN to receive congestion signals from routers, which helps manage congestion without requiring packet loss.</a:t>
            </a:r>
          </a:p>
          <a:p>
            <a:pPr marL="0" indent="0">
              <a:buNone/>
            </a:pPr>
            <a:r>
              <a:rPr lang="en-IN" dirty="0"/>
              <a:t>TCP congestion control mechanisms have continued to evolve over time with variations like CUBIC TCP and Compound TCP</a:t>
            </a:r>
            <a:r>
              <a:rPr lang="en-IN" dirty="0" smtClean="0"/>
              <a:t>.</a:t>
            </a:r>
            <a:endParaRPr lang="en-IN" dirty="0"/>
          </a:p>
        </p:txBody>
      </p:sp>
    </p:spTree>
    <p:extLst>
      <p:ext uri="{BB962C8B-B14F-4D97-AF65-F5344CB8AC3E}">
        <p14:creationId xmlns:p14="http://schemas.microsoft.com/office/powerpoint/2010/main" xmlns="" val="26788404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Transport Services</a:t>
            </a:r>
            <a:endParaRPr lang="en-IN" dirty="0"/>
          </a:p>
        </p:txBody>
      </p:sp>
      <p:sp>
        <p:nvSpPr>
          <p:cNvPr id="3" name="Subtitle 2"/>
          <p:cNvSpPr>
            <a:spLocks noGrp="1"/>
          </p:cNvSpPr>
          <p:nvPr>
            <p:ph type="subTitle" idx="1"/>
          </p:nvPr>
        </p:nvSpPr>
        <p:spPr/>
        <p:txBody>
          <a:bodyPr>
            <a:normAutofit lnSpcReduction="10000"/>
          </a:bodyPr>
          <a:lstStyle/>
          <a:p>
            <a:r>
              <a:rPr lang="en-US" dirty="0" smtClean="0"/>
              <a:t>By</a:t>
            </a:r>
          </a:p>
          <a:p>
            <a:r>
              <a:rPr lang="en-US" dirty="0" smtClean="0"/>
              <a:t>Mrs. </a:t>
            </a:r>
            <a:r>
              <a:rPr lang="en-US" dirty="0" err="1" smtClean="0"/>
              <a:t>Himabindu</a:t>
            </a:r>
            <a:endParaRPr lang="en-US" dirty="0" smtClean="0"/>
          </a:p>
          <a:p>
            <a:r>
              <a:rPr lang="en-US" dirty="0" smtClean="0"/>
              <a:t>Asst. Professor (SVIT)</a:t>
            </a:r>
            <a:endParaRPr lang="en-IN" dirty="0"/>
          </a:p>
        </p:txBody>
      </p:sp>
    </p:spTree>
    <p:extLst>
      <p:ext uri="{BB962C8B-B14F-4D97-AF65-F5344CB8AC3E}">
        <p14:creationId xmlns:p14="http://schemas.microsoft.com/office/powerpoint/2010/main" xmlns="" val="39689692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IN" dirty="0"/>
          </a:p>
        </p:txBody>
      </p:sp>
      <p:sp>
        <p:nvSpPr>
          <p:cNvPr id="3" name="Content Placeholder 2"/>
          <p:cNvSpPr>
            <a:spLocks noGrp="1"/>
          </p:cNvSpPr>
          <p:nvPr>
            <p:ph idx="1"/>
          </p:nvPr>
        </p:nvSpPr>
        <p:spPr/>
        <p:txBody>
          <a:bodyPr/>
          <a:lstStyle/>
          <a:p>
            <a:r>
              <a:rPr lang="en-US" dirty="0" smtClean="0"/>
              <a:t>Introduction to the Transport Layer</a:t>
            </a:r>
          </a:p>
          <a:p>
            <a:r>
              <a:rPr lang="en-US" dirty="0" smtClean="0"/>
              <a:t>Services Provided to the upper Layer</a:t>
            </a:r>
          </a:p>
          <a:p>
            <a:r>
              <a:rPr lang="en-US" dirty="0" smtClean="0"/>
              <a:t>Transport Service Primitives</a:t>
            </a:r>
          </a:p>
          <a:p>
            <a:r>
              <a:rPr lang="en-US" dirty="0" smtClean="0"/>
              <a:t>Berkeley Sockets</a:t>
            </a:r>
            <a:endParaRPr lang="en-IN" dirty="0"/>
          </a:p>
        </p:txBody>
      </p:sp>
    </p:spTree>
    <p:extLst>
      <p:ext uri="{BB962C8B-B14F-4D97-AF65-F5344CB8AC3E}">
        <p14:creationId xmlns:p14="http://schemas.microsoft.com/office/powerpoint/2010/main" xmlns="" val="39278730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Introduction to the Transport Layer</a:t>
            </a:r>
            <a:r>
              <a:rPr lang="en-IN" b="1" dirty="0" smtClean="0"/>
              <a:t>:</a:t>
            </a:r>
            <a:endParaRPr lang="en-IN" dirty="0"/>
          </a:p>
        </p:txBody>
      </p:sp>
      <p:sp>
        <p:nvSpPr>
          <p:cNvPr id="3" name="Content Placeholder 2"/>
          <p:cNvSpPr>
            <a:spLocks noGrp="1"/>
          </p:cNvSpPr>
          <p:nvPr>
            <p:ph idx="1"/>
          </p:nvPr>
        </p:nvSpPr>
        <p:spPr/>
        <p:txBody>
          <a:bodyPr/>
          <a:lstStyle/>
          <a:p>
            <a:r>
              <a:rPr lang="en-IN" dirty="0"/>
              <a:t>The Transport Layer is the fourth layer of the OSI model responsible for end-to-end communication between hosts.</a:t>
            </a:r>
          </a:p>
          <a:p>
            <a:r>
              <a:rPr lang="en-IN" dirty="0"/>
              <a:t>Its primary function is to ensure reliable and efficient data delivery between applications running on different hosts</a:t>
            </a:r>
            <a:r>
              <a:rPr lang="en-IN" dirty="0" smtClean="0"/>
              <a:t>. It </a:t>
            </a:r>
            <a:r>
              <a:rPr lang="en-IN" dirty="0"/>
              <a:t>hides the complexities of the underlying network from the applications and provides a seamless data transfer experience</a:t>
            </a:r>
            <a:r>
              <a:rPr lang="en-IN" dirty="0" smtClean="0"/>
              <a:t>.</a:t>
            </a:r>
            <a:endParaRPr lang="en-IN" dirty="0"/>
          </a:p>
        </p:txBody>
      </p:sp>
    </p:spTree>
    <p:extLst>
      <p:ext uri="{BB962C8B-B14F-4D97-AF65-F5344CB8AC3E}">
        <p14:creationId xmlns:p14="http://schemas.microsoft.com/office/powerpoint/2010/main" xmlns="" val="5037105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TRANSPORT </a:t>
            </a:r>
            <a:r>
              <a:rPr lang="en-IN" b="1" dirty="0" smtClean="0"/>
              <a:t>SERVICES</a:t>
            </a:r>
            <a:endParaRPr lang="en-IN" dirty="0"/>
          </a:p>
        </p:txBody>
      </p:sp>
      <p:sp>
        <p:nvSpPr>
          <p:cNvPr id="3" name="Content Placeholder 2"/>
          <p:cNvSpPr>
            <a:spLocks noGrp="1"/>
          </p:cNvSpPr>
          <p:nvPr>
            <p:ph idx="1"/>
          </p:nvPr>
        </p:nvSpPr>
        <p:spPr/>
        <p:txBody>
          <a:bodyPr/>
          <a:lstStyle/>
          <a:p>
            <a:pPr marL="457200" indent="-457200">
              <a:buFont typeface="+mj-lt"/>
              <a:buAutoNum type="arabicPeriod"/>
            </a:pPr>
            <a:r>
              <a:rPr lang="en-IN" dirty="0" smtClean="0"/>
              <a:t>The </a:t>
            </a:r>
            <a:r>
              <a:rPr lang="en-IN" dirty="0"/>
              <a:t>transport layer's primary objective is to provide efficient, reliable, and cost-effective data transmission services to its users, which are typically processes in the application </a:t>
            </a:r>
            <a:r>
              <a:rPr lang="en-IN" dirty="0" smtClean="0"/>
              <a:t>layer.</a:t>
            </a:r>
            <a:endParaRPr lang="en-IN" sz="1800" dirty="0"/>
          </a:p>
          <a:p>
            <a:pPr marL="457200" indent="-457200">
              <a:buFont typeface="+mj-lt"/>
              <a:buAutoNum type="arabicPeriod"/>
            </a:pPr>
            <a:r>
              <a:rPr lang="en-IN" dirty="0" smtClean="0"/>
              <a:t>It </a:t>
            </a:r>
            <a:r>
              <a:rPr lang="en-IN" dirty="0"/>
              <a:t>achieves this goal by utilizing the services provided by the network layer. The transport layer handles the complexities of data transmission and error recovery, shielding the application layer from the details of the underlying network.</a:t>
            </a:r>
            <a:endParaRPr lang="en-IN" sz="1800" dirty="0"/>
          </a:p>
          <a:p>
            <a:pPr marL="0" indent="0">
              <a:buNone/>
            </a:pPr>
            <a:endParaRPr lang="en-IN" dirty="0"/>
          </a:p>
        </p:txBody>
      </p:sp>
    </p:spTree>
    <p:extLst>
      <p:ext uri="{BB962C8B-B14F-4D97-AF65-F5344CB8AC3E}">
        <p14:creationId xmlns:p14="http://schemas.microsoft.com/office/powerpoint/2010/main" xmlns="" val="255182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Initial Connection Protocol:</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Another alternative scheme is the initial connection protocol, where a process server (e.g., </a:t>
            </a:r>
            <a:r>
              <a:rPr lang="en-IN" dirty="0" err="1">
                <a:latin typeface="Times New Roman" panose="02020603050405020304" pitchFamily="18" charset="0"/>
                <a:ea typeface="Calibri" panose="020F0502020204030204" pitchFamily="34" charset="0"/>
                <a:cs typeface="Times New Roman" panose="02020603050405020304" pitchFamily="18" charset="0"/>
              </a:rPr>
              <a:t>inetd</a:t>
            </a:r>
            <a:r>
              <a:rPr lang="en-IN" dirty="0">
                <a:latin typeface="Times New Roman" panose="02020603050405020304" pitchFamily="18" charset="0"/>
                <a:ea typeface="Calibri" panose="020F0502020204030204" pitchFamily="34" charset="0"/>
                <a:cs typeface="Times New Roman" panose="02020603050405020304" pitchFamily="18" charset="0"/>
              </a:rPr>
              <a:t> on UNIX systems) acts as a proxy for less frequently used servers.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When a user wants to access a service, they connect to the process server with the desired TSAP address.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If the requested service is not currently active, the user gets connected to the process server, which spawns the requested server and passes the connection to it.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 xmlns:p14="http://schemas.microsoft.com/office/powerpoint/2010/main" val="161119183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75657" y="1097281"/>
            <a:ext cx="9720941" cy="4778058"/>
          </a:xfrm>
          <a:prstGeom prst="rect">
            <a:avLst/>
          </a:prstGeom>
          <a:noFill/>
          <a:ln>
            <a:noFill/>
          </a:ln>
        </p:spPr>
      </p:pic>
    </p:spTree>
    <p:extLst>
      <p:ext uri="{BB962C8B-B14F-4D97-AF65-F5344CB8AC3E}">
        <p14:creationId xmlns:p14="http://schemas.microsoft.com/office/powerpoint/2010/main" xmlns="" val="26786142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b="1" dirty="0"/>
              <a:t>Transport Entity:</a:t>
            </a:r>
            <a:endParaRPr lang="en-IN" dirty="0"/>
          </a:p>
          <a:p>
            <a:pPr lvl="1"/>
            <a:r>
              <a:rPr lang="en-IN" dirty="0" smtClean="0"/>
              <a:t>The </a:t>
            </a:r>
            <a:r>
              <a:rPr lang="en-IN" dirty="0"/>
              <a:t>transport entity is the software and/or hardware component within the transport layer responsible for performing the necessary tasks.</a:t>
            </a:r>
            <a:endParaRPr lang="en-IN" sz="1800" dirty="0"/>
          </a:p>
          <a:p>
            <a:pPr lvl="1"/>
            <a:r>
              <a:rPr lang="en-IN" dirty="0"/>
              <a:t>It can be located in different places, such as in the operating system kernel, library packages bound into network applications, separate user processes, or even on the network interface card.</a:t>
            </a:r>
            <a:endParaRPr lang="en-IN" sz="1800" dirty="0"/>
          </a:p>
          <a:p>
            <a:pPr lvl="1"/>
            <a:r>
              <a:rPr lang="en-IN" dirty="0"/>
              <a:t>The common locations for the transport entity on the Internet are in the operating system kernel and library packages bound into network applications.</a:t>
            </a:r>
            <a:endParaRPr lang="en-IN" sz="1800" dirty="0"/>
          </a:p>
          <a:p>
            <a:pPr marL="0" indent="0">
              <a:buNone/>
            </a:pPr>
            <a:endParaRPr lang="en-IN" dirty="0"/>
          </a:p>
        </p:txBody>
      </p:sp>
    </p:spTree>
    <p:extLst>
      <p:ext uri="{BB962C8B-B14F-4D97-AF65-F5344CB8AC3E}">
        <p14:creationId xmlns:p14="http://schemas.microsoft.com/office/powerpoint/2010/main" xmlns="" val="41385179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b="1" dirty="0"/>
              <a:t>Types of Transport Service:</a:t>
            </a:r>
            <a:endParaRPr lang="en-IN" dirty="0"/>
          </a:p>
          <a:p>
            <a:pPr lvl="1"/>
            <a:r>
              <a:rPr lang="en-IN" dirty="0" smtClean="0"/>
              <a:t>The </a:t>
            </a:r>
            <a:r>
              <a:rPr lang="en-IN" dirty="0"/>
              <a:t>transport layer provides two types of transport services: connection-oriented and connectionless.</a:t>
            </a:r>
            <a:endParaRPr lang="en-IN" sz="1800" dirty="0"/>
          </a:p>
          <a:p>
            <a:pPr lvl="1"/>
            <a:r>
              <a:rPr lang="en-IN" dirty="0"/>
              <a:t>Connection-oriented transport service closely resembles the connection-oriented network service in terms of its three phases: establishment, data transfer, and release. It offers a reliable, ordered, and error-checked data transmission mechanism.</a:t>
            </a:r>
            <a:endParaRPr lang="en-IN" sz="1800" dirty="0"/>
          </a:p>
          <a:p>
            <a:pPr lvl="1"/>
            <a:r>
              <a:rPr lang="en-IN" dirty="0"/>
              <a:t>The connectionless transport service is similar to the connectionless network service, providing a best-effort delivery without a guarantee of reliable data transmission.</a:t>
            </a:r>
            <a:endParaRPr lang="en-IN" sz="1800" dirty="0"/>
          </a:p>
          <a:p>
            <a:pPr marL="0" indent="0">
              <a:buNone/>
            </a:pPr>
            <a:endParaRPr lang="en-IN" dirty="0"/>
          </a:p>
        </p:txBody>
      </p:sp>
    </p:spTree>
    <p:extLst>
      <p:ext uri="{BB962C8B-B14F-4D97-AF65-F5344CB8AC3E}">
        <p14:creationId xmlns:p14="http://schemas.microsoft.com/office/powerpoint/2010/main" xmlns="" val="16496533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b="1" dirty="0"/>
              <a:t>Purpose of Transport Layer:</a:t>
            </a:r>
            <a:endParaRPr lang="en-IN" dirty="0"/>
          </a:p>
          <a:p>
            <a:pPr lvl="1"/>
            <a:r>
              <a:rPr lang="en-IN" dirty="0" smtClean="0"/>
              <a:t>The </a:t>
            </a:r>
            <a:r>
              <a:rPr lang="en-IN" dirty="0"/>
              <a:t>transport layer is necessary because users (application programmers) have limited control over the network layer and cannot directly address issues such as packet loss, network failures, or congestion.</a:t>
            </a:r>
            <a:endParaRPr lang="en-IN" sz="1800" dirty="0"/>
          </a:p>
          <a:p>
            <a:pPr lvl="1"/>
            <a:r>
              <a:rPr lang="en-IN" dirty="0"/>
              <a:t>It acts as an intermediary layer between the application and the network, enhancing the quality of service by providing reliability and error recovery mechanisms.</a:t>
            </a:r>
            <a:endParaRPr lang="en-IN" sz="1800" dirty="0"/>
          </a:p>
          <a:p>
            <a:pPr marL="0" indent="0">
              <a:buNone/>
            </a:pPr>
            <a:endParaRPr lang="en-IN" dirty="0"/>
          </a:p>
        </p:txBody>
      </p:sp>
    </p:spTree>
    <p:extLst>
      <p:ext uri="{BB962C8B-B14F-4D97-AF65-F5344CB8AC3E}">
        <p14:creationId xmlns:p14="http://schemas.microsoft.com/office/powerpoint/2010/main" xmlns="" val="28374846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lvl="0" indent="0">
              <a:buNone/>
            </a:pPr>
            <a:r>
              <a:rPr lang="en-IN" b="1" dirty="0"/>
              <a:t>Transport Service Primitives:</a:t>
            </a:r>
            <a:endParaRPr lang="en-IN" sz="2000" dirty="0"/>
          </a:p>
          <a:p>
            <a:pPr lvl="1"/>
            <a:r>
              <a:rPr lang="en-IN" dirty="0"/>
              <a:t>Transport service primitives are operations or functions provided by the transport layer that allow applications to access its services.</a:t>
            </a:r>
            <a:endParaRPr lang="en-IN" sz="1800" dirty="0"/>
          </a:p>
          <a:p>
            <a:pPr lvl="1"/>
            <a:r>
              <a:rPr lang="en-IN" dirty="0"/>
              <a:t>Examples of transport service primitives include LISTEN (for accepting incoming connections), CONNECT (for establishing connections), SEND (for sending data), RECEIVE (for receiving data), and DISCONNECT (for releasing connections).</a:t>
            </a:r>
            <a:endParaRPr lang="en-IN" sz="1800" dirty="0"/>
          </a:p>
          <a:p>
            <a:pPr marL="0" indent="0">
              <a:buNone/>
            </a:pPr>
            <a:endParaRPr lang="en-IN" dirty="0"/>
          </a:p>
        </p:txBody>
      </p:sp>
    </p:spTree>
    <p:extLst>
      <p:ext uri="{BB962C8B-B14F-4D97-AF65-F5344CB8AC3E}">
        <p14:creationId xmlns:p14="http://schemas.microsoft.com/office/powerpoint/2010/main" xmlns="" val="30415161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88720" y="982132"/>
            <a:ext cx="9823269" cy="5248851"/>
          </a:xfrm>
          <a:prstGeom prst="rect">
            <a:avLst/>
          </a:prstGeom>
          <a:noFill/>
          <a:ln>
            <a:noFill/>
          </a:ln>
        </p:spPr>
      </p:pic>
    </p:spTree>
    <p:extLst>
      <p:ext uri="{BB962C8B-B14F-4D97-AF65-F5344CB8AC3E}">
        <p14:creationId xmlns:p14="http://schemas.microsoft.com/office/powerpoint/2010/main" xmlns="" val="27994543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dirty="0"/>
              <a:t>The segments (TCP or UDP) exchanged by the transport layer are contained in packets (exchanged by the network layer). In turn, these packets are contained in frames (exchanged by the data link layer). When a frame arrives, the data link layer processes the frame header and, if the destination address matches for local delivery, passes the contents of the frame payload field up to the network entity. The network entity similarly processes the packet header and then passes the contents of the packet payload up to the transport entity. This nesting is illustrated in below figure.</a:t>
            </a:r>
          </a:p>
        </p:txBody>
      </p:sp>
    </p:spTree>
    <p:extLst>
      <p:ext uri="{BB962C8B-B14F-4D97-AF65-F5344CB8AC3E}">
        <p14:creationId xmlns:p14="http://schemas.microsoft.com/office/powerpoint/2010/main" xmlns="" val="23131112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95402" y="1476104"/>
            <a:ext cx="9601196" cy="3721250"/>
          </a:xfrm>
          <a:prstGeom prst="rect">
            <a:avLst/>
          </a:prstGeom>
          <a:noFill/>
          <a:ln>
            <a:noFill/>
          </a:ln>
        </p:spPr>
      </p:pic>
    </p:spTree>
    <p:extLst>
      <p:ext uri="{BB962C8B-B14F-4D97-AF65-F5344CB8AC3E}">
        <p14:creationId xmlns:p14="http://schemas.microsoft.com/office/powerpoint/2010/main" xmlns="" val="25539366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A state diagram for connection establishment and release for these simple primitives is given in the below diagram.</a:t>
            </a:r>
            <a:br>
              <a:rPr lang="en-IN" dirty="0"/>
            </a:br>
            <a:endParaRPr lang="en-IN" dirty="0"/>
          </a:p>
        </p:txBody>
      </p:sp>
      <p:pic>
        <p:nvPicPr>
          <p:cNvPr id="4" name="Content Placeholder 3" descr="A3 H6 The Transport Layer"/>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59429" y="2416629"/>
            <a:ext cx="7145382" cy="3513908"/>
          </a:xfrm>
          <a:prstGeom prst="rect">
            <a:avLst/>
          </a:prstGeom>
          <a:noFill/>
          <a:ln>
            <a:noFill/>
          </a:ln>
        </p:spPr>
      </p:pic>
    </p:spTree>
    <p:extLst>
      <p:ext uri="{BB962C8B-B14F-4D97-AF65-F5344CB8AC3E}">
        <p14:creationId xmlns:p14="http://schemas.microsoft.com/office/powerpoint/2010/main" xmlns="" val="23389542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lvl="0" indent="0">
              <a:buNone/>
            </a:pPr>
            <a:r>
              <a:rPr lang="en-IN" b="1" dirty="0"/>
              <a:t>Berkeley Sockets:</a:t>
            </a:r>
            <a:endParaRPr lang="en-IN" sz="2000" dirty="0"/>
          </a:p>
          <a:p>
            <a:pPr lvl="1"/>
            <a:r>
              <a:rPr lang="en-IN" dirty="0"/>
              <a:t>Berkeley Sockets is a widely used API for network programming, especially for Internet communication.</a:t>
            </a:r>
            <a:endParaRPr lang="en-IN" sz="1800" dirty="0"/>
          </a:p>
          <a:p>
            <a:pPr lvl="1"/>
            <a:r>
              <a:rPr lang="en-IN" dirty="0"/>
              <a:t>It provides a set of socket primitives that allow developers to create, connect, and </a:t>
            </a:r>
            <a:r>
              <a:rPr lang="en-IN" dirty="0" smtClean="0"/>
              <a:t>interact </a:t>
            </a:r>
            <a:r>
              <a:rPr lang="en-IN" dirty="0"/>
              <a:t>with sockets, which are endpoints for network communication</a:t>
            </a:r>
            <a:r>
              <a:rPr lang="en-IN" dirty="0" smtClean="0"/>
              <a:t>.</a:t>
            </a:r>
          </a:p>
          <a:p>
            <a:pPr lvl="1"/>
            <a:r>
              <a:rPr lang="en-IN" dirty="0" smtClean="0"/>
              <a:t>Sockets </a:t>
            </a:r>
            <a:r>
              <a:rPr lang="en-IN" dirty="0"/>
              <a:t>allow applications to send and receive data over the network using the transport services provided by the operating system.</a:t>
            </a:r>
            <a:endParaRPr lang="en-IN" sz="1800" dirty="0"/>
          </a:p>
          <a:p>
            <a:pPr lvl="1"/>
            <a:endParaRPr lang="en-IN" sz="1800" dirty="0"/>
          </a:p>
          <a:p>
            <a:pPr marL="0" indent="0">
              <a:buNone/>
            </a:pPr>
            <a:endParaRPr lang="en-IN" dirty="0"/>
          </a:p>
        </p:txBody>
      </p:sp>
    </p:spTree>
    <p:extLst>
      <p:ext uri="{BB962C8B-B14F-4D97-AF65-F5344CB8AC3E}">
        <p14:creationId xmlns:p14="http://schemas.microsoft.com/office/powerpoint/2010/main" xmlns="" val="1487144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95402" y="982133"/>
            <a:ext cx="9601196" cy="4893206"/>
          </a:xfrm>
          <a:prstGeom prst="rect">
            <a:avLst/>
          </a:prstGeom>
          <a:noFill/>
          <a:ln>
            <a:noFill/>
          </a:ln>
        </p:spPr>
      </p:pic>
    </p:spTree>
    <p:extLst>
      <p:ext uri="{BB962C8B-B14F-4D97-AF65-F5344CB8AC3E}">
        <p14:creationId xmlns="" xmlns:p14="http://schemas.microsoft.com/office/powerpoint/2010/main" val="70694312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Berkeley Sockets The socket primitives for TCP.. PortProtocol Use 21 FTP  File transfer 23 Telnet Remote login 25 SMTP 69 TFTP Trivial File Transfer.  - ppt download"/>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36914" y="796835"/>
            <a:ext cx="9459683" cy="5078504"/>
          </a:xfrm>
          <a:prstGeom prst="rect">
            <a:avLst/>
          </a:prstGeom>
          <a:noFill/>
          <a:ln>
            <a:noFill/>
          </a:ln>
        </p:spPr>
      </p:pic>
    </p:spTree>
    <p:extLst>
      <p:ext uri="{BB962C8B-B14F-4D97-AF65-F5344CB8AC3E}">
        <p14:creationId xmlns:p14="http://schemas.microsoft.com/office/powerpoint/2010/main" xmlns="" val="424541010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10363200" cy="941908"/>
          </a:xfrm>
        </p:spPr>
        <p:txBody>
          <a:bodyPr>
            <a:normAutofit/>
          </a:bodyPr>
          <a:lstStyle/>
          <a:p>
            <a:r>
              <a:rPr lang="en-US" dirty="0" smtClean="0">
                <a:solidFill>
                  <a:schemeClr val="tx1"/>
                </a:solidFill>
              </a:rPr>
              <a:t>Domain Name System</a:t>
            </a:r>
            <a:endParaRPr lang="en-US" dirty="0">
              <a:solidFill>
                <a:schemeClr val="tx1"/>
              </a:solidFill>
            </a:endParaRPr>
          </a:p>
        </p:txBody>
      </p:sp>
      <p:sp>
        <p:nvSpPr>
          <p:cNvPr id="3" name="Subtitle 2"/>
          <p:cNvSpPr>
            <a:spLocks noGrp="1"/>
          </p:cNvSpPr>
          <p:nvPr>
            <p:ph type="subTitle" idx="1"/>
          </p:nvPr>
        </p:nvSpPr>
        <p:spPr>
          <a:xfrm>
            <a:off x="1016000" y="1676400"/>
            <a:ext cx="10363200" cy="4724400"/>
          </a:xfrm>
        </p:spPr>
        <p:txBody>
          <a:bodyPr/>
          <a:lstStyle/>
          <a:p>
            <a:pPr marL="342900" indent="-342900">
              <a:buClrTx/>
              <a:buFont typeface="Wingdings" pitchFamily="2" charset="2"/>
              <a:buChar char="v"/>
            </a:pPr>
            <a:r>
              <a:rPr lang="en-IN" dirty="0">
                <a:solidFill>
                  <a:schemeClr val="tx1"/>
                </a:solidFill>
              </a:rPr>
              <a:t>DNS (Domain Name System) is a </a:t>
            </a:r>
            <a:r>
              <a:rPr lang="en-IN" dirty="0" smtClean="0">
                <a:solidFill>
                  <a:schemeClr val="tx1"/>
                </a:solidFill>
              </a:rPr>
              <a:t>hierarchical architecture </a:t>
            </a:r>
            <a:r>
              <a:rPr lang="en-IN" dirty="0">
                <a:solidFill>
                  <a:schemeClr val="tx1"/>
                </a:solidFill>
              </a:rPr>
              <a:t>used to </a:t>
            </a:r>
            <a:r>
              <a:rPr lang="en-IN" dirty="0" smtClean="0">
                <a:solidFill>
                  <a:schemeClr val="tx1"/>
                </a:solidFill>
              </a:rPr>
              <a:t>map human-readable </a:t>
            </a:r>
            <a:r>
              <a:rPr lang="en-IN" dirty="0">
                <a:solidFill>
                  <a:schemeClr val="tx1"/>
                </a:solidFill>
              </a:rPr>
              <a:t>domain names to IP addresses</a:t>
            </a:r>
            <a:r>
              <a:rPr lang="en-IN" dirty="0" smtClean="0">
                <a:solidFill>
                  <a:schemeClr val="tx1"/>
                </a:solidFill>
              </a:rPr>
              <a:t>.</a:t>
            </a:r>
            <a:r>
              <a:rPr lang="en-IN" dirty="0">
                <a:solidFill>
                  <a:schemeClr val="tx1"/>
                </a:solidFill>
              </a:rPr>
              <a:t> DNS was introduced to replace using hard-to-remember IP addresses for accessing resources on the internet. DNS allows the use of readable names (e.g., </a:t>
            </a:r>
            <a:r>
              <a:rPr lang="en-IN" u="sng" dirty="0" smtClean="0">
                <a:solidFill>
                  <a:schemeClr val="tx1"/>
                </a:solidFill>
              </a:rPr>
              <a:t>www.amazon.com</a:t>
            </a:r>
            <a:r>
              <a:rPr lang="en-IN" dirty="0" smtClean="0">
                <a:solidFill>
                  <a:schemeClr val="tx1"/>
                </a:solidFill>
              </a:rPr>
              <a:t>) </a:t>
            </a:r>
            <a:r>
              <a:rPr lang="en-IN" dirty="0">
                <a:solidFill>
                  <a:schemeClr val="tx1"/>
                </a:solidFill>
              </a:rPr>
              <a:t>instead of numerical IP addresses (e.g</a:t>
            </a:r>
            <a:r>
              <a:rPr lang="en-IN" dirty="0" smtClean="0">
                <a:solidFill>
                  <a:schemeClr val="tx1"/>
                </a:solidFill>
              </a:rPr>
              <a:t>.,</a:t>
            </a:r>
            <a:r>
              <a:rPr lang="en-US" b="1" dirty="0">
                <a:solidFill>
                  <a:schemeClr val="tx1"/>
                </a:solidFill>
              </a:rPr>
              <a:t> 54.192.0.0/16</a:t>
            </a:r>
            <a:r>
              <a:rPr lang="en-IN" dirty="0" smtClean="0">
                <a:solidFill>
                  <a:schemeClr val="tx1"/>
                </a:solidFill>
              </a:rPr>
              <a:t>).</a:t>
            </a:r>
          </a:p>
          <a:p>
            <a:pPr marL="342900" indent="-342900">
              <a:buClrTx/>
              <a:buFont typeface="Wingdings" pitchFamily="2" charset="2"/>
              <a:buChar char="v"/>
            </a:pPr>
            <a:r>
              <a:rPr lang="en-IN" dirty="0">
                <a:solidFill>
                  <a:schemeClr val="tx1"/>
                </a:solidFill>
              </a:rPr>
              <a:t>To map a name onto an IP address, an application program calls a library procedure called the </a:t>
            </a:r>
            <a:r>
              <a:rPr lang="en-IN" b="1" dirty="0">
                <a:solidFill>
                  <a:schemeClr val="tx1"/>
                </a:solidFill>
              </a:rPr>
              <a:t>resolver</a:t>
            </a:r>
            <a:r>
              <a:rPr lang="en-IN" dirty="0">
                <a:solidFill>
                  <a:schemeClr val="tx1"/>
                </a:solidFill>
              </a:rPr>
              <a:t>, passing it the name as a parameter. The resolver sends a query containing the name to a local DNS server, which looks up the name and returns a response containing the IP address to the resolver, which then returns it to the caller. The query and response messages are sent as UDP packets</a:t>
            </a:r>
            <a:endParaRPr lang="en-IN" dirty="0" smtClean="0">
              <a:solidFill>
                <a:schemeClr val="tx1"/>
              </a:solidFill>
            </a:endParaRPr>
          </a:p>
          <a:p>
            <a:pPr marL="342900" indent="-342900">
              <a:buFont typeface="Wingdings" pitchFamily="2" charset="2"/>
              <a:buChar char="§"/>
            </a:pPr>
            <a:endParaRPr lang="en-US" dirty="0">
              <a:solidFill>
                <a:schemeClr val="tx1"/>
              </a:solidFill>
            </a:endParaRPr>
          </a:p>
          <a:p>
            <a:endParaRPr lang="en-US" dirty="0"/>
          </a:p>
        </p:txBody>
      </p:sp>
    </p:spTree>
    <p:extLst>
      <p:ext uri="{BB962C8B-B14F-4D97-AF65-F5344CB8AC3E}">
        <p14:creationId xmlns:p14="http://schemas.microsoft.com/office/powerpoint/2010/main" xmlns="" val="27763206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401" y="533400"/>
            <a:ext cx="10464799" cy="6019800"/>
          </a:xfrm>
        </p:spPr>
        <p:txBody>
          <a:bodyPr>
            <a:noAutofit/>
          </a:bodyPr>
          <a:lstStyle/>
          <a:p>
            <a:pPr>
              <a:buClrTx/>
            </a:pPr>
            <a:r>
              <a:rPr lang="en-US" dirty="0" smtClean="0">
                <a:solidFill>
                  <a:schemeClr val="tx1"/>
                </a:solidFill>
              </a:rPr>
              <a:t>There are 2 uses of DNS</a:t>
            </a:r>
          </a:p>
          <a:p>
            <a:pPr marL="0" indent="0">
              <a:buClrTx/>
              <a:buNone/>
            </a:pPr>
            <a:r>
              <a:rPr lang="en-US" dirty="0" smtClean="0">
                <a:solidFill>
                  <a:schemeClr val="tx1"/>
                </a:solidFill>
              </a:rPr>
              <a:t>1. We use the DNS to map the Domain name with the IP</a:t>
            </a:r>
          </a:p>
          <a:p>
            <a:pPr marL="0" indent="0">
              <a:buClrTx/>
              <a:buNone/>
            </a:pPr>
            <a:r>
              <a:rPr lang="en-US" dirty="0" smtClean="0">
                <a:solidFill>
                  <a:schemeClr val="tx1"/>
                </a:solidFill>
              </a:rPr>
              <a:t>Address</a:t>
            </a:r>
          </a:p>
          <a:p>
            <a:pPr marL="0" indent="0">
              <a:buClrTx/>
              <a:buNone/>
            </a:pPr>
            <a:r>
              <a:rPr lang="en-US" dirty="0" smtClean="0">
                <a:solidFill>
                  <a:schemeClr val="tx1"/>
                </a:solidFill>
              </a:rPr>
              <a:t>Ex: when we open any website like  </a:t>
            </a:r>
            <a:r>
              <a:rPr lang="en-US" dirty="0" err="1" smtClean="0">
                <a:solidFill>
                  <a:schemeClr val="tx1"/>
                </a:solidFill>
              </a:rPr>
              <a:t>facebook</a:t>
            </a:r>
            <a:r>
              <a:rPr lang="en-US" dirty="0" smtClean="0">
                <a:solidFill>
                  <a:schemeClr val="tx1"/>
                </a:solidFill>
              </a:rPr>
              <a:t>  , amazon we always enter their domain names instead of their IP addresses</a:t>
            </a:r>
            <a:endParaRPr lang="en-US" dirty="0">
              <a:solidFill>
                <a:schemeClr val="tx1"/>
              </a:solidFill>
            </a:endParaRPr>
          </a:p>
          <a:p>
            <a:pPr marL="0" indent="0">
              <a:buClrTx/>
              <a:buNone/>
            </a:pPr>
            <a:endParaRPr lang="en-US" dirty="0" smtClean="0">
              <a:solidFill>
                <a:schemeClr val="tx1"/>
              </a:solidFill>
            </a:endParaRPr>
          </a:p>
          <a:p>
            <a:pPr marL="0" indent="0">
              <a:buClrTx/>
              <a:buNone/>
            </a:pPr>
            <a:r>
              <a:rPr lang="en-US" dirty="0" smtClean="0">
                <a:solidFill>
                  <a:schemeClr val="tx1"/>
                </a:solidFill>
              </a:rPr>
              <a:t>2. The other use is IP address is always dynamic not static</a:t>
            </a:r>
          </a:p>
          <a:p>
            <a:pPr marL="0" indent="0">
              <a:buClrTx/>
              <a:buNone/>
            </a:pPr>
            <a:r>
              <a:rPr lang="en-US" dirty="0" smtClean="0">
                <a:solidFill>
                  <a:schemeClr val="tx1"/>
                </a:solidFill>
              </a:rPr>
              <a:t>Ex : if I have some website xyz.com and it has particular IP address when I shift it to another IP address the database is same but the IP address has changed but your Domain name shouldn’t change</a:t>
            </a:r>
          </a:p>
          <a:p>
            <a:pPr marL="0" indent="0">
              <a:buClrTx/>
              <a:buNone/>
            </a:pPr>
            <a:endParaRPr lang="en-US" dirty="0" smtClean="0">
              <a:solidFill>
                <a:schemeClr val="tx1"/>
              </a:solidFill>
            </a:endParaRPr>
          </a:p>
          <a:p>
            <a:pPr marL="0" indent="0">
              <a:buClrTx/>
              <a:buNone/>
            </a:pPr>
            <a:r>
              <a:rPr lang="en-US" dirty="0" smtClean="0">
                <a:solidFill>
                  <a:schemeClr val="tx1"/>
                </a:solidFill>
              </a:rPr>
              <a:t> </a:t>
            </a:r>
          </a:p>
          <a:p>
            <a:pPr marL="0" indent="0">
              <a:buClrTx/>
              <a:buNone/>
            </a:pPr>
            <a:endParaRPr lang="en-US" dirty="0">
              <a:solidFill>
                <a:schemeClr val="tx1"/>
              </a:solidFill>
            </a:endParaRPr>
          </a:p>
        </p:txBody>
      </p:sp>
    </p:spTree>
    <p:extLst>
      <p:ext uri="{BB962C8B-B14F-4D97-AF65-F5344CB8AC3E}">
        <p14:creationId xmlns:p14="http://schemas.microsoft.com/office/powerpoint/2010/main" xmlns="" val="9562319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6001" y="685801"/>
            <a:ext cx="10261599" cy="5440363"/>
          </a:xfrm>
        </p:spPr>
        <p:txBody>
          <a:bodyPr>
            <a:normAutofit/>
          </a:bodyPr>
          <a:lstStyle/>
          <a:p>
            <a:pPr>
              <a:buClrTx/>
            </a:pPr>
            <a:r>
              <a:rPr lang="en-US" sz="2700" dirty="0" smtClean="0">
                <a:solidFill>
                  <a:schemeClr val="tx1"/>
                </a:solidFill>
              </a:rPr>
              <a:t>How DNS works</a:t>
            </a:r>
          </a:p>
          <a:p>
            <a:pPr marL="457200" indent="-457200">
              <a:buClrTx/>
              <a:buFont typeface="+mj-lt"/>
              <a:buAutoNum type="arabicPeriod"/>
            </a:pPr>
            <a:r>
              <a:rPr lang="en-US" sz="2700" dirty="0" smtClean="0">
                <a:solidFill>
                  <a:schemeClr val="tx1"/>
                </a:solidFill>
              </a:rPr>
              <a:t>When we search for </a:t>
            </a:r>
            <a:r>
              <a:rPr lang="en-US" sz="2700" dirty="0" smtClean="0">
                <a:solidFill>
                  <a:schemeClr val="tx1"/>
                </a:solidFill>
                <a:hlinkClick r:id="rId2"/>
              </a:rPr>
              <a:t>www.amazon.com</a:t>
            </a:r>
            <a:r>
              <a:rPr lang="en-US" sz="2700" dirty="0" smtClean="0">
                <a:solidFill>
                  <a:schemeClr val="tx1"/>
                </a:solidFill>
              </a:rPr>
              <a:t> in the browser the domain name gets mapped with the IP address using the hierarchical architecture</a:t>
            </a:r>
          </a:p>
          <a:p>
            <a:pPr marL="0" indent="0">
              <a:buClrTx/>
              <a:buNone/>
            </a:pPr>
            <a:r>
              <a:rPr lang="en-US" sz="2700" dirty="0" smtClean="0">
                <a:solidFill>
                  <a:schemeClr val="tx1"/>
                </a:solidFill>
              </a:rPr>
              <a:t>STEP-I : the request will be sent to the root server . there are 2 methods for this recursive method and iterative method </a:t>
            </a:r>
            <a:endParaRPr lang="en-US" sz="2700" dirty="0">
              <a:solidFill>
                <a:schemeClr val="tx1"/>
              </a:solidFill>
            </a:endParaRPr>
          </a:p>
        </p:txBody>
      </p:sp>
      <p:pic>
        <p:nvPicPr>
          <p:cNvPr id="4" name="Picture 3"/>
          <p:cNvPicPr/>
          <p:nvPr/>
        </p:nvPicPr>
        <p:blipFill>
          <a:blip r:embed="rId3">
            <a:extLst>
              <a:ext uri="{28A0092B-C50C-407E-A947-70E740481C1C}">
                <a14:useLocalDpi xmlns:a14="http://schemas.microsoft.com/office/drawing/2010/main" xmlns="" val="0"/>
              </a:ext>
            </a:extLst>
          </a:blip>
          <a:srcRect/>
          <a:stretch>
            <a:fillRect/>
          </a:stretch>
        </p:blipFill>
        <p:spPr bwMode="auto">
          <a:xfrm>
            <a:off x="2393004" y="3962400"/>
            <a:ext cx="6908800" cy="2557462"/>
          </a:xfrm>
          <a:prstGeom prst="rect">
            <a:avLst/>
          </a:prstGeom>
          <a:noFill/>
          <a:ln>
            <a:noFill/>
          </a:ln>
        </p:spPr>
      </p:pic>
    </p:spTree>
    <p:extLst>
      <p:ext uri="{BB962C8B-B14F-4D97-AF65-F5344CB8AC3E}">
        <p14:creationId xmlns:p14="http://schemas.microsoft.com/office/powerpoint/2010/main" xmlns="" val="12581799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1" y="685800"/>
            <a:ext cx="10667999" cy="5638800"/>
          </a:xfrm>
        </p:spPr>
        <p:txBody>
          <a:bodyPr/>
          <a:lstStyle/>
          <a:p>
            <a:pPr marL="0" indent="0">
              <a:buNone/>
            </a:pPr>
            <a:r>
              <a:rPr lang="en-US" dirty="0" smtClean="0">
                <a:solidFill>
                  <a:schemeClr val="tx1"/>
                </a:solidFill>
              </a:rPr>
              <a:t>STEP-II:</a:t>
            </a:r>
            <a:r>
              <a:rPr lang="en-IN" dirty="0">
                <a:solidFill>
                  <a:schemeClr val="tx1"/>
                </a:solidFill>
              </a:rPr>
              <a:t>To map a name onto an IP address, an application program calls a library procedure called the </a:t>
            </a:r>
            <a:r>
              <a:rPr lang="en-IN" b="1" dirty="0" smtClean="0">
                <a:solidFill>
                  <a:schemeClr val="tx1"/>
                </a:solidFill>
              </a:rPr>
              <a:t>resolver</a:t>
            </a:r>
            <a:r>
              <a:rPr lang="en-IN" dirty="0" smtClean="0">
                <a:solidFill>
                  <a:schemeClr val="tx1"/>
                </a:solidFill>
              </a:rPr>
              <a:t> is used to resolve the domain name into an IP address</a:t>
            </a:r>
          </a:p>
          <a:p>
            <a:pPr marL="0" indent="0">
              <a:buNone/>
            </a:pPr>
            <a:endParaRPr lang="en-US" sz="1600" dirty="0" smtClean="0">
              <a:solidFill>
                <a:schemeClr val="tx1"/>
              </a:solidFill>
            </a:endParaRPr>
          </a:p>
          <a:p>
            <a:pPr marL="0" indent="0">
              <a:buNone/>
            </a:pPr>
            <a:r>
              <a:rPr lang="en-US" dirty="0" smtClean="0">
                <a:solidFill>
                  <a:schemeClr val="tx1"/>
                </a:solidFill>
              </a:rPr>
              <a:t>STEP-III: The Root Server will provide the IP address of next level (generic server or country server) to the resolver</a:t>
            </a:r>
          </a:p>
          <a:p>
            <a:pPr marL="0" indent="0">
              <a:buNone/>
            </a:pPr>
            <a:endParaRPr lang="en-US" sz="1600" dirty="0">
              <a:solidFill>
                <a:schemeClr val="tx1"/>
              </a:solidFill>
            </a:endParaRPr>
          </a:p>
          <a:p>
            <a:pPr marL="0" indent="0">
              <a:buNone/>
            </a:pPr>
            <a:r>
              <a:rPr lang="en-IN" dirty="0" smtClean="0">
                <a:solidFill>
                  <a:schemeClr val="tx1"/>
                </a:solidFill>
              </a:rPr>
              <a:t>STEP-IV: The resolving is done from right to left and the request will be forwarded to .com server to distribute the traffic there are multiple servers in .com server for load balancing</a:t>
            </a:r>
          </a:p>
          <a:p>
            <a:pPr marL="0" indent="0">
              <a:buNone/>
            </a:pPr>
            <a:endParaRPr lang="en-IN" sz="1600" dirty="0">
              <a:solidFill>
                <a:schemeClr val="tx1"/>
              </a:solidFill>
            </a:endParaRPr>
          </a:p>
          <a:p>
            <a:pPr marL="0" indent="0">
              <a:buNone/>
            </a:pPr>
            <a:r>
              <a:rPr lang="en-IN" dirty="0" smtClean="0">
                <a:solidFill>
                  <a:schemeClr val="tx1"/>
                </a:solidFill>
              </a:rPr>
              <a:t>STEP-V: The request is forwarded to Authoritative Server where it stores the IP address of several domain names this IP address is given to the resolver then to the browser</a:t>
            </a:r>
            <a:endParaRPr lang="en-US" dirty="0" smtClean="0">
              <a:solidFill>
                <a:schemeClr val="tx1"/>
              </a:solidFill>
            </a:endParaRPr>
          </a:p>
        </p:txBody>
      </p:sp>
    </p:spTree>
    <p:extLst>
      <p:ext uri="{BB962C8B-B14F-4D97-AF65-F5344CB8AC3E}">
        <p14:creationId xmlns:p14="http://schemas.microsoft.com/office/powerpoint/2010/main" xmlns="" val="10152151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1" y="609600"/>
            <a:ext cx="10363199" cy="5715000"/>
          </a:xfrm>
        </p:spPr>
        <p:txBody>
          <a:bodyPr>
            <a:normAutofit/>
          </a:bodyPr>
          <a:lstStyle/>
          <a:p>
            <a:r>
              <a:rPr lang="en-US" dirty="0" smtClean="0">
                <a:solidFill>
                  <a:schemeClr val="tx1"/>
                </a:solidFill>
              </a:rPr>
              <a:t>Although every time we don’t require this process because the ISP(Internet Service Provider) stores the value in the cache memory</a:t>
            </a:r>
          </a:p>
          <a:p>
            <a:pPr marL="0" indent="0">
              <a:buNone/>
            </a:pPr>
            <a:endParaRPr lang="en-US" dirty="0">
              <a:solidFill>
                <a:schemeClr val="tx1"/>
              </a:solidFill>
            </a:endParaRPr>
          </a:p>
          <a:p>
            <a:r>
              <a:rPr lang="en-US" dirty="0">
                <a:solidFill>
                  <a:schemeClr val="tx1"/>
                </a:solidFill>
              </a:rPr>
              <a:t>W</a:t>
            </a:r>
            <a:r>
              <a:rPr lang="en-US" dirty="0" smtClean="0">
                <a:solidFill>
                  <a:schemeClr val="tx1"/>
                </a:solidFill>
              </a:rPr>
              <a:t>e use DNS process only when we are searching any website for the first time</a:t>
            </a:r>
          </a:p>
          <a:p>
            <a:endParaRPr lang="en-US" dirty="0">
              <a:solidFill>
                <a:schemeClr val="tx1"/>
              </a:solidFill>
            </a:endParaRPr>
          </a:p>
          <a:p>
            <a:r>
              <a:rPr lang="en-US" dirty="0" smtClean="0">
                <a:solidFill>
                  <a:schemeClr val="tx1"/>
                </a:solidFill>
              </a:rPr>
              <a:t>DNS uses UDP protocol </a:t>
            </a:r>
            <a:endParaRPr lang="en-US" dirty="0">
              <a:solidFill>
                <a:schemeClr val="tx1"/>
              </a:solidFill>
            </a:endParaRPr>
          </a:p>
        </p:txBody>
      </p:sp>
    </p:spTree>
    <p:extLst>
      <p:ext uri="{BB962C8B-B14F-4D97-AF65-F5344CB8AC3E}">
        <p14:creationId xmlns:p14="http://schemas.microsoft.com/office/powerpoint/2010/main" xmlns="" val="22668989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30401" y="838201"/>
            <a:ext cx="8685177" cy="5224255"/>
          </a:xfrm>
          <a:prstGeom prst="rect">
            <a:avLst/>
          </a:prstGeom>
          <a:noFill/>
          <a:ln>
            <a:noFill/>
          </a:ln>
        </p:spPr>
      </p:pic>
    </p:spTree>
    <p:extLst>
      <p:ext uri="{BB962C8B-B14F-4D97-AF65-F5344CB8AC3E}">
        <p14:creationId xmlns:p14="http://schemas.microsoft.com/office/powerpoint/2010/main" xmlns="" val="25673073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HTTP—The </a:t>
            </a:r>
            <a:r>
              <a:rPr lang="en-IN" b="1" dirty="0" err="1">
                <a:latin typeface="Times New Roman" panose="02020603050405020304" pitchFamily="18" charset="0"/>
                <a:ea typeface="Calibri" panose="020F0502020204030204" pitchFamily="34" charset="0"/>
                <a:cs typeface="Times New Roman" panose="02020603050405020304" pitchFamily="18" charset="0"/>
              </a:rPr>
              <a:t>HyperText</a:t>
            </a:r>
            <a:r>
              <a:rPr lang="en-IN" b="1" dirty="0">
                <a:latin typeface="Times New Roman" panose="02020603050405020304" pitchFamily="18" charset="0"/>
                <a:ea typeface="Calibri" panose="020F0502020204030204" pitchFamily="34" charset="0"/>
                <a:cs typeface="Times New Roman" panose="02020603050405020304" pitchFamily="18" charset="0"/>
              </a:rPr>
              <a:t> Transfer Protocol</a:t>
            </a:r>
            <a:endParaRPr lang="en-IN" sz="8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p:txBody>
          <a:bodyPr>
            <a:normAutofit fontScale="77500" lnSpcReduction="20000"/>
          </a:bodyPr>
          <a:lstStyle/>
          <a:p>
            <a:r>
              <a:rPr lang="en-US" dirty="0" smtClean="0"/>
              <a:t>BY</a:t>
            </a:r>
          </a:p>
          <a:p>
            <a:r>
              <a:rPr lang="en-US" dirty="0" smtClean="0"/>
              <a:t>Mrs. E. </a:t>
            </a:r>
            <a:r>
              <a:rPr lang="en-US" dirty="0" err="1" smtClean="0"/>
              <a:t>Himabindu</a:t>
            </a:r>
            <a:endParaRPr lang="en-US" dirty="0" smtClean="0"/>
          </a:p>
          <a:p>
            <a:r>
              <a:rPr lang="en-US" dirty="0" smtClean="0"/>
              <a:t>Asst. Professor</a:t>
            </a:r>
          </a:p>
          <a:p>
            <a:r>
              <a:rPr lang="en-US" dirty="0" smtClean="0"/>
              <a:t>SVIT</a:t>
            </a:r>
            <a:endParaRPr lang="en-IN" dirty="0"/>
          </a:p>
        </p:txBody>
      </p:sp>
    </p:spTree>
    <p:extLst>
      <p:ext uri="{BB962C8B-B14F-4D97-AF65-F5344CB8AC3E}">
        <p14:creationId xmlns:p14="http://schemas.microsoft.com/office/powerpoint/2010/main" xmlns="" val="101347916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HTTP Basics</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HTTP (</a:t>
            </a:r>
            <a:r>
              <a:rPr lang="en-IN" dirty="0" err="1">
                <a:latin typeface="Times New Roman" panose="02020603050405020304" pitchFamily="18" charset="0"/>
                <a:ea typeface="Calibri" panose="020F0502020204030204" pitchFamily="34" charset="0"/>
                <a:cs typeface="Times New Roman" panose="02020603050405020304" pitchFamily="18" charset="0"/>
              </a:rPr>
              <a:t>HyperText</a:t>
            </a:r>
            <a:r>
              <a:rPr lang="en-IN" dirty="0">
                <a:latin typeface="Times New Roman" panose="02020603050405020304" pitchFamily="18" charset="0"/>
                <a:ea typeface="Calibri" panose="020F0502020204030204" pitchFamily="34" charset="0"/>
                <a:cs typeface="Times New Roman" panose="02020603050405020304" pitchFamily="18" charset="0"/>
              </a:rPr>
              <a:t> Transfer Protocol) serves as the foundation of data communication on the World Wide Web. It enables the exchange of information between web clients (browsers) and web servers. HTTP operates as a simple request-response protocol over TCP/IP, facilitating the retrieval and transmission of web content.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IN" dirty="0"/>
          </a:p>
        </p:txBody>
      </p:sp>
    </p:spTree>
    <p:extLst>
      <p:ext uri="{BB962C8B-B14F-4D97-AF65-F5344CB8AC3E}">
        <p14:creationId xmlns:p14="http://schemas.microsoft.com/office/powerpoint/2010/main" xmlns="" val="390188225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HTTP Methods</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sp>
        <p:nvSpPr>
          <p:cNvPr id="3" name="Content Placeholder 2"/>
          <p:cNvSpPr>
            <a:spLocks noGrp="1"/>
          </p:cNvSpPr>
          <p:nvPr>
            <p:ph idx="1"/>
          </p:nvPr>
        </p:nvSpPr>
        <p:spPr>
          <a:xfrm>
            <a:off x="676656" y="1593670"/>
            <a:ext cx="10753725" cy="5146764"/>
          </a:xfrm>
        </p:spPr>
        <p:txBody>
          <a:bodyPr>
            <a:normAutofit/>
          </a:bodyPr>
          <a:lstStyle/>
          <a:p>
            <a:endParaRPr lang="en-IN" dirty="0"/>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HTTP supports several methods that dictate how clients and servers interact.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The GET method is used to request content, like web pages, images, or files.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HEAD method requests headers only, often used for checking resource existence or validity.</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POST method sends data to the server, usually used for submitting forms or updating resources.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PUT method allows clients to store or update a resource at a specific URL.</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DELETE method is used to request the removal of a resource.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Other methods include TRACE (used for diagnostic purposes), CONNECT (for proxy connections), and OPTIONS (to query supported methods).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1063253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After it gets the incoming request, the process server spawns the requested server, allowing it to inherit the existing connection with the user. The new server does the requested work, while the process server goes back to listening for new requests.</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14934142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HTTP Status Codes</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sp>
        <p:nvSpPr>
          <p:cNvPr id="3" name="Content Placeholder 2"/>
          <p:cNvSpPr>
            <a:spLocks noGrp="1"/>
          </p:cNvSpPr>
          <p:nvPr>
            <p:ph idx="1"/>
          </p:nvPr>
        </p:nvSpPr>
        <p:spPr/>
        <p:txBody>
          <a:bodyPr/>
          <a:lstStyle/>
          <a:p>
            <a:pPr>
              <a:lnSpc>
                <a:spcPct val="107000"/>
              </a:lnSpc>
              <a:spcAft>
                <a:spcPts val="800"/>
              </a:spcAft>
            </a:pPr>
            <a:endParaRPr lang="en-IN"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dirty="0" smtClean="0">
                <a:latin typeface="Times New Roman" panose="02020603050405020304" pitchFamily="18" charset="0"/>
                <a:ea typeface="Calibri" panose="020F0502020204030204" pitchFamily="34" charset="0"/>
                <a:cs typeface="Times New Roman" panose="02020603050405020304" pitchFamily="18" charset="0"/>
              </a:rPr>
              <a:t>HTTP </a:t>
            </a:r>
            <a:r>
              <a:rPr lang="en-IN" dirty="0">
                <a:latin typeface="Times New Roman" panose="02020603050405020304" pitchFamily="18" charset="0"/>
                <a:ea typeface="Calibri" panose="020F0502020204030204" pitchFamily="34" charset="0"/>
                <a:cs typeface="Times New Roman" panose="02020603050405020304" pitchFamily="18" charset="0"/>
              </a:rPr>
              <a:t>responses are accompanied by status codes indicating the outcome of a request. Status codes help clients understand whether their requests were successful or encountered issues. Examples of status codes: 200 OK (successful request), 404 Not Found (resource not available), 500 Internal Server Error (server issue).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18005003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HTTP Headers</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sp>
        <p:nvSpPr>
          <p:cNvPr id="3" name="Content Placeholder 2"/>
          <p:cNvSpPr>
            <a:spLocks noGrp="1"/>
          </p:cNvSpPr>
          <p:nvPr>
            <p:ph idx="1"/>
          </p:nvPr>
        </p:nvSpPr>
        <p:spPr>
          <a:xfrm>
            <a:off x="676656" y="2011680"/>
            <a:ext cx="10753725" cy="4558937"/>
          </a:xfrm>
        </p:spPr>
        <p:txBody>
          <a:bodyPr>
            <a:normAutofit/>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HTTP headers are metadata included in both requests and responses to provide additional context.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The User-Agent header identifies the client software (browser) making the request.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The Accept header specifies the preferred content types that the client can handle.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Cache-Control header controls caching </a:t>
            </a:r>
            <a:r>
              <a:rPr lang="en-IN" dirty="0" err="1">
                <a:latin typeface="Times New Roman" panose="02020603050405020304" pitchFamily="18" charset="0"/>
                <a:ea typeface="Calibri" panose="020F0502020204030204" pitchFamily="34" charset="0"/>
                <a:cs typeface="Times New Roman" panose="02020603050405020304" pitchFamily="18" charset="0"/>
              </a:rPr>
              <a:t>behavior</a:t>
            </a:r>
            <a:r>
              <a:rPr lang="en-IN" dirty="0">
                <a:latin typeface="Times New Roman" panose="02020603050405020304" pitchFamily="18" charset="0"/>
                <a:ea typeface="Calibri" panose="020F0502020204030204" pitchFamily="34" charset="0"/>
                <a:cs typeface="Times New Roman" panose="02020603050405020304" pitchFamily="18" charset="0"/>
              </a:rPr>
              <a:t>, such as no-cache or max-age for freshness duration.</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IN" dirty="0" err="1">
                <a:latin typeface="Times New Roman" panose="02020603050405020304" pitchFamily="18" charset="0"/>
                <a:ea typeface="Calibri" panose="020F0502020204030204" pitchFamily="34" charset="0"/>
                <a:cs typeface="Times New Roman" panose="02020603050405020304" pitchFamily="18" charset="0"/>
              </a:rPr>
              <a:t>Referer</a:t>
            </a:r>
            <a:r>
              <a:rPr lang="en-IN" dirty="0">
                <a:latin typeface="Times New Roman" panose="02020603050405020304" pitchFamily="18" charset="0"/>
                <a:ea typeface="Calibri" panose="020F0502020204030204" pitchFamily="34" charset="0"/>
                <a:cs typeface="Times New Roman" panose="02020603050405020304" pitchFamily="18" charset="0"/>
              </a:rPr>
              <a:t> header indicates the URL of the page that led the client to request the current resource.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Cookies are managed using Set-Cookie (server sets cookies) and Cookie (client sends cookies) headers.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8058354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HTTP Connections</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sp>
        <p:nvSpPr>
          <p:cNvPr id="3" name="Content Placeholder 2"/>
          <p:cNvSpPr>
            <a:spLocks noGrp="1"/>
          </p:cNvSpPr>
          <p:nvPr>
            <p:ph idx="1"/>
          </p:nvPr>
        </p:nvSpPr>
        <p:spPr/>
        <p:txBody>
          <a:bodyPr/>
          <a:lstStyle/>
          <a:p>
            <a:endParaRPr lang="en-IN" dirty="0"/>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Initially, HTTP 1.0 used separate connections for each request, incurring overhead due to TCP connection setup.</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HTTP 1.1 introduced persistent connections, allowing multiple requests and responses over a single connection.</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Persistent connections improve performance by reducing the overhead of repeated connection setup and teardown.</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5090912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48640" y="499533"/>
            <a:ext cx="10972799" cy="6097210"/>
          </a:xfrm>
          <a:prstGeom prst="rect">
            <a:avLst/>
          </a:prstGeom>
          <a:noFill/>
          <a:ln>
            <a:noFill/>
          </a:ln>
        </p:spPr>
      </p:pic>
    </p:spTree>
    <p:extLst>
      <p:ext uri="{BB962C8B-B14F-4D97-AF65-F5344CB8AC3E}">
        <p14:creationId xmlns:p14="http://schemas.microsoft.com/office/powerpoint/2010/main" xmlns="" val="349619767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Caching</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sp>
        <p:nvSpPr>
          <p:cNvPr id="3" name="Content Placeholder 2"/>
          <p:cNvSpPr>
            <a:spLocks noGrp="1"/>
          </p:cNvSpPr>
          <p:nvPr>
            <p:ph idx="1"/>
          </p:nvPr>
        </p:nvSpPr>
        <p:spPr/>
        <p:txBody>
          <a:bodyPr/>
          <a:lstStyle/>
          <a:p>
            <a:pPr>
              <a:lnSpc>
                <a:spcPct val="107000"/>
              </a:lnSpc>
              <a:spcAft>
                <a:spcPts val="800"/>
              </a:spcAft>
            </a:pPr>
            <a:endParaRPr lang="en-IN"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dirty="0" smtClean="0">
                <a:latin typeface="Times New Roman" panose="02020603050405020304" pitchFamily="18" charset="0"/>
                <a:ea typeface="Calibri" panose="020F0502020204030204" pitchFamily="34" charset="0"/>
                <a:cs typeface="Times New Roman" panose="02020603050405020304" pitchFamily="18" charset="0"/>
              </a:rPr>
              <a:t>Caching </a:t>
            </a:r>
            <a:r>
              <a:rPr lang="en-IN" dirty="0">
                <a:latin typeface="Times New Roman" panose="02020603050405020304" pitchFamily="18" charset="0"/>
                <a:ea typeface="Calibri" panose="020F0502020204030204" pitchFamily="34" charset="0"/>
                <a:cs typeface="Times New Roman" panose="02020603050405020304" pitchFamily="18" charset="0"/>
              </a:rPr>
              <a:t>is a technique to store copies of resources locally to reduce network latency and server load. Cached resources can be validated using the Expires header (defines expiration time) and If-Modified-Since header (conditional GET). </a:t>
            </a:r>
            <a:r>
              <a:rPr lang="en-IN" dirty="0" err="1">
                <a:latin typeface="Times New Roman" panose="02020603050405020304" pitchFamily="18" charset="0"/>
                <a:ea typeface="Calibri" panose="020F0502020204030204" pitchFamily="34" charset="0"/>
                <a:cs typeface="Times New Roman" panose="02020603050405020304" pitchFamily="18" charset="0"/>
              </a:rPr>
              <a:t>ETag</a:t>
            </a:r>
            <a:r>
              <a:rPr lang="en-IN" dirty="0">
                <a:latin typeface="Times New Roman" panose="02020603050405020304" pitchFamily="18" charset="0"/>
                <a:ea typeface="Calibri" panose="020F0502020204030204" pitchFamily="34" charset="0"/>
                <a:cs typeface="Times New Roman" panose="02020603050405020304" pitchFamily="18" charset="0"/>
              </a:rPr>
              <a:t> headers provide unique identifiers for cached resources, enabling efficient validation using If-None-Match headers.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22986310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57224" y="499533"/>
            <a:ext cx="10916467" cy="5901267"/>
          </a:xfrm>
          <a:prstGeom prst="rect">
            <a:avLst/>
          </a:prstGeom>
          <a:noFill/>
          <a:ln>
            <a:noFill/>
          </a:ln>
        </p:spPr>
      </p:pic>
    </p:spTree>
    <p:extLst>
      <p:ext uri="{BB962C8B-B14F-4D97-AF65-F5344CB8AC3E}">
        <p14:creationId xmlns:p14="http://schemas.microsoft.com/office/powerpoint/2010/main" xmlns="" val="23852588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anose="02020603050405020304" pitchFamily="18" charset="0"/>
                <a:ea typeface="Calibri" panose="020F0502020204030204" pitchFamily="34" charset="0"/>
              </a:rPr>
              <a:t>Proxy Caching</a:t>
            </a:r>
            <a:endParaRPr lang="en-IN" dirty="0"/>
          </a:p>
        </p:txBody>
      </p:sp>
      <p:sp>
        <p:nvSpPr>
          <p:cNvPr id="3" name="Content Placeholder 2"/>
          <p:cNvSpPr>
            <a:spLocks noGrp="1"/>
          </p:cNvSpPr>
          <p:nvPr>
            <p:ph idx="1"/>
          </p:nvPr>
        </p:nvSpPr>
        <p:spPr/>
        <p:txBody>
          <a:bodyPr/>
          <a:lstStyle/>
          <a:p>
            <a:pPr>
              <a:lnSpc>
                <a:spcPct val="107000"/>
              </a:lnSpc>
              <a:spcAft>
                <a:spcPts val="800"/>
              </a:spcAft>
            </a:pPr>
            <a:endParaRPr lang="en-IN"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mtClean="0">
                <a:latin typeface="Times New Roman" panose="02020603050405020304" pitchFamily="18" charset="0"/>
                <a:ea typeface="Calibri" panose="020F0502020204030204" pitchFamily="34" charset="0"/>
                <a:cs typeface="Times New Roman" panose="02020603050405020304" pitchFamily="18" charset="0"/>
              </a:rPr>
              <a:t>Proxy </a:t>
            </a:r>
            <a:r>
              <a:rPr lang="en-IN" dirty="0">
                <a:latin typeface="Times New Roman" panose="02020603050405020304" pitchFamily="18" charset="0"/>
                <a:ea typeface="Calibri" panose="020F0502020204030204" pitchFamily="34" charset="0"/>
                <a:cs typeface="Times New Roman" panose="02020603050405020304" pitchFamily="18" charset="0"/>
              </a:rPr>
              <a:t>caching involves intermediary servers (proxies) storing cached copies of resources to serve multiple clients. Proxy caches enhance performance by minimizing repeated requests to origin servers, improving response times for clients.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1401195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SNMP Protocol</a:t>
            </a:r>
            <a:endParaRPr lang="en-IN" dirty="0"/>
          </a:p>
        </p:txBody>
      </p:sp>
      <p:sp>
        <p:nvSpPr>
          <p:cNvPr id="3" name="Subtitle 2"/>
          <p:cNvSpPr>
            <a:spLocks noGrp="1"/>
          </p:cNvSpPr>
          <p:nvPr>
            <p:ph type="subTitle" idx="1"/>
          </p:nvPr>
        </p:nvSpPr>
        <p:spPr/>
        <p:txBody>
          <a:bodyPr>
            <a:normAutofit fontScale="77500" lnSpcReduction="20000"/>
          </a:bodyPr>
          <a:lstStyle/>
          <a:p>
            <a:r>
              <a:rPr lang="en-US" dirty="0" smtClean="0"/>
              <a:t>By</a:t>
            </a:r>
          </a:p>
          <a:p>
            <a:r>
              <a:rPr lang="en-US" dirty="0" smtClean="0"/>
              <a:t>Mrs. E. </a:t>
            </a:r>
            <a:r>
              <a:rPr lang="en-US" dirty="0" err="1" smtClean="0"/>
              <a:t>Himabindu</a:t>
            </a:r>
            <a:endParaRPr lang="en-US" dirty="0" smtClean="0"/>
          </a:p>
          <a:p>
            <a:r>
              <a:rPr lang="en-US" dirty="0" smtClean="0"/>
              <a:t>Asst. Professor</a:t>
            </a:r>
          </a:p>
          <a:p>
            <a:r>
              <a:rPr lang="en-US" dirty="0" smtClean="0"/>
              <a:t>SVIT</a:t>
            </a:r>
            <a:endParaRPr lang="en-IN" dirty="0"/>
          </a:p>
        </p:txBody>
      </p:sp>
    </p:spTree>
    <p:extLst>
      <p:ext uri="{BB962C8B-B14F-4D97-AF65-F5344CB8AC3E}">
        <p14:creationId xmlns:p14="http://schemas.microsoft.com/office/powerpoint/2010/main" xmlns="" val="317885399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SNMP </a:t>
            </a:r>
            <a:r>
              <a:rPr lang="en-IN" b="1" dirty="0" smtClean="0"/>
              <a:t>Protocol</a:t>
            </a:r>
            <a:endParaRPr lang="en-IN" dirty="0"/>
          </a:p>
        </p:txBody>
      </p:sp>
      <p:sp>
        <p:nvSpPr>
          <p:cNvPr id="3" name="Content Placeholder 2"/>
          <p:cNvSpPr>
            <a:spLocks noGrp="1"/>
          </p:cNvSpPr>
          <p:nvPr>
            <p:ph idx="1"/>
          </p:nvPr>
        </p:nvSpPr>
        <p:spPr/>
        <p:txBody>
          <a:bodyPr/>
          <a:lstStyle/>
          <a:p>
            <a:pPr>
              <a:lnSpc>
                <a:spcPct val="107000"/>
              </a:lnSpc>
              <a:spcAft>
                <a:spcPts val="800"/>
              </a:spcAft>
              <a:tabLst>
                <a:tab pos="3362325" algn="l"/>
              </a:tabLst>
            </a:pPr>
            <a:r>
              <a:rPr lang="en-IN" b="1" dirty="0">
                <a:latin typeface="Times New Roman" panose="02020603050405020304" pitchFamily="18" charset="0"/>
                <a:ea typeface="Calibri" panose="020F0502020204030204" pitchFamily="34" charset="0"/>
                <a:cs typeface="Times New Roman" panose="02020603050405020304" pitchFamily="18" charset="0"/>
              </a:rPr>
              <a:t>Simple Network Management Protocol is an application layer protocol defined by the Internet Architecture Board in RFC 1157.</a:t>
            </a:r>
            <a:r>
              <a:rPr lang="en-IN" dirty="0">
                <a:latin typeface="Times New Roman" panose="02020603050405020304" pitchFamily="18" charset="0"/>
                <a:ea typeface="Calibri" panose="020F0502020204030204" pitchFamily="34" charset="0"/>
                <a:cs typeface="Times New Roman" panose="02020603050405020304" pitchFamily="18" charset="0"/>
              </a:rPr>
              <a:t> SNMP protocol is used to exchange management information between network devices. It is one of the most widely used protocols for network management. SNMP is used to monitor the network, detect network faults, and sometimes even used to configure remote devices.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28896267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anose="02020603050405020304" pitchFamily="18" charset="0"/>
                <a:ea typeface="Calibri" panose="020F0502020204030204" pitchFamily="34" charset="0"/>
              </a:rPr>
              <a:t>3 components of SNMP</a:t>
            </a:r>
            <a:endParaRPr lang="en-IN" dirty="0"/>
          </a:p>
        </p:txBody>
      </p:sp>
      <p:sp>
        <p:nvSpPr>
          <p:cNvPr id="3" name="Content Placeholder 2"/>
          <p:cNvSpPr>
            <a:spLocks noGrp="1"/>
          </p:cNvSpPr>
          <p:nvPr>
            <p:ph idx="1"/>
          </p:nvPr>
        </p:nvSpPr>
        <p:spPr>
          <a:xfrm>
            <a:off x="1295401" y="2556932"/>
            <a:ext cx="9601196" cy="3660988"/>
          </a:xfrm>
        </p:spPr>
        <p:txBody>
          <a:bodyPr>
            <a:normAutofit fontScale="85000" lnSpcReduction="20000"/>
          </a:bodyPr>
          <a:lstStyle/>
          <a:p>
            <a:pPr marL="342900" lvl="0" indent="-342900">
              <a:lnSpc>
                <a:spcPct val="107000"/>
              </a:lnSpc>
              <a:spcAft>
                <a:spcPts val="800"/>
              </a:spcAft>
              <a:buFont typeface="+mj-lt"/>
              <a:buAutoNum type="arabicPeriod"/>
              <a:tabLst>
                <a:tab pos="457200" algn="l"/>
                <a:tab pos="3362325" algn="l"/>
              </a:tabLst>
            </a:pPr>
            <a:r>
              <a:rPr lang="en-IN" b="1" dirty="0">
                <a:latin typeface="Times New Roman" panose="02020603050405020304" pitchFamily="18" charset="0"/>
                <a:ea typeface="Calibri" panose="020F0502020204030204" pitchFamily="34" charset="0"/>
                <a:cs typeface="Times New Roman" panose="02020603050405020304" pitchFamily="18" charset="0"/>
              </a:rPr>
              <a:t>SNMP Manager –</a:t>
            </a:r>
            <a:r>
              <a:rPr lang="en-IN" dirty="0">
                <a:latin typeface="Times New Roman" panose="02020603050405020304" pitchFamily="18" charset="0"/>
                <a:ea typeface="Calibri" panose="020F0502020204030204" pitchFamily="34" charset="0"/>
                <a:cs typeface="Times New Roman" panose="02020603050405020304" pitchFamily="18" charset="0"/>
              </a:rPr>
              <a:t> </a:t>
            </a:r>
            <a:br>
              <a:rPr lang="en-IN" dirty="0">
                <a:latin typeface="Times New Roman" panose="02020603050405020304" pitchFamily="18" charset="0"/>
                <a:ea typeface="Calibri" panose="020F0502020204030204" pitchFamily="34" charset="0"/>
                <a:cs typeface="Times New Roman" panose="02020603050405020304" pitchFamily="18" charset="0"/>
              </a:rPr>
            </a:br>
            <a:r>
              <a:rPr lang="en-IN" dirty="0">
                <a:latin typeface="Times New Roman" panose="02020603050405020304" pitchFamily="18" charset="0"/>
                <a:ea typeface="Calibri" panose="020F0502020204030204" pitchFamily="34" charset="0"/>
                <a:cs typeface="Times New Roman" panose="02020603050405020304" pitchFamily="18" charset="0"/>
              </a:rPr>
              <a:t>It is a centralized system used to monitor network. It is also known as Network Management Station (NMS) </a:t>
            </a:r>
            <a:br>
              <a:rPr lang="en-IN" dirty="0">
                <a:latin typeface="Times New Roman" panose="02020603050405020304" pitchFamily="18" charset="0"/>
                <a:ea typeface="Calibri" panose="020F0502020204030204" pitchFamily="34" charset="0"/>
                <a:cs typeface="Times New Roman" panose="02020603050405020304" pitchFamily="18" charset="0"/>
              </a:rPr>
            </a:br>
            <a:r>
              <a:rPr lang="en-IN" dirty="0">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 pos="3362325" algn="l"/>
              </a:tabLst>
            </a:pPr>
            <a:r>
              <a:rPr lang="en-IN" b="1" dirty="0">
                <a:latin typeface="Times New Roman" panose="02020603050405020304" pitchFamily="18" charset="0"/>
                <a:ea typeface="Calibri" panose="020F0502020204030204" pitchFamily="34" charset="0"/>
                <a:cs typeface="Times New Roman" panose="02020603050405020304" pitchFamily="18" charset="0"/>
              </a:rPr>
              <a:t>SNMP agent –</a:t>
            </a:r>
            <a:r>
              <a:rPr lang="en-IN" dirty="0">
                <a:latin typeface="Times New Roman" panose="02020603050405020304" pitchFamily="18" charset="0"/>
                <a:ea typeface="Calibri" panose="020F0502020204030204" pitchFamily="34" charset="0"/>
                <a:cs typeface="Times New Roman" panose="02020603050405020304" pitchFamily="18" charset="0"/>
              </a:rPr>
              <a:t> </a:t>
            </a:r>
            <a:br>
              <a:rPr lang="en-IN" dirty="0">
                <a:latin typeface="Times New Roman" panose="02020603050405020304" pitchFamily="18" charset="0"/>
                <a:ea typeface="Calibri" panose="020F0502020204030204" pitchFamily="34" charset="0"/>
                <a:cs typeface="Times New Roman" panose="02020603050405020304" pitchFamily="18" charset="0"/>
              </a:rPr>
            </a:br>
            <a:r>
              <a:rPr lang="en-IN" dirty="0">
                <a:latin typeface="Times New Roman" panose="02020603050405020304" pitchFamily="18" charset="0"/>
                <a:ea typeface="Calibri" panose="020F0502020204030204" pitchFamily="34" charset="0"/>
                <a:cs typeface="Times New Roman" panose="02020603050405020304" pitchFamily="18" charset="0"/>
              </a:rPr>
              <a:t>It is a software management software module installed on a managed device. Managed devices can be network devices like PC, routers, switches, servers, etc. </a:t>
            </a:r>
            <a:br>
              <a:rPr lang="en-IN" dirty="0">
                <a:latin typeface="Times New Roman" panose="02020603050405020304" pitchFamily="18" charset="0"/>
                <a:ea typeface="Calibri" panose="020F0502020204030204" pitchFamily="34" charset="0"/>
                <a:cs typeface="Times New Roman" panose="02020603050405020304" pitchFamily="18" charset="0"/>
              </a:rPr>
            </a:br>
            <a:r>
              <a:rPr lang="en-IN" dirty="0">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 pos="3362325" algn="l"/>
              </a:tabLst>
            </a:pPr>
            <a:r>
              <a:rPr lang="en-IN" b="1" dirty="0">
                <a:latin typeface="Times New Roman" panose="02020603050405020304" pitchFamily="18" charset="0"/>
                <a:ea typeface="Calibri" panose="020F0502020204030204" pitchFamily="34" charset="0"/>
                <a:cs typeface="Times New Roman" panose="02020603050405020304" pitchFamily="18" charset="0"/>
              </a:rPr>
              <a:t>Management Information Base –</a:t>
            </a:r>
            <a:r>
              <a:rPr lang="en-IN" dirty="0">
                <a:latin typeface="Times New Roman" panose="02020603050405020304" pitchFamily="18" charset="0"/>
                <a:ea typeface="Calibri" panose="020F0502020204030204" pitchFamily="34" charset="0"/>
                <a:cs typeface="Times New Roman" panose="02020603050405020304" pitchFamily="18" charset="0"/>
              </a:rPr>
              <a:t> </a:t>
            </a:r>
            <a:br>
              <a:rPr lang="en-IN" dirty="0">
                <a:latin typeface="Times New Roman" panose="02020603050405020304" pitchFamily="18" charset="0"/>
                <a:ea typeface="Calibri" panose="020F0502020204030204" pitchFamily="34" charset="0"/>
                <a:cs typeface="Times New Roman" panose="02020603050405020304" pitchFamily="18" charset="0"/>
              </a:rPr>
            </a:br>
            <a:r>
              <a:rPr lang="en-IN" dirty="0">
                <a:latin typeface="Times New Roman" panose="02020603050405020304" pitchFamily="18" charset="0"/>
                <a:ea typeface="Calibri" panose="020F0502020204030204" pitchFamily="34" charset="0"/>
                <a:cs typeface="Times New Roman" panose="02020603050405020304" pitchFamily="18" charset="0"/>
              </a:rPr>
              <a:t>MIB consists of information on resources that are to be managed. This information is organized hierarchically. It consists of objects instances which are essentially variables. </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14190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anose="02020603050405020304" pitchFamily="18" charset="0"/>
                <a:ea typeface="Calibri" panose="020F0502020204030204" pitchFamily="34" charset="0"/>
              </a:rPr>
              <a:t>Connection Establishment</a:t>
            </a:r>
            <a:endParaRPr lang="en-IN" dirty="0"/>
          </a:p>
        </p:txBody>
      </p:sp>
      <p:sp>
        <p:nvSpPr>
          <p:cNvPr id="3" name="Content Placeholder 2"/>
          <p:cNvSpPr>
            <a:spLocks noGrp="1"/>
          </p:cNvSpPr>
          <p:nvPr>
            <p:ph idx="1"/>
          </p:nvPr>
        </p:nvSpPr>
        <p:spPr>
          <a:xfrm>
            <a:off x="1295401" y="2556931"/>
            <a:ext cx="9601196" cy="3700177"/>
          </a:xfrm>
        </p:spPr>
        <p:txBody>
          <a:bodyPr>
            <a:normAutofit fontScale="92500"/>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Establishing a connection in a network is tricky due to the possibility of packet loss, delay, corruption, and duplication.</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In a congested network with high packet retransmission rates, it becomes difficult to distinguish between delayed duplicate packets and new packets.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Worst-Case Scenario:</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In the worst-case scenario, delayed duplicate packets can lead to serious problems, such as a connection setup request being duplicated and causing unintended transactions</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1311238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anose="02020603050405020304" pitchFamily="18" charset="0"/>
                <a:ea typeface="Calibri" panose="020F0502020204030204" pitchFamily="34" charset="0"/>
              </a:rPr>
              <a:t>SNMP messages </a:t>
            </a:r>
            <a:endParaRPr lang="en-IN" dirty="0"/>
          </a:p>
        </p:txBody>
      </p:sp>
      <p:sp>
        <p:nvSpPr>
          <p:cNvPr id="3" name="Content Placeholder 2"/>
          <p:cNvSpPr>
            <a:spLocks noGrp="1"/>
          </p:cNvSpPr>
          <p:nvPr>
            <p:ph idx="1"/>
          </p:nvPr>
        </p:nvSpPr>
        <p:spPr/>
        <p:txBody>
          <a:bodyPr>
            <a:normAutofit lnSpcReduction="10000"/>
          </a:bodyPr>
          <a:lstStyle/>
          <a:p>
            <a:r>
              <a:rPr lang="en-IN" b="1" dirty="0" err="1">
                <a:latin typeface="Times New Roman" panose="02020603050405020304" pitchFamily="18" charset="0"/>
                <a:ea typeface="Calibri" panose="020F0502020204030204" pitchFamily="34" charset="0"/>
              </a:rPr>
              <a:t>GetRequest</a:t>
            </a:r>
            <a:r>
              <a:rPr lang="en-IN" b="1" dirty="0">
                <a:latin typeface="Times New Roman" panose="02020603050405020304" pitchFamily="18" charset="0"/>
                <a:ea typeface="Calibri" panose="020F0502020204030204" pitchFamily="34" charset="0"/>
              </a:rPr>
              <a:t> </a:t>
            </a:r>
            <a:endParaRPr lang="en-IN" dirty="0" smtClean="0">
              <a:latin typeface="Times New Roman" panose="02020603050405020304" pitchFamily="18" charset="0"/>
              <a:ea typeface="Calibri" panose="020F0502020204030204" pitchFamily="34" charset="0"/>
            </a:endParaRPr>
          </a:p>
          <a:p>
            <a:r>
              <a:rPr lang="en-IN" b="1" dirty="0" err="1">
                <a:latin typeface="Times New Roman" panose="02020603050405020304" pitchFamily="18" charset="0"/>
                <a:ea typeface="Calibri" panose="020F0502020204030204" pitchFamily="34" charset="0"/>
              </a:rPr>
              <a:t>GetNextRequest</a:t>
            </a:r>
            <a:r>
              <a:rPr lang="en-IN" b="1" dirty="0">
                <a:latin typeface="Times New Roman" panose="02020603050405020304" pitchFamily="18" charset="0"/>
                <a:ea typeface="Calibri" panose="020F0502020204030204" pitchFamily="34" charset="0"/>
              </a:rPr>
              <a:t> </a:t>
            </a:r>
            <a:endParaRPr lang="en-IN" b="1" dirty="0" smtClean="0">
              <a:latin typeface="Times New Roman" panose="02020603050405020304" pitchFamily="18" charset="0"/>
              <a:ea typeface="Calibri" panose="020F0502020204030204" pitchFamily="34" charset="0"/>
            </a:endParaRPr>
          </a:p>
          <a:p>
            <a:r>
              <a:rPr lang="en-IN" b="1" dirty="0" err="1" smtClean="0">
                <a:latin typeface="Times New Roman" panose="02020603050405020304" pitchFamily="18" charset="0"/>
                <a:ea typeface="Calibri" panose="020F0502020204030204" pitchFamily="34" charset="0"/>
              </a:rPr>
              <a:t>GetBulkRequest</a:t>
            </a:r>
            <a:endParaRPr lang="en-IN" b="1" dirty="0" smtClean="0">
              <a:latin typeface="Times New Roman" panose="02020603050405020304" pitchFamily="18" charset="0"/>
              <a:ea typeface="Calibri" panose="020F0502020204030204" pitchFamily="34" charset="0"/>
            </a:endParaRPr>
          </a:p>
          <a:p>
            <a:r>
              <a:rPr lang="en-IN" b="1" dirty="0" err="1" smtClean="0">
                <a:latin typeface="Times New Roman" panose="02020603050405020304" pitchFamily="18" charset="0"/>
                <a:ea typeface="Calibri" panose="020F0502020204030204" pitchFamily="34" charset="0"/>
              </a:rPr>
              <a:t>SetRequest</a:t>
            </a:r>
            <a:endParaRPr lang="en-IN" b="1" dirty="0" smtClean="0">
              <a:latin typeface="Times New Roman" panose="02020603050405020304" pitchFamily="18" charset="0"/>
              <a:ea typeface="Calibri" panose="020F0502020204030204" pitchFamily="34" charset="0"/>
            </a:endParaRPr>
          </a:p>
          <a:p>
            <a:r>
              <a:rPr lang="en-IN" b="1" dirty="0" smtClean="0">
                <a:latin typeface="Times New Roman" panose="02020603050405020304" pitchFamily="18" charset="0"/>
                <a:ea typeface="Calibri" panose="020F0502020204030204" pitchFamily="34" charset="0"/>
              </a:rPr>
              <a:t>Response</a:t>
            </a:r>
          </a:p>
          <a:p>
            <a:r>
              <a:rPr lang="en-IN" b="1" dirty="0" smtClean="0">
                <a:latin typeface="Times New Roman" panose="02020603050405020304" pitchFamily="18" charset="0"/>
                <a:ea typeface="Calibri" panose="020F0502020204030204" pitchFamily="34" charset="0"/>
              </a:rPr>
              <a:t>Trap</a:t>
            </a:r>
          </a:p>
          <a:p>
            <a:r>
              <a:rPr lang="en-IN" b="1" dirty="0" err="1">
                <a:latin typeface="Times New Roman" panose="02020603050405020304" pitchFamily="18" charset="0"/>
                <a:ea typeface="Calibri" panose="020F0502020204030204" pitchFamily="34" charset="0"/>
              </a:rPr>
              <a:t>InformRequest</a:t>
            </a:r>
            <a:endParaRPr lang="en-IN" dirty="0"/>
          </a:p>
        </p:txBody>
      </p:sp>
    </p:spTree>
    <p:extLst>
      <p:ext uri="{BB962C8B-B14F-4D97-AF65-F5344CB8AC3E}">
        <p14:creationId xmlns:p14="http://schemas.microsoft.com/office/powerpoint/2010/main" xmlns="" val="10729942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solidFill>
                  <a:srgbClr val="000000"/>
                </a:solidFill>
                <a:latin typeface="Times New Roman" panose="02020603050405020304" pitchFamily="18" charset="0"/>
                <a:ea typeface="Times New Roman" panose="02020603050405020304" pitchFamily="18" charset="0"/>
              </a:rPr>
              <a:t>SNMP works by sending protocol data units, also known as SNMP GET requests, to network devices that respond to SNMP.</a:t>
            </a:r>
            <a:r>
              <a:rPr lang="en-IN" dirty="0">
                <a:solidFill>
                  <a:srgbClr val="000000"/>
                </a:solidFill>
                <a:latin typeface="Times New Roman" panose="02020603050405020304" pitchFamily="18" charset="0"/>
                <a:ea typeface="Times New Roman" panose="02020603050405020304" pitchFamily="18" charset="0"/>
              </a:rPr>
              <a:t> All these communications are tracked, and network monitoring tools use GET requests to fetch data from SNMP. Traffic flows into your network from different sources. Simple Network Management Protocol communicates with the whole network and the devices in it.</a:t>
            </a:r>
            <a:endParaRPr lang="en-IN"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xmlns="" val="33324938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95402" y="982133"/>
            <a:ext cx="9601196" cy="4893206"/>
          </a:xfrm>
          <a:prstGeom prst="rect">
            <a:avLst/>
          </a:prstGeom>
          <a:noFill/>
          <a:ln>
            <a:noFill/>
          </a:ln>
        </p:spPr>
      </p:pic>
    </p:spTree>
    <p:extLst>
      <p:ext uri="{BB962C8B-B14F-4D97-AF65-F5344CB8AC3E}">
        <p14:creationId xmlns:p14="http://schemas.microsoft.com/office/powerpoint/2010/main" xmlns="" val="199051422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0000"/>
                </a:solidFill>
                <a:latin typeface="Times New Roman" panose="02020603050405020304" pitchFamily="18" charset="0"/>
                <a:ea typeface="Times New Roman" panose="02020603050405020304" pitchFamily="18" charset="0"/>
              </a:rPr>
              <a:t>SNMP versions</a:t>
            </a:r>
            <a:endParaRPr lang="en-IN" dirty="0"/>
          </a:p>
        </p:txBody>
      </p:sp>
      <p:sp>
        <p:nvSpPr>
          <p:cNvPr id="3" name="Content Placeholder 2"/>
          <p:cNvSpPr>
            <a:spLocks noGrp="1"/>
          </p:cNvSpPr>
          <p:nvPr>
            <p:ph idx="1"/>
          </p:nvPr>
        </p:nvSpPr>
        <p:spPr/>
        <p:txBody>
          <a:bodyPr>
            <a:normAutofit fontScale="92500" lnSpcReduction="20000"/>
          </a:bodyPr>
          <a:lstStyle/>
          <a:p>
            <a:pPr marL="0" indent="0">
              <a:buNone/>
            </a:pPr>
            <a:r>
              <a:rPr lang="en-IN" dirty="0">
                <a:solidFill>
                  <a:srgbClr val="000000"/>
                </a:solidFill>
                <a:latin typeface="Times New Roman" panose="02020603050405020304" pitchFamily="18" charset="0"/>
                <a:ea typeface="Times New Roman" panose="02020603050405020304" pitchFamily="18" charset="0"/>
              </a:rPr>
              <a:t> </a:t>
            </a:r>
            <a:br>
              <a:rPr lang="en-IN" dirty="0">
                <a:solidFill>
                  <a:srgbClr val="000000"/>
                </a:solidFill>
                <a:latin typeface="Times New Roman" panose="02020603050405020304" pitchFamily="18" charset="0"/>
                <a:ea typeface="Times New Roman" panose="02020603050405020304" pitchFamily="18" charset="0"/>
              </a:rPr>
            </a:br>
            <a:r>
              <a:rPr lang="en-IN" dirty="0">
                <a:solidFill>
                  <a:srgbClr val="000000"/>
                </a:solidFill>
                <a:latin typeface="Times New Roman" panose="02020603050405020304" pitchFamily="18" charset="0"/>
                <a:ea typeface="Times New Roman" panose="02020603050405020304" pitchFamily="18" charset="0"/>
              </a:rPr>
              <a:t>There are 3 versions of SNMP: </a:t>
            </a:r>
            <a:br>
              <a:rPr lang="en-IN" dirty="0">
                <a:solidFill>
                  <a:srgbClr val="000000"/>
                </a:solidFill>
                <a:latin typeface="Times New Roman" panose="02020603050405020304" pitchFamily="18" charset="0"/>
                <a:ea typeface="Times New Roman" panose="02020603050405020304" pitchFamily="18" charset="0"/>
              </a:rPr>
            </a:br>
            <a:r>
              <a:rPr lang="en-IN" b="1" dirty="0">
                <a:solidFill>
                  <a:srgbClr val="000000"/>
                </a:solidFill>
                <a:latin typeface="Times New Roman" panose="02020603050405020304" pitchFamily="18" charset="0"/>
                <a:ea typeface="Times New Roman" panose="02020603050405020304" pitchFamily="18" charset="0"/>
              </a:rPr>
              <a:t>SNMPv1 –</a:t>
            </a:r>
            <a:r>
              <a:rPr lang="en-IN" dirty="0">
                <a:solidFill>
                  <a:srgbClr val="000000"/>
                </a:solidFill>
                <a:latin typeface="Times New Roman" panose="02020603050405020304" pitchFamily="18" charset="0"/>
                <a:ea typeface="Times New Roman" panose="02020603050405020304" pitchFamily="18" charset="0"/>
              </a:rPr>
              <a:t> </a:t>
            </a:r>
            <a:br>
              <a:rPr lang="en-IN" dirty="0">
                <a:solidFill>
                  <a:srgbClr val="000000"/>
                </a:solidFill>
                <a:latin typeface="Times New Roman" panose="02020603050405020304" pitchFamily="18" charset="0"/>
                <a:ea typeface="Times New Roman" panose="02020603050405020304" pitchFamily="18" charset="0"/>
              </a:rPr>
            </a:br>
            <a:r>
              <a:rPr lang="en-IN" dirty="0">
                <a:solidFill>
                  <a:srgbClr val="000000"/>
                </a:solidFill>
                <a:latin typeface="Times New Roman" panose="02020603050405020304" pitchFamily="18" charset="0"/>
                <a:ea typeface="Times New Roman" panose="02020603050405020304" pitchFamily="18" charset="0"/>
              </a:rPr>
              <a:t>It uses community strings for authentication and uses UDP only. </a:t>
            </a:r>
            <a:br>
              <a:rPr lang="en-IN" dirty="0">
                <a:solidFill>
                  <a:srgbClr val="000000"/>
                </a:solidFill>
                <a:latin typeface="Times New Roman" panose="02020603050405020304" pitchFamily="18" charset="0"/>
                <a:ea typeface="Times New Roman" panose="02020603050405020304" pitchFamily="18" charset="0"/>
              </a:rPr>
            </a:br>
            <a:r>
              <a:rPr lang="en-IN" b="1" dirty="0">
                <a:solidFill>
                  <a:srgbClr val="000000"/>
                </a:solidFill>
                <a:latin typeface="Times New Roman" panose="02020603050405020304" pitchFamily="18" charset="0"/>
                <a:ea typeface="Times New Roman" panose="02020603050405020304" pitchFamily="18" charset="0"/>
              </a:rPr>
              <a:t>SNMPv2c –</a:t>
            </a:r>
            <a:r>
              <a:rPr lang="en-IN" dirty="0">
                <a:solidFill>
                  <a:srgbClr val="000000"/>
                </a:solidFill>
                <a:latin typeface="Times New Roman" panose="02020603050405020304" pitchFamily="18" charset="0"/>
                <a:ea typeface="Times New Roman" panose="02020603050405020304" pitchFamily="18" charset="0"/>
              </a:rPr>
              <a:t> </a:t>
            </a:r>
            <a:br>
              <a:rPr lang="en-IN" dirty="0">
                <a:solidFill>
                  <a:srgbClr val="000000"/>
                </a:solidFill>
                <a:latin typeface="Times New Roman" panose="02020603050405020304" pitchFamily="18" charset="0"/>
                <a:ea typeface="Times New Roman" panose="02020603050405020304" pitchFamily="18" charset="0"/>
              </a:rPr>
            </a:br>
            <a:r>
              <a:rPr lang="en-IN" dirty="0">
                <a:solidFill>
                  <a:srgbClr val="000000"/>
                </a:solidFill>
                <a:latin typeface="Times New Roman" panose="02020603050405020304" pitchFamily="18" charset="0"/>
                <a:ea typeface="Times New Roman" panose="02020603050405020304" pitchFamily="18" charset="0"/>
              </a:rPr>
              <a:t>It uses community strings for authentication. It uses UDP but can be configured to use TCP. </a:t>
            </a:r>
            <a:br>
              <a:rPr lang="en-IN" dirty="0">
                <a:solidFill>
                  <a:srgbClr val="000000"/>
                </a:solidFill>
                <a:latin typeface="Times New Roman" panose="02020603050405020304" pitchFamily="18" charset="0"/>
                <a:ea typeface="Times New Roman" panose="02020603050405020304" pitchFamily="18" charset="0"/>
              </a:rPr>
            </a:br>
            <a:r>
              <a:rPr lang="en-IN" b="1" dirty="0">
                <a:solidFill>
                  <a:srgbClr val="000000"/>
                </a:solidFill>
                <a:latin typeface="Times New Roman" panose="02020603050405020304" pitchFamily="18" charset="0"/>
                <a:ea typeface="Times New Roman" panose="02020603050405020304" pitchFamily="18" charset="0"/>
              </a:rPr>
              <a:t>SNMPv3 –</a:t>
            </a:r>
            <a:r>
              <a:rPr lang="en-IN" dirty="0">
                <a:solidFill>
                  <a:srgbClr val="000000"/>
                </a:solidFill>
                <a:latin typeface="Times New Roman" panose="02020603050405020304" pitchFamily="18" charset="0"/>
                <a:ea typeface="Times New Roman" panose="02020603050405020304" pitchFamily="18" charset="0"/>
              </a:rPr>
              <a:t> </a:t>
            </a:r>
            <a:br>
              <a:rPr lang="en-IN" dirty="0">
                <a:solidFill>
                  <a:srgbClr val="000000"/>
                </a:solidFill>
                <a:latin typeface="Times New Roman" panose="02020603050405020304" pitchFamily="18" charset="0"/>
                <a:ea typeface="Times New Roman" panose="02020603050405020304" pitchFamily="18" charset="0"/>
              </a:rPr>
            </a:br>
            <a:r>
              <a:rPr lang="en-IN" dirty="0">
                <a:solidFill>
                  <a:srgbClr val="000000"/>
                </a:solidFill>
                <a:latin typeface="Times New Roman" panose="02020603050405020304" pitchFamily="18" charset="0"/>
                <a:ea typeface="Times New Roman" panose="02020603050405020304" pitchFamily="18" charset="0"/>
              </a:rPr>
              <a:t>It uses Hash-based MAC with MD5 or SHA for authentication and DES-56 for privacy. This version uses TCP. Therefore, the conclusion is the higher the version of SNMP, the more secure it will be. </a:t>
            </a:r>
            <a:endParaRPr lang="en-IN"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xmlns="" val="178876374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000000"/>
                </a:solidFill>
                <a:latin typeface="Times New Roman" panose="02020603050405020304" pitchFamily="18" charset="0"/>
                <a:ea typeface="Times New Roman" panose="02020603050405020304" pitchFamily="18" charset="0"/>
              </a:rPr>
              <a:t>Strength of </a:t>
            </a:r>
            <a:r>
              <a:rPr lang="en-IN" b="1" dirty="0" smtClean="0">
                <a:solidFill>
                  <a:srgbClr val="000000"/>
                </a:solidFill>
                <a:latin typeface="Times New Roman" panose="02020603050405020304" pitchFamily="18" charset="0"/>
                <a:ea typeface="Times New Roman" panose="02020603050405020304" pitchFamily="18" charset="0"/>
              </a:rPr>
              <a:t>SNMP</a:t>
            </a:r>
            <a:endParaRPr lang="en-IN"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342900" lvl="0" indent="-342900">
              <a:buFont typeface="+mj-lt"/>
              <a:buAutoNum type="arabicPeriod"/>
            </a:pPr>
            <a:r>
              <a:rPr lang="en-IN" dirty="0" smtClean="0">
                <a:solidFill>
                  <a:srgbClr val="000000"/>
                </a:solidFill>
                <a:latin typeface="Times New Roman" panose="02020603050405020304" pitchFamily="18" charset="0"/>
                <a:ea typeface="Times New Roman" panose="02020603050405020304" pitchFamily="18" charset="0"/>
              </a:rPr>
              <a:t>It </a:t>
            </a:r>
            <a:r>
              <a:rPr lang="en-IN" dirty="0">
                <a:solidFill>
                  <a:srgbClr val="000000"/>
                </a:solidFill>
                <a:latin typeface="Times New Roman" panose="02020603050405020304" pitchFamily="18" charset="0"/>
                <a:ea typeface="Times New Roman" panose="02020603050405020304" pitchFamily="18" charset="0"/>
              </a:rPr>
              <a:t>is simple to implement.</a:t>
            </a:r>
            <a:endParaRPr lang="en-IN" dirty="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N" dirty="0">
                <a:solidFill>
                  <a:srgbClr val="000000"/>
                </a:solidFill>
                <a:latin typeface="Times New Roman" panose="02020603050405020304" pitchFamily="18" charset="0"/>
                <a:ea typeface="Times New Roman" panose="02020603050405020304" pitchFamily="18" charset="0"/>
              </a:rPr>
              <a:t>Agents are widely implemented.</a:t>
            </a:r>
            <a:endParaRPr lang="en-IN" dirty="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N" dirty="0">
                <a:solidFill>
                  <a:srgbClr val="000000"/>
                </a:solidFill>
                <a:latin typeface="Times New Roman" panose="02020603050405020304" pitchFamily="18" charset="0"/>
                <a:ea typeface="Times New Roman" panose="02020603050405020304" pitchFamily="18" charset="0"/>
              </a:rPr>
              <a:t>Agent level overhead is minimal. </a:t>
            </a:r>
            <a:endParaRPr lang="en-IN" dirty="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N" dirty="0">
                <a:solidFill>
                  <a:srgbClr val="000000"/>
                </a:solidFill>
                <a:latin typeface="Times New Roman" panose="02020603050405020304" pitchFamily="18" charset="0"/>
                <a:ea typeface="Times New Roman" panose="02020603050405020304" pitchFamily="18" charset="0"/>
              </a:rPr>
              <a:t>It is robust and extensible.</a:t>
            </a:r>
            <a:endParaRPr lang="en-IN" dirty="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N" dirty="0">
                <a:solidFill>
                  <a:srgbClr val="000000"/>
                </a:solidFill>
                <a:latin typeface="Times New Roman" panose="02020603050405020304" pitchFamily="18" charset="0"/>
                <a:ea typeface="Times New Roman" panose="02020603050405020304" pitchFamily="18" charset="0"/>
              </a:rPr>
              <a:t>Polling approach is good for LAN based managed object.</a:t>
            </a:r>
            <a:endParaRPr lang="en-IN" dirty="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N" dirty="0">
                <a:solidFill>
                  <a:srgbClr val="000000"/>
                </a:solidFill>
                <a:latin typeface="Times New Roman" panose="02020603050405020304" pitchFamily="18" charset="0"/>
                <a:ea typeface="Times New Roman" panose="02020603050405020304" pitchFamily="18" charset="0"/>
              </a:rPr>
              <a:t>It offers the best direct manager agent interface.</a:t>
            </a:r>
            <a:endParaRPr lang="en-IN" dirty="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N" dirty="0">
                <a:solidFill>
                  <a:srgbClr val="000000"/>
                </a:solidFill>
                <a:latin typeface="Times New Roman" panose="02020603050405020304" pitchFamily="18" charset="0"/>
                <a:ea typeface="Times New Roman" panose="02020603050405020304" pitchFamily="18" charset="0"/>
              </a:rPr>
              <a:t>SNMP meet a critical need.</a:t>
            </a:r>
            <a:endParaRPr lang="en-IN"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xmlns="" val="380914668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IN" b="1">
                <a:solidFill>
                  <a:srgbClr val="000000"/>
                </a:solidFill>
                <a:latin typeface="Times New Roman" panose="02020603050405020304" pitchFamily="18" charset="0"/>
                <a:ea typeface="Times New Roman" panose="02020603050405020304" pitchFamily="18" charset="0"/>
              </a:rPr>
              <a:t>Limitation of </a:t>
            </a:r>
            <a:r>
              <a:rPr lang="en-IN" b="1" smtClean="0">
                <a:solidFill>
                  <a:srgbClr val="000000"/>
                </a:solidFill>
                <a:latin typeface="Times New Roman" panose="02020603050405020304" pitchFamily="18" charset="0"/>
                <a:ea typeface="Times New Roman" panose="02020603050405020304" pitchFamily="18" charset="0"/>
              </a:rPr>
              <a:t>SNMP</a:t>
            </a:r>
            <a:endParaRPr lang="en-IN"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p:txBody>
          <a:bodyPr/>
          <a:lstStyle/>
          <a:p>
            <a:pPr marL="342900" lvl="0" indent="-342900">
              <a:buFont typeface="+mj-lt"/>
              <a:buAutoNum type="arabicPeriod"/>
            </a:pPr>
            <a:r>
              <a:rPr lang="en-IN" dirty="0" smtClean="0">
                <a:solidFill>
                  <a:srgbClr val="000000"/>
                </a:solidFill>
                <a:latin typeface="Times New Roman" panose="02020603050405020304" pitchFamily="18" charset="0"/>
                <a:ea typeface="Times New Roman" panose="02020603050405020304" pitchFamily="18" charset="0"/>
              </a:rPr>
              <a:t>It </a:t>
            </a:r>
            <a:r>
              <a:rPr lang="en-IN" dirty="0">
                <a:solidFill>
                  <a:srgbClr val="000000"/>
                </a:solidFill>
                <a:latin typeface="Times New Roman" panose="02020603050405020304" pitchFamily="18" charset="0"/>
                <a:ea typeface="Times New Roman" panose="02020603050405020304" pitchFamily="18" charset="0"/>
              </a:rPr>
              <a:t>is too simple and does not scale well.</a:t>
            </a:r>
            <a:endParaRPr lang="en-IN" dirty="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N" dirty="0">
                <a:solidFill>
                  <a:srgbClr val="000000"/>
                </a:solidFill>
                <a:latin typeface="Times New Roman" panose="02020603050405020304" pitchFamily="18" charset="0"/>
                <a:ea typeface="Times New Roman" panose="02020603050405020304" pitchFamily="18" charset="0"/>
              </a:rPr>
              <a:t>There is no object </a:t>
            </a:r>
            <a:r>
              <a:rPr lang="en-IN" dirty="0" err="1">
                <a:solidFill>
                  <a:srgbClr val="000000"/>
                </a:solidFill>
                <a:latin typeface="Times New Roman" panose="02020603050405020304" pitchFamily="18" charset="0"/>
                <a:ea typeface="Times New Roman" panose="02020603050405020304" pitchFamily="18" charset="0"/>
              </a:rPr>
              <a:t>orietned</a:t>
            </a:r>
            <a:r>
              <a:rPr lang="en-IN" dirty="0">
                <a:solidFill>
                  <a:srgbClr val="000000"/>
                </a:solidFill>
                <a:latin typeface="Times New Roman" panose="02020603050405020304" pitchFamily="18" charset="0"/>
                <a:ea typeface="Times New Roman" panose="02020603050405020304" pitchFamily="18" charset="0"/>
              </a:rPr>
              <a:t> data view.</a:t>
            </a:r>
            <a:endParaRPr lang="en-IN" dirty="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N" dirty="0">
                <a:solidFill>
                  <a:srgbClr val="000000"/>
                </a:solidFill>
                <a:latin typeface="Times New Roman" panose="02020603050405020304" pitchFamily="18" charset="0"/>
                <a:ea typeface="Times New Roman" panose="02020603050405020304" pitchFamily="18" charset="0"/>
              </a:rPr>
              <a:t>It has no standard control definition. </a:t>
            </a:r>
            <a:endParaRPr lang="en-IN" dirty="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N" dirty="0">
                <a:solidFill>
                  <a:srgbClr val="000000"/>
                </a:solidFill>
                <a:latin typeface="Times New Roman" panose="02020603050405020304" pitchFamily="18" charset="0"/>
                <a:ea typeface="Times New Roman" panose="02020603050405020304" pitchFamily="18" charset="0"/>
              </a:rPr>
              <a:t>It has many implementation specific (private MIB) extensions. </a:t>
            </a:r>
            <a:endParaRPr lang="en-IN" dirty="0">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IN" dirty="0">
                <a:solidFill>
                  <a:srgbClr val="000000"/>
                </a:solidFill>
                <a:latin typeface="Times New Roman" panose="02020603050405020304" pitchFamily="18" charset="0"/>
                <a:ea typeface="Times New Roman" panose="02020603050405020304" pitchFamily="18" charset="0"/>
              </a:rPr>
              <a:t>It has high communication overhead due to polling</a:t>
            </a:r>
            <a:endParaRPr lang="en-IN"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xmlns="" val="43197352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IN" dirty="0"/>
          </a:p>
        </p:txBody>
      </p:sp>
      <p:sp>
        <p:nvSpPr>
          <p:cNvPr id="5" name="Subtitle 4"/>
          <p:cNvSpPr>
            <a:spLocks noGrp="1"/>
          </p:cNvSpPr>
          <p:nvPr>
            <p:ph type="subTitle" idx="1"/>
          </p:nvPr>
        </p:nvSpPr>
        <p:spPr/>
        <p:txBody>
          <a:bodyPr/>
          <a:lstStyle/>
          <a:p>
            <a:endParaRPr lang="en-IN"/>
          </a:p>
        </p:txBody>
      </p:sp>
    </p:spTree>
    <p:extLst>
      <p:ext uri="{BB962C8B-B14F-4D97-AF65-F5344CB8AC3E}">
        <p14:creationId xmlns:p14="http://schemas.microsoft.com/office/powerpoint/2010/main" xmlns="" val="33344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lvl="0">
              <a:lnSpc>
                <a:spcPct val="107000"/>
              </a:lnSpc>
              <a:spcAft>
                <a:spcPts val="800"/>
              </a:spcAft>
              <a:buClr>
                <a:srgbClr val="AB946B"/>
              </a:buClr>
            </a:pPr>
            <a:r>
              <a:rPr lang="en-IN" sz="2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Packet lifetime can be restricted to a known maximum using one (or more) of the following techniques:</a:t>
            </a:r>
            <a:endParaRPr lang="en-IN" sz="19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1. Restricted network design.</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It is difficult to restrict the network design, given that internets may range from a single city to international in scope.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2. Putting a hop counter in each packet.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By enforcing a period T, we can ensure that all traces of a packet are gone after T seconds, including any delayed duplicates and their acknowledgments.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 xmlns:p14="http://schemas.microsoft.com/office/powerpoint/2010/main" val="4134844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3. Timestamping each packet.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To prevent delayed duplicate issues for connection establishment, Tomlinson proposed using a time-of-day clock at each host to generate initial sequence numbers for connections.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Each host uses the low-order k bits of its clock value as the initial sequence number for a new connection. The sequence numbers should have a large enough space to avoid wrapping around before delayed duplicates are eliminated.</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 xmlns:p14="http://schemas.microsoft.com/office/powerpoint/2010/main" val="393407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Three-Way Handshake</a:t>
            </a:r>
            <a:r>
              <a:rPr lang="en-IN"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sp>
        <p:nvSpPr>
          <p:cNvPr id="3" name="Content Placeholder 2"/>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To verify that the connection request is current and avoid delayed duplicate issues during connection establishment, a three-way handshake is used.</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The three-way handshake involves the initiating host sending a CONNECTION REQUEST segment, the receiving host replying with an ACK segment and its initial sequence number, and then the initiating host acknowledging the received sequence number.</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 xmlns:p14="http://schemas.microsoft.com/office/powerpoint/2010/main" val="2851743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hapter 6 The Transport Layer. - ppt download"/>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95402" y="1084217"/>
            <a:ext cx="9601195" cy="4791121"/>
          </a:xfrm>
          <a:prstGeom prst="rect">
            <a:avLst/>
          </a:prstGeom>
          <a:noFill/>
          <a:ln>
            <a:noFill/>
          </a:ln>
        </p:spPr>
      </p:pic>
    </p:spTree>
    <p:extLst>
      <p:ext uri="{BB962C8B-B14F-4D97-AF65-F5344CB8AC3E}">
        <p14:creationId xmlns="" xmlns:p14="http://schemas.microsoft.com/office/powerpoint/2010/main" val="3992896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a:t>
            </a:r>
            <a:endParaRPr lang="en-IN" dirty="0"/>
          </a:p>
        </p:txBody>
      </p:sp>
      <p:sp>
        <p:nvSpPr>
          <p:cNvPr id="3" name="Content Placeholder 2"/>
          <p:cNvSpPr>
            <a:spLocks noGrp="1"/>
          </p:cNvSpPr>
          <p:nvPr>
            <p:ph idx="1"/>
          </p:nvPr>
        </p:nvSpPr>
        <p:spPr/>
        <p:txBody>
          <a:bodyPr/>
          <a:lstStyle/>
          <a:p>
            <a:r>
              <a:rPr lang="en-US" dirty="0" smtClean="0"/>
              <a:t>Addressing</a:t>
            </a:r>
          </a:p>
          <a:p>
            <a:r>
              <a:rPr lang="en-US" dirty="0" smtClean="0"/>
              <a:t>Connection Establishment</a:t>
            </a:r>
          </a:p>
          <a:p>
            <a:r>
              <a:rPr lang="en-US" dirty="0" smtClean="0"/>
              <a:t>Connection Release</a:t>
            </a:r>
          </a:p>
          <a:p>
            <a:r>
              <a:rPr lang="en-US" dirty="0" smtClean="0"/>
              <a:t>Error Control and Flow Control</a:t>
            </a:r>
          </a:p>
          <a:p>
            <a:r>
              <a:rPr lang="en-US" dirty="0" smtClean="0"/>
              <a:t>Multiplexing</a:t>
            </a:r>
          </a:p>
          <a:p>
            <a:r>
              <a:rPr lang="en-US" dirty="0" smtClean="0"/>
              <a:t>Crash Recovery</a:t>
            </a:r>
            <a:endParaRPr lang="en-IN" dirty="0"/>
          </a:p>
        </p:txBody>
      </p:sp>
    </p:spTree>
    <p:extLst>
      <p:ext uri="{BB962C8B-B14F-4D97-AF65-F5344CB8AC3E}">
        <p14:creationId xmlns="" xmlns:p14="http://schemas.microsoft.com/office/powerpoint/2010/main" val="2158798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nSpc>
                <a:spcPct val="107000"/>
              </a:lnSpc>
              <a:spcAft>
                <a:spcPts val="800"/>
              </a:spcAft>
              <a:buNone/>
            </a:pPr>
            <a:r>
              <a:rPr lang="en-IN" b="1" dirty="0">
                <a:latin typeface="Times New Roman" panose="02020603050405020304" pitchFamily="18" charset="0"/>
                <a:ea typeface="Calibri" panose="020F0502020204030204" pitchFamily="34" charset="0"/>
                <a:cs typeface="Times New Roman" panose="02020603050405020304" pitchFamily="18" charset="0"/>
              </a:rPr>
              <a:t>Handling Delayed Duplicate Control Segments: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In the presence of delayed duplicate CONTROL segments, the three-way handshake ensures that delayed duplicates are detected and rejected.</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The </a:t>
            </a:r>
            <a:r>
              <a:rPr lang="en-IN" dirty="0" err="1">
                <a:latin typeface="Times New Roman" panose="02020603050405020304" pitchFamily="18" charset="0"/>
                <a:ea typeface="Calibri" panose="020F0502020204030204" pitchFamily="34" charset="0"/>
                <a:cs typeface="Times New Roman" panose="02020603050405020304" pitchFamily="18" charset="0"/>
              </a:rPr>
              <a:t>ACKnowledgment</a:t>
            </a:r>
            <a:r>
              <a:rPr lang="en-IN" dirty="0">
                <a:latin typeface="Times New Roman" panose="02020603050405020304" pitchFamily="18" charset="0"/>
                <a:ea typeface="Calibri" panose="020F0502020204030204" pitchFamily="34" charset="0"/>
                <a:cs typeface="Times New Roman" panose="02020603050405020304" pitchFamily="18" charset="0"/>
              </a:rPr>
              <a:t> from the receiving host during the handshake helps to identify whether a connection request is genuine or a delayed duplicate.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 xmlns:p14="http://schemas.microsoft.com/office/powerpoint/2010/main" val="1890818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anose="02020603050405020304" pitchFamily="18" charset="0"/>
                <a:ea typeface="Calibri" panose="020F0502020204030204" pitchFamily="34" charset="0"/>
              </a:rPr>
              <a:t>Connection Release </a:t>
            </a:r>
            <a:endParaRPr lang="en-IN" dirty="0"/>
          </a:p>
        </p:txBody>
      </p:sp>
      <p:sp>
        <p:nvSpPr>
          <p:cNvPr id="3" name="Content Placeholder 2"/>
          <p:cNvSpPr>
            <a:spLocks noGrp="1"/>
          </p:cNvSpPr>
          <p:nvPr>
            <p:ph idx="1"/>
          </p:nvPr>
        </p:nvSpPr>
        <p:spPr/>
        <p:txBody>
          <a:bodyPr/>
          <a:lstStyle/>
          <a:p>
            <a:pPr marL="0" indent="0">
              <a:lnSpc>
                <a:spcPct val="107000"/>
              </a:lnSpc>
              <a:spcAft>
                <a:spcPts val="800"/>
              </a:spcAft>
              <a:buNone/>
            </a:pPr>
            <a:r>
              <a:rPr lang="en-IN" dirty="0">
                <a:latin typeface="Times New Roman" panose="02020603050405020304" pitchFamily="18" charset="0"/>
                <a:ea typeface="Calibri" panose="020F0502020204030204" pitchFamily="34" charset="0"/>
                <a:cs typeface="Times New Roman" panose="02020603050405020304" pitchFamily="18" charset="0"/>
              </a:rPr>
              <a:t>There are two styles of terminating a connection: asymmetric release and symmetric release.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IN"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dirty="0" smtClean="0">
                <a:latin typeface="Times New Roman" panose="02020603050405020304" pitchFamily="18" charset="0"/>
                <a:ea typeface="Calibri" panose="020F0502020204030204" pitchFamily="34" charset="0"/>
                <a:cs typeface="Times New Roman" panose="02020603050405020304" pitchFamily="18" charset="0"/>
              </a:rPr>
              <a:t>Asymmetric </a:t>
            </a:r>
            <a:r>
              <a:rPr lang="en-IN" dirty="0">
                <a:latin typeface="Times New Roman" panose="02020603050405020304" pitchFamily="18" charset="0"/>
                <a:ea typeface="Calibri" panose="020F0502020204030204" pitchFamily="34" charset="0"/>
                <a:cs typeface="Times New Roman" panose="02020603050405020304" pitchFamily="18" charset="0"/>
              </a:rPr>
              <a:t>release is abrupt and may result in data loss.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 xmlns:p14="http://schemas.microsoft.com/office/powerpoint/2010/main" val="1203473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hapter 6 Transport Layer - ppt download"/>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95402" y="982133"/>
            <a:ext cx="9601195" cy="4893206"/>
          </a:xfrm>
          <a:prstGeom prst="rect">
            <a:avLst/>
          </a:prstGeom>
          <a:noFill/>
          <a:ln>
            <a:noFill/>
          </a:ln>
        </p:spPr>
      </p:pic>
    </p:spTree>
    <p:extLst>
      <p:ext uri="{BB962C8B-B14F-4D97-AF65-F5344CB8AC3E}">
        <p14:creationId xmlns="" xmlns:p14="http://schemas.microsoft.com/office/powerpoint/2010/main" val="3055513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Symmetric release treats the connection as two separate unidirectional connections and requires each one to be released separately. One can envision a protocol in which host 1 says ‘‘I am done. Are you done too?’’ If host 2 responds: ‘‘I am done too. Goodbye, the connection can be safely released.’’</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 xmlns:p14="http://schemas.microsoft.com/office/powerpoint/2010/main" val="3050354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nSpc>
                <a:spcPct val="107000"/>
              </a:lnSpc>
              <a:spcAft>
                <a:spcPts val="800"/>
              </a:spcAft>
              <a:buNone/>
            </a:pPr>
            <a:r>
              <a:rPr lang="en-IN" b="1" dirty="0">
                <a:latin typeface="Times New Roman" panose="02020603050405020304" pitchFamily="18" charset="0"/>
                <a:ea typeface="Calibri" panose="020F0502020204030204" pitchFamily="34" charset="0"/>
                <a:cs typeface="Times New Roman" panose="02020603050405020304" pitchFamily="18" charset="0"/>
              </a:rPr>
              <a:t>The Two-Army Problem:</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IN" dirty="0" smtClean="0">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en-IN" dirty="0" smtClean="0">
                <a:latin typeface="Times New Roman" panose="02020603050405020304" pitchFamily="18" charset="0"/>
                <a:ea typeface="Calibri" panose="020F0502020204030204" pitchFamily="34" charset="0"/>
                <a:cs typeface="Times New Roman" panose="02020603050405020304" pitchFamily="18" charset="0"/>
              </a:rPr>
              <a:t>The </a:t>
            </a:r>
            <a:r>
              <a:rPr lang="en-IN" dirty="0">
                <a:latin typeface="Times New Roman" panose="02020603050405020304" pitchFamily="18" charset="0"/>
                <a:ea typeface="Calibri" panose="020F0502020204030204" pitchFamily="34" charset="0"/>
                <a:cs typeface="Times New Roman" panose="02020603050405020304" pitchFamily="18" charset="0"/>
              </a:rPr>
              <a:t>Two-Army Problem is a theoretical scenario that demonstrates the challenge of achieving agreement when using unreliable communication channels.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 xmlns:p14="http://schemas.microsoft.com/office/powerpoint/2010/main" val="3118272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Quantum solution to the two-army problem? - Physics Stack Exchange"/>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95402" y="1293223"/>
            <a:ext cx="9601196" cy="4833257"/>
          </a:xfrm>
          <a:prstGeom prst="rect">
            <a:avLst/>
          </a:prstGeom>
          <a:noFill/>
          <a:ln>
            <a:noFill/>
          </a:ln>
        </p:spPr>
      </p:pic>
    </p:spTree>
    <p:extLst>
      <p:ext uri="{BB962C8B-B14F-4D97-AF65-F5344CB8AC3E}">
        <p14:creationId xmlns="" xmlns:p14="http://schemas.microsoft.com/office/powerpoint/2010/main" val="1846621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In the Two-Army Problem, there are three armies: a white army encamped in a valley and two blue armies on the surrounding hillsides. The white army is individually larger than either blue army, but together, the blue armies are larger than the white army. The blue armies want to synchronize their attacks to defeat the white army. However, their only communication medium is unreliable messengers who can be captured while delivering messages into the valley.</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The problem is that no protocol exists that ensures both sides will disconnect simultaneously, as there is no way to guarantee that essential messages will be received.</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 xmlns:p14="http://schemas.microsoft.com/office/powerpoint/2010/main" val="1253686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295401" y="2556931"/>
            <a:ext cx="9601196" cy="3739365"/>
          </a:xfrm>
        </p:spPr>
        <p:txBody>
          <a:bodyPr>
            <a:normAutofit fontScale="92500" lnSpcReduction="20000"/>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Three-Way Handshake for Connection Release: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To avoid data loss during connection release, a three-way handshake protocol is used.</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The initiating host sends a DISCONNECTION REQUEST (DR) segment, and the receiving host responds with a DR segment and starts a timer in case its DR is lost.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When the original sender receives the DR segment, it sends back an ACK segment and releases the connection.</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If the final ACK segment is lost, a timer ensures the connection is released anyway</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404102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95402" y="982133"/>
            <a:ext cx="9601196" cy="5157410"/>
          </a:xfrm>
          <a:prstGeom prst="rect">
            <a:avLst/>
          </a:prstGeom>
          <a:noFill/>
          <a:ln>
            <a:noFill/>
          </a:ln>
        </p:spPr>
      </p:pic>
    </p:spTree>
    <p:extLst>
      <p:ext uri="{BB962C8B-B14F-4D97-AF65-F5344CB8AC3E}">
        <p14:creationId xmlns="" xmlns:p14="http://schemas.microsoft.com/office/powerpoint/2010/main" val="670703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Write Short note on: TCP connection management"/>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95402" y="679269"/>
            <a:ext cx="9601196" cy="5473337"/>
          </a:xfrm>
          <a:prstGeom prst="rect">
            <a:avLst/>
          </a:prstGeom>
          <a:noFill/>
          <a:ln>
            <a:noFill/>
          </a:ln>
        </p:spPr>
      </p:pic>
    </p:spTree>
    <p:extLst>
      <p:ext uri="{BB962C8B-B14F-4D97-AF65-F5344CB8AC3E}">
        <p14:creationId xmlns="" xmlns:p14="http://schemas.microsoft.com/office/powerpoint/2010/main" val="4144573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 transport service is implemented by a </a:t>
            </a:r>
            <a:r>
              <a:rPr lang="en-IN" b="1" dirty="0">
                <a:latin typeface="Times New Roman" panose="02020603050405020304" pitchFamily="18" charset="0"/>
                <a:ea typeface="Calibri" panose="020F0502020204030204" pitchFamily="34" charset="0"/>
                <a:cs typeface="Times New Roman" panose="02020603050405020304" pitchFamily="18" charset="0"/>
              </a:rPr>
              <a:t>transport protocol </a:t>
            </a:r>
            <a:r>
              <a:rPr lang="en-IN" dirty="0">
                <a:latin typeface="Times New Roman" panose="02020603050405020304" pitchFamily="18" charset="0"/>
                <a:ea typeface="Calibri" panose="020F0502020204030204" pitchFamily="34" charset="0"/>
                <a:cs typeface="Times New Roman" panose="02020603050405020304" pitchFamily="18" charset="0"/>
              </a:rPr>
              <a:t>used between the two transport entities. In some ways, transport protocols resemble the data link protocols. However, significant differences between the two also exist. These differences are due to major dissimilarities between the environments in which the two protocols </a:t>
            </a:r>
            <a:r>
              <a:rPr lang="en-IN" dirty="0" smtClean="0">
                <a:latin typeface="Times New Roman" panose="02020603050405020304" pitchFamily="18" charset="0"/>
                <a:ea typeface="Calibri" panose="020F0502020204030204" pitchFamily="34" charset="0"/>
                <a:cs typeface="Times New Roman" panose="02020603050405020304" pitchFamily="18" charset="0"/>
              </a:rPr>
              <a:t>operate</a:t>
            </a:r>
            <a:r>
              <a:rPr lang="en-IN" dirty="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752585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295401" y="2285999"/>
            <a:ext cx="9601196" cy="3997235"/>
          </a:xfrm>
        </p:spPr>
        <p:txBody>
          <a:bodyPr>
            <a:normAutofit fontScale="85000" lnSpcReduction="10000"/>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Half-Open Connections: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The three-way handshake protocol is usually adequate, but it can fail if both the initial DR and all subsequent retransmissions are lost.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This can lead to half-open connections, where one side has released the connection, but the other side is still fully active.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Handling Half-Open Connections: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To handle half-open connections, a rule can be introduced, stating that if no segments arrive for a certain period, the connection is automatically disconnected.</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r>
              <a:rPr lang="en-IN" dirty="0">
                <a:latin typeface="Times New Roman" panose="02020603050405020304" pitchFamily="18" charset="0"/>
                <a:ea typeface="Calibri" panose="020F0502020204030204" pitchFamily="34" charset="0"/>
              </a:rPr>
              <a:t>This ensures that if one side disconnects, the other side will detect the lack of activity and also disconnect.</a:t>
            </a:r>
            <a:endParaRPr lang="en-IN" dirty="0"/>
          </a:p>
        </p:txBody>
      </p:sp>
    </p:spTree>
    <p:extLst>
      <p:ext uri="{BB962C8B-B14F-4D97-AF65-F5344CB8AC3E}">
        <p14:creationId xmlns="" xmlns:p14="http://schemas.microsoft.com/office/powerpoint/2010/main" val="1305976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marL="0" indent="0">
              <a:lnSpc>
                <a:spcPct val="107000"/>
              </a:lnSpc>
              <a:spcAft>
                <a:spcPts val="800"/>
              </a:spcAft>
              <a:buNone/>
            </a:pPr>
            <a:r>
              <a:rPr lang="en-IN" b="1" dirty="0">
                <a:latin typeface="Times New Roman" panose="02020603050405020304" pitchFamily="18" charset="0"/>
                <a:ea typeface="Calibri" panose="020F0502020204030204" pitchFamily="34" charset="0"/>
                <a:cs typeface="Times New Roman" panose="02020603050405020304" pitchFamily="18" charset="0"/>
              </a:rPr>
              <a:t>Application Involvement in Disconnecting:</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 lesson here is that the transport user (application) must be involved in deciding when to disconnect, as the transport entities themselves cannot cleanly solve the issue.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b="1" dirty="0">
                <a:latin typeface="Times New Roman" panose="02020603050405020304" pitchFamily="18" charset="0"/>
                <a:ea typeface="Calibri" panose="020F0502020204030204" pitchFamily="34" charset="0"/>
                <a:cs typeface="Times New Roman" panose="02020603050405020304" pitchFamily="18" charset="0"/>
              </a:rPr>
              <a:t>Web Server Example: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Many Web servers use a RST packet for an abrupt close of the connection, as they know the data exchange pattern with the client and can ensure the data transfer is complete before closing the connection.</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 xmlns:p14="http://schemas.microsoft.com/office/powerpoint/2010/main" val="539458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anose="02020603050405020304" pitchFamily="18" charset="0"/>
                <a:ea typeface="Calibri" panose="020F0502020204030204" pitchFamily="34" charset="0"/>
              </a:rPr>
              <a:t>Error Control and Flow Control</a:t>
            </a:r>
            <a:endParaRPr lang="en-IN" dirty="0"/>
          </a:p>
        </p:txBody>
      </p:sp>
      <p:sp>
        <p:nvSpPr>
          <p:cNvPr id="3" name="Content Placeholder 2"/>
          <p:cNvSpPr>
            <a:spLocks noGrp="1"/>
          </p:cNvSpPr>
          <p:nvPr>
            <p:ph idx="1"/>
          </p:nvPr>
        </p:nvSpPr>
        <p:spPr/>
        <p:txBody>
          <a:bodyPr/>
          <a:lstStyle/>
          <a:p>
            <a:endParaRPr lang="en-IN" dirty="0" smtClean="0"/>
          </a:p>
          <a:p>
            <a:r>
              <a:rPr lang="en-IN" dirty="0" smtClean="0"/>
              <a:t>Error </a:t>
            </a:r>
            <a:r>
              <a:rPr lang="en-IN" dirty="0"/>
              <a:t>control and flow control are essential aspects of managing connections while they are in use. They ensure data reliability and prevent fast transmitters from overwhelming slow receivers. These mechanisms have similarities with the techniques used in the data link layer for error detection and Automatic Repeat </a:t>
            </a:r>
            <a:r>
              <a:rPr lang="en-IN" dirty="0" err="1"/>
              <a:t>reQuest</a:t>
            </a:r>
            <a:r>
              <a:rPr lang="en-IN" dirty="0"/>
              <a:t> (ARQ).</a:t>
            </a:r>
          </a:p>
          <a:p>
            <a:pPr marL="0" indent="0">
              <a:buNone/>
            </a:pPr>
            <a:endParaRPr lang="en-IN" dirty="0"/>
          </a:p>
        </p:txBody>
      </p:sp>
    </p:spTree>
    <p:extLst>
      <p:ext uri="{BB962C8B-B14F-4D97-AF65-F5344CB8AC3E}">
        <p14:creationId xmlns="" xmlns:p14="http://schemas.microsoft.com/office/powerpoint/2010/main" val="41325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Error </a:t>
            </a:r>
            <a:r>
              <a:rPr lang="en-IN" b="1" dirty="0" smtClean="0">
                <a:latin typeface="Times New Roman" panose="02020603050405020304" pitchFamily="18" charset="0"/>
                <a:ea typeface="Calibri" panose="020F0502020204030204" pitchFamily="34" charset="0"/>
                <a:cs typeface="Times New Roman" panose="02020603050405020304" pitchFamily="18" charset="0"/>
              </a:rPr>
              <a:t>Control</a:t>
            </a:r>
            <a:endParaRPr lang="en-IN" dirty="0"/>
          </a:p>
        </p:txBody>
      </p:sp>
      <p:sp>
        <p:nvSpPr>
          <p:cNvPr id="3" name="Content Placeholder 2"/>
          <p:cNvSpPr>
            <a:spLocks noGrp="1"/>
          </p:cNvSpPr>
          <p:nvPr>
            <p:ph idx="1"/>
          </p:nvPr>
        </p:nvSpPr>
        <p:spPr>
          <a:xfrm>
            <a:off x="1295401" y="2556931"/>
            <a:ext cx="9601196" cy="3700177"/>
          </a:xfrm>
        </p:spPr>
        <p:txBody>
          <a:bodyPr>
            <a:normAutofit/>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Error control in the transport layer ensures that data is delivered with the desired level of reliability.</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Transport layer protocols use end-to-end error-checking codes (e.g., CRC or checksum) to detect errors in segments as they traverse the entire network path. A frame carries an error-detecting code (e.g., a CRC or checksum) that is used to check if the information was correctly received.</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If an error is detected, the sender may retransmit the affected segments until they are successfully received and acknowledged by the receiver.</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 xmlns:p14="http://schemas.microsoft.com/office/powerpoint/2010/main" val="4128166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anose="02020603050405020304" pitchFamily="18" charset="0"/>
                <a:ea typeface="Calibri" panose="020F0502020204030204" pitchFamily="34" charset="0"/>
              </a:rPr>
              <a:t>Flow Control</a:t>
            </a:r>
            <a:endParaRPr lang="en-IN" dirty="0"/>
          </a:p>
        </p:txBody>
      </p:sp>
      <p:sp>
        <p:nvSpPr>
          <p:cNvPr id="3" name="Content Placeholder 2"/>
          <p:cNvSpPr>
            <a:spLocks noGrp="1"/>
          </p:cNvSpPr>
          <p:nvPr>
            <p:ph idx="1"/>
          </p:nvPr>
        </p:nvSpPr>
        <p:spPr>
          <a:xfrm>
            <a:off x="1295401" y="2556932"/>
            <a:ext cx="9601196" cy="3660988"/>
          </a:xfrm>
        </p:spPr>
        <p:txBody>
          <a:bodyPr>
            <a:normAutofit fontScale="85000" lnSpcReduction="10000"/>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Flow control prevents a fast sender from sending data faster than a slow receiver can process it, preventing receiver overflow.</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A frame carries a sequence number to identify itself and is retransmitted by the sender until it receives an acknowledgement of successful receipt from the receiver. This is called </a:t>
            </a:r>
            <a:r>
              <a:rPr lang="en-IN" b="1" dirty="0">
                <a:latin typeface="Times New Roman" panose="02020603050405020304" pitchFamily="18" charset="0"/>
                <a:ea typeface="Calibri" panose="020F0502020204030204" pitchFamily="34" charset="0"/>
                <a:cs typeface="Times New Roman" panose="02020603050405020304" pitchFamily="18" charset="0"/>
              </a:rPr>
              <a:t>ARQ </a:t>
            </a:r>
            <a:r>
              <a:rPr lang="en-IN" dirty="0">
                <a:latin typeface="Times New Roman" panose="02020603050405020304" pitchFamily="18" charset="0"/>
                <a:ea typeface="Calibri" panose="020F0502020204030204" pitchFamily="34" charset="0"/>
                <a:cs typeface="Times New Roman" panose="02020603050405020304" pitchFamily="18" charset="0"/>
              </a:rPr>
              <a:t>(</a:t>
            </a:r>
            <a:r>
              <a:rPr lang="en-IN" b="1" dirty="0">
                <a:latin typeface="Times New Roman" panose="02020603050405020304" pitchFamily="18" charset="0"/>
                <a:ea typeface="Calibri" panose="020F0502020204030204" pitchFamily="34" charset="0"/>
                <a:cs typeface="Times New Roman" panose="02020603050405020304" pitchFamily="18" charset="0"/>
              </a:rPr>
              <a:t>Automatic</a:t>
            </a:r>
            <a:r>
              <a:rPr lang="en-IN" dirty="0">
                <a:latin typeface="Times New Roman" panose="02020603050405020304" pitchFamily="18" charset="0"/>
                <a:ea typeface="Calibri" panose="020F0502020204030204" pitchFamily="34" charset="0"/>
                <a:cs typeface="Times New Roman" panose="02020603050405020304" pitchFamily="18" charset="0"/>
              </a:rPr>
              <a:t> </a:t>
            </a:r>
            <a:r>
              <a:rPr lang="en-IN" b="1" dirty="0">
                <a:latin typeface="Times New Roman" panose="02020603050405020304" pitchFamily="18" charset="0"/>
                <a:ea typeface="Calibri" panose="020F0502020204030204" pitchFamily="34" charset="0"/>
                <a:cs typeface="Times New Roman" panose="02020603050405020304" pitchFamily="18" charset="0"/>
              </a:rPr>
              <a:t>Repeat </a:t>
            </a:r>
            <a:r>
              <a:rPr lang="en-IN" b="1" dirty="0" err="1">
                <a:latin typeface="Times New Roman" panose="02020603050405020304" pitchFamily="18" charset="0"/>
                <a:ea typeface="Calibri" panose="020F0502020204030204" pitchFamily="34" charset="0"/>
                <a:cs typeface="Times New Roman" panose="02020603050405020304" pitchFamily="18" charset="0"/>
              </a:rPr>
              <a:t>reQuest</a:t>
            </a:r>
            <a:r>
              <a:rPr lang="en-IN" dirty="0">
                <a:latin typeface="Times New Roman" panose="02020603050405020304" pitchFamily="18" charset="0"/>
                <a:ea typeface="Calibri" panose="020F0502020204030204" pitchFamily="34" charset="0"/>
                <a:cs typeface="Times New Roman" panose="02020603050405020304" pitchFamily="18" charset="0"/>
              </a:rPr>
              <a:t>). And it provides both error control </a:t>
            </a:r>
            <a:r>
              <a:rPr lang="en-IN" dirty="0" err="1">
                <a:latin typeface="Times New Roman" panose="02020603050405020304" pitchFamily="18" charset="0"/>
                <a:ea typeface="Calibri" panose="020F0502020204030204" pitchFamily="34" charset="0"/>
                <a:cs typeface="Times New Roman" panose="02020603050405020304" pitchFamily="18" charset="0"/>
              </a:rPr>
              <a:t>anf</a:t>
            </a:r>
            <a:r>
              <a:rPr lang="en-IN" dirty="0">
                <a:latin typeface="Times New Roman" panose="02020603050405020304" pitchFamily="18" charset="0"/>
                <a:ea typeface="Calibri" panose="020F0502020204030204" pitchFamily="34" charset="0"/>
                <a:cs typeface="Times New Roman" panose="02020603050405020304" pitchFamily="18" charset="0"/>
              </a:rPr>
              <a:t> flow control mechanisms.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There is a maximum number of frames that the sender will allow to be outstanding at any time, pausing if the receiver is not acknowledging frames quickly enough. If this maximum is one packet the protocol is called </a:t>
            </a:r>
            <a:r>
              <a:rPr lang="en-IN" b="1" dirty="0">
                <a:latin typeface="Times New Roman" panose="02020603050405020304" pitchFamily="18" charset="0"/>
                <a:ea typeface="Calibri" panose="020F0502020204030204" pitchFamily="34" charset="0"/>
                <a:cs typeface="Times New Roman" panose="02020603050405020304" pitchFamily="18" charset="0"/>
              </a:rPr>
              <a:t>stop-and-wait</a:t>
            </a:r>
            <a:r>
              <a:rPr lang="en-IN" dirty="0">
                <a:latin typeface="Times New Roman" panose="02020603050405020304" pitchFamily="18" charset="0"/>
                <a:ea typeface="Calibri" panose="020F0502020204030204" pitchFamily="34" charset="0"/>
                <a:cs typeface="Times New Roman" panose="02020603050405020304" pitchFamily="18" charset="0"/>
              </a:rPr>
              <a:t>. Larger windows enable pipelining and improve performance on long, fast links.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 xmlns:p14="http://schemas.microsoft.com/office/powerpoint/2010/main" val="2115029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 </a:t>
            </a:r>
            <a:r>
              <a:rPr lang="en-IN" b="1" dirty="0">
                <a:latin typeface="Times New Roman" panose="02020603050405020304" pitchFamily="18" charset="0"/>
                <a:ea typeface="Calibri" panose="020F0502020204030204" pitchFamily="34" charset="0"/>
                <a:cs typeface="Times New Roman" panose="02020603050405020304" pitchFamily="18" charset="0"/>
              </a:rPr>
              <a:t>sliding window </a:t>
            </a:r>
            <a:r>
              <a:rPr lang="en-IN" dirty="0">
                <a:latin typeface="Times New Roman" panose="02020603050405020304" pitchFamily="18" charset="0"/>
                <a:ea typeface="Calibri" panose="020F0502020204030204" pitchFamily="34" charset="0"/>
                <a:cs typeface="Times New Roman" panose="02020603050405020304" pitchFamily="18" charset="0"/>
              </a:rPr>
              <a:t>protocol combines these features and is also used to support bidirectional data transfer.</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Transport layer protocols use sliding window flow-control mechanisms, limiting the number of unacknowledged segments sent by the sender at any given time.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If the window size is one packet, it is called stop-and-wait. Larger window sizes allow pipelining and better performance on long, fast links.</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750988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marL="0" indent="0">
              <a:lnSpc>
                <a:spcPct val="107000"/>
              </a:lnSpc>
              <a:spcAft>
                <a:spcPts val="800"/>
              </a:spcAft>
              <a:buNone/>
            </a:pPr>
            <a:r>
              <a:rPr lang="en-IN" b="1" dirty="0">
                <a:latin typeface="Times New Roman" panose="02020603050405020304" pitchFamily="18" charset="0"/>
                <a:ea typeface="Calibri" panose="020F0502020204030204" pitchFamily="34" charset="0"/>
                <a:cs typeface="Times New Roman" panose="02020603050405020304" pitchFamily="18" charset="0"/>
              </a:rPr>
              <a:t>End-to-End Argument: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 transport layer's error-checking mechanism is considered end-to-end, protecting the segment throughout the entire network path. In contrast, link layer error-checks only protect the frame while it crosses a single link and may not guarantee end-to-end correctness.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 end-to-end argument emphasizes the importance of transport layer checks for overall correctness, with link layer checks enhancing performance</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144409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marL="0" indent="0">
              <a:buNone/>
            </a:pPr>
            <a:r>
              <a:rPr lang="en-IN" b="1" dirty="0">
                <a:latin typeface="Times New Roman" panose="02020603050405020304" pitchFamily="18" charset="0"/>
                <a:ea typeface="Calibri" panose="020F0502020204030204" pitchFamily="34" charset="0"/>
              </a:rPr>
              <a:t>Dynamic Buffer </a:t>
            </a:r>
            <a:r>
              <a:rPr lang="en-IN" b="1" dirty="0" smtClean="0">
                <a:latin typeface="Times New Roman" panose="02020603050405020304" pitchFamily="18" charset="0"/>
                <a:ea typeface="Calibri" panose="020F0502020204030204" pitchFamily="34" charset="0"/>
              </a:rPr>
              <a:t>Allocation:</a:t>
            </a: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Transport layer protocols dynamically allocate buffers at the receiver based on the required window size for the sender's sliding window.</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Dynamic buffer allocation allows efficient memory utilization and adapts to the traffic patterns and available resources in the network.</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TCP uses a dynamic sliding window to implement both flow control and congestion control.</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 xmlns:p14="http://schemas.microsoft.com/office/powerpoint/2010/main" val="3302578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95402" y="1110343"/>
            <a:ext cx="9601196" cy="4764995"/>
          </a:xfrm>
          <a:prstGeom prst="rect">
            <a:avLst/>
          </a:prstGeom>
          <a:noFill/>
          <a:ln>
            <a:noFill/>
          </a:ln>
        </p:spPr>
      </p:pic>
    </p:spTree>
    <p:extLst>
      <p:ext uri="{BB962C8B-B14F-4D97-AF65-F5344CB8AC3E}">
        <p14:creationId xmlns="" xmlns:p14="http://schemas.microsoft.com/office/powerpoint/2010/main" val="3850474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anose="02020603050405020304" pitchFamily="18" charset="0"/>
                <a:ea typeface="Calibri" panose="020F0502020204030204" pitchFamily="34" charset="0"/>
              </a:rPr>
              <a:t>Flow Control vs. Congestion Control</a:t>
            </a:r>
            <a:endParaRPr lang="en-IN" dirty="0"/>
          </a:p>
        </p:txBody>
      </p:sp>
      <p:sp>
        <p:nvSpPr>
          <p:cNvPr id="3" name="Content Placeholder 2"/>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Flow control ensures that the sender does not overwhelm the receiver by matching the sender's window size to the receiver's buffer capacity</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Congestion control aims to prevent network congestion by adjusting the window size based on the network's carrying capacity, considering factors like network throughput and round-trip time</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326934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95402" y="1436915"/>
            <a:ext cx="9601196" cy="4438424"/>
          </a:xfrm>
          <a:prstGeom prst="rect">
            <a:avLst/>
          </a:prstGeom>
          <a:noFill/>
          <a:ln>
            <a:noFill/>
          </a:ln>
        </p:spPr>
      </p:pic>
    </p:spTree>
    <p:extLst>
      <p:ext uri="{BB962C8B-B14F-4D97-AF65-F5344CB8AC3E}">
        <p14:creationId xmlns="" xmlns:p14="http://schemas.microsoft.com/office/powerpoint/2010/main" val="1912909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Error control and flow control are vital mechanisms that enable reliable data transmission and effective bandwidth utilization in the transport layer. Transport protocols use sliding window techniques and dynamic buffer allocation to manage data flow and adapt to network conditions.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 xmlns:p14="http://schemas.microsoft.com/office/powerpoint/2010/main" val="918879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anose="02020603050405020304" pitchFamily="18" charset="0"/>
                <a:ea typeface="Calibri" panose="020F0502020204030204" pitchFamily="34" charset="0"/>
              </a:rPr>
              <a:t>Multiplexing in the Transport Layer</a:t>
            </a:r>
            <a:endParaRPr lang="en-IN" dirty="0"/>
          </a:p>
        </p:txBody>
      </p:sp>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Multiplexing is the process of sharing several conversations (connections) over the same network address, virtual circuits, or physical links. It plays a role in several layers of the network architecture, including the transport layer. There are two main scenarios where multiplexing is used in the transport layer:</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 xmlns:p14="http://schemas.microsoft.com/office/powerpoint/2010/main" val="29807604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Aft>
                <a:spcPts val="800"/>
              </a:spcAft>
              <a:tabLst>
                <a:tab pos="457200" algn="l"/>
              </a:tabLst>
            </a:pPr>
            <a:r>
              <a:rPr lang="en-IN" b="1" dirty="0">
                <a:latin typeface="Times New Roman" panose="02020603050405020304" pitchFamily="18" charset="0"/>
                <a:ea typeface="Calibri" panose="020F0502020204030204" pitchFamily="34" charset="0"/>
                <a:cs typeface="Times New Roman" panose="02020603050405020304" pitchFamily="18" charset="0"/>
              </a:rPr>
              <a:t>Address Multiplexing</a:t>
            </a:r>
            <a:r>
              <a:rPr lang="en-IN"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sp>
        <p:nvSpPr>
          <p:cNvPr id="3" name="Content Placeholder 2"/>
          <p:cNvSpPr>
            <a:spLocks noGrp="1"/>
          </p:cNvSpPr>
          <p:nvPr>
            <p:ph idx="1"/>
          </p:nvPr>
        </p:nvSpPr>
        <p:spPr>
          <a:xfrm>
            <a:off x="1295401" y="2416629"/>
            <a:ext cx="9601196" cy="4140925"/>
          </a:xfrm>
        </p:spPr>
        <p:txBody>
          <a:bodyPr>
            <a:normAutofit/>
          </a:bodyPr>
          <a:lstStyle/>
          <a:p>
            <a:pPr lvl="1">
              <a:lnSpc>
                <a:spcPct val="107000"/>
              </a:lnSpc>
              <a:spcAft>
                <a:spcPts val="800"/>
              </a:spcAft>
              <a:buSzPts val="1000"/>
              <a:tabLst>
                <a:tab pos="914400" algn="l"/>
              </a:tabLst>
            </a:pPr>
            <a:r>
              <a:rPr lang="en-IN" sz="2200" dirty="0" smtClean="0">
                <a:latin typeface="Times New Roman" panose="02020603050405020304" pitchFamily="18" charset="0"/>
                <a:ea typeface="Calibri" panose="020F0502020204030204" pitchFamily="34" charset="0"/>
                <a:cs typeface="Times New Roman" panose="02020603050405020304" pitchFamily="18" charset="0"/>
              </a:rPr>
              <a:t>When </a:t>
            </a:r>
            <a:r>
              <a:rPr lang="en-IN" sz="2200" dirty="0">
                <a:latin typeface="Times New Roman" panose="02020603050405020304" pitchFamily="18" charset="0"/>
                <a:ea typeface="Calibri" panose="020F0502020204030204" pitchFamily="34" charset="0"/>
                <a:cs typeface="Times New Roman" panose="02020603050405020304" pitchFamily="18" charset="0"/>
              </a:rPr>
              <a:t>a host has only one network address (e.g., IP address), all transport connections on that machine must use the same address.</a:t>
            </a:r>
            <a:endParaRPr lang="en-IN" sz="22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SzPts val="1000"/>
              <a:tabLst>
                <a:tab pos="914400" algn="l"/>
              </a:tabLst>
            </a:pPr>
            <a:r>
              <a:rPr lang="en-IN" sz="2200" dirty="0">
                <a:latin typeface="Times New Roman" panose="02020603050405020304" pitchFamily="18" charset="0"/>
                <a:ea typeface="Calibri" panose="020F0502020204030204" pitchFamily="34" charset="0"/>
                <a:cs typeface="Times New Roman" panose="02020603050405020304" pitchFamily="18" charset="0"/>
              </a:rPr>
              <a:t>To distinguish between different transport connections, a mechanism is needed to tell which process should receive a received segment. This process is called address multiplexing.</a:t>
            </a:r>
            <a:endParaRPr lang="en-IN" sz="22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SzPts val="1000"/>
              <a:tabLst>
                <a:tab pos="914400" algn="l"/>
              </a:tabLst>
            </a:pPr>
            <a:r>
              <a:rPr lang="en-IN" sz="2200" dirty="0">
                <a:latin typeface="Times New Roman" panose="02020603050405020304" pitchFamily="18" charset="0"/>
                <a:ea typeface="Calibri" panose="020F0502020204030204" pitchFamily="34" charset="0"/>
                <a:cs typeface="Times New Roman" panose="02020603050405020304" pitchFamily="18" charset="0"/>
              </a:rPr>
              <a:t>Each transport connection is identified using a unique port number or identifier in the transport layer header. This combination of IP address and port number helps route segments to the correct process on the receiving host.</a:t>
            </a:r>
            <a:endParaRPr lang="en-IN" sz="22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 xmlns:p14="http://schemas.microsoft.com/office/powerpoint/2010/main" val="1881419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423851" y="982133"/>
            <a:ext cx="9472747" cy="4893206"/>
          </a:xfrm>
          <a:prstGeom prst="rect">
            <a:avLst/>
          </a:prstGeom>
          <a:noFill/>
          <a:ln>
            <a:noFill/>
          </a:ln>
        </p:spPr>
      </p:pic>
    </p:spTree>
    <p:extLst>
      <p:ext uri="{BB962C8B-B14F-4D97-AF65-F5344CB8AC3E}">
        <p14:creationId xmlns="" xmlns:p14="http://schemas.microsoft.com/office/powerpoint/2010/main" val="1998101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295401" y="2556931"/>
            <a:ext cx="9601196" cy="3700177"/>
          </a:xfrm>
        </p:spPr>
        <p:txBody>
          <a:bodyPr>
            <a:normAutofit/>
          </a:bodyPr>
          <a:lstStyle/>
          <a:p>
            <a:r>
              <a:rPr lang="en-IN" b="1" dirty="0">
                <a:latin typeface="Times New Roman" panose="02020603050405020304" pitchFamily="18" charset="0"/>
                <a:ea typeface="Calibri" panose="020F0502020204030204" pitchFamily="34" charset="0"/>
              </a:rPr>
              <a:t>Inverse </a:t>
            </a:r>
            <a:r>
              <a:rPr lang="en-IN" b="1" dirty="0" smtClean="0">
                <a:latin typeface="Times New Roman" panose="02020603050405020304" pitchFamily="18" charset="0"/>
                <a:ea typeface="Calibri" panose="020F0502020204030204" pitchFamily="34" charset="0"/>
              </a:rPr>
              <a:t>Multiplexing</a:t>
            </a:r>
          </a:p>
          <a:p>
            <a:pPr lvl="1">
              <a:lnSpc>
                <a:spcPct val="107000"/>
              </a:lnSpc>
              <a:spcAft>
                <a:spcPts val="800"/>
              </a:spcAft>
              <a:buSzPts val="1000"/>
              <a:buFont typeface="Symbol" panose="05050102010706020507" pitchFamily="18" charset="2"/>
              <a:buChar char=""/>
              <a:tabLst>
                <a:tab pos="914400" algn="l"/>
              </a:tabLst>
            </a:pPr>
            <a:r>
              <a:rPr lang="en-IN" dirty="0" smtClean="0">
                <a:latin typeface="Times New Roman" panose="02020603050405020304" pitchFamily="18" charset="0"/>
                <a:ea typeface="Calibri" panose="020F0502020204030204" pitchFamily="34" charset="0"/>
                <a:cs typeface="Times New Roman" panose="02020603050405020304" pitchFamily="18" charset="0"/>
              </a:rPr>
              <a:t>In </a:t>
            </a:r>
            <a:r>
              <a:rPr lang="en-IN" dirty="0">
                <a:latin typeface="Times New Roman" panose="02020603050405020304" pitchFamily="18" charset="0"/>
                <a:ea typeface="Calibri" panose="020F0502020204030204" pitchFamily="34" charset="0"/>
                <a:cs typeface="Times New Roman" panose="02020603050405020304" pitchFamily="18" charset="0"/>
              </a:rPr>
              <a:t>some scenarios, a host may have multiple network paths available, and a user might need more bandwidth or higher reliability than a single path can provide.</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Inverse multiplexing involves distributing traffic among multiple network paths on a round-robin basis, effectively combining the bandwidth of individual paths.</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SzPts val="1000"/>
              <a:buFont typeface="Symbol" panose="05050102010706020507" pitchFamily="18" charset="2"/>
              <a:buChar char=""/>
              <a:tabLst>
                <a:tab pos="9144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SCTP (Stream Control Transmission Protocol) is an example of a transport protocol that supports inverse multiplexing by running a connection using multiple network interfaces.</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 xmlns:p14="http://schemas.microsoft.com/office/powerpoint/2010/main" val="1219396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anose="02020603050405020304" pitchFamily="18" charset="0"/>
                <a:ea typeface="Calibri" panose="020F0502020204030204" pitchFamily="34" charset="0"/>
              </a:rPr>
              <a:t>Crash Recovery</a:t>
            </a:r>
            <a:endParaRPr lang="en-IN" dirty="0"/>
          </a:p>
        </p:txBody>
      </p:sp>
      <p:sp>
        <p:nvSpPr>
          <p:cNvPr id="3" name="Content Placeholder 2"/>
          <p:cNvSpPr>
            <a:spLocks noGrp="1"/>
          </p:cNvSpPr>
          <p:nvPr>
            <p:ph idx="1"/>
          </p:nvPr>
        </p:nvSpPr>
        <p:spPr>
          <a:xfrm>
            <a:off x="1295401" y="2556931"/>
            <a:ext cx="9601196" cy="3830805"/>
          </a:xfrm>
        </p:spPr>
        <p:txBody>
          <a:bodyPr>
            <a:normAutofit fontScale="70000" lnSpcReduction="20000"/>
          </a:bodyPr>
          <a:lstStyle/>
          <a:p>
            <a:pPr>
              <a:lnSpc>
                <a:spcPct val="107000"/>
              </a:lnSpc>
              <a:spcAft>
                <a:spcPts val="800"/>
              </a:spcAft>
            </a:pPr>
            <a:r>
              <a:rPr lang="en-IN" sz="2600" dirty="0">
                <a:latin typeface="Times New Roman" panose="02020603050405020304" pitchFamily="18" charset="0"/>
                <a:ea typeface="Calibri" panose="020F0502020204030204" pitchFamily="34" charset="0"/>
                <a:cs typeface="Times New Roman" panose="02020603050405020304" pitchFamily="18" charset="0"/>
              </a:rPr>
              <a:t>Crash recovery refers to the process of recovering from host or router crashes during long-lived connections or sessions.</a:t>
            </a:r>
            <a:endParaRPr lang="en-IN" sz="2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600" b="1" dirty="0">
                <a:latin typeface="Times New Roman" panose="02020603050405020304" pitchFamily="18" charset="0"/>
                <a:ea typeface="Calibri" panose="020F0502020204030204" pitchFamily="34" charset="0"/>
                <a:cs typeface="Times New Roman" panose="02020603050405020304" pitchFamily="18" charset="0"/>
              </a:rPr>
              <a:t>Recovery from Network and Router Crashes:</a:t>
            </a:r>
            <a:endParaRPr lang="en-IN" sz="2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600" dirty="0">
                <a:latin typeface="Times New Roman" panose="02020603050405020304" pitchFamily="18" charset="0"/>
                <a:ea typeface="Calibri" panose="020F0502020204030204" pitchFamily="34" charset="0"/>
                <a:cs typeface="Times New Roman" panose="02020603050405020304" pitchFamily="18" charset="0"/>
              </a:rPr>
              <a:t>If the transport entity is entirely within hosts, recovery from network and router crashes is relatively straightforward. Lost segments are expected, and retransmissions can be used to cope with </a:t>
            </a:r>
            <a:r>
              <a:rPr lang="en-IN" sz="2600" dirty="0" smtClean="0">
                <a:latin typeface="Times New Roman" panose="02020603050405020304" pitchFamily="18" charset="0"/>
                <a:ea typeface="Calibri" panose="020F0502020204030204" pitchFamily="34" charset="0"/>
                <a:cs typeface="Times New Roman" panose="02020603050405020304" pitchFamily="18" charset="0"/>
              </a:rPr>
              <a:t>them.</a:t>
            </a:r>
            <a:endParaRPr lang="en-IN" sz="2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600" b="1" dirty="0" smtClean="0">
                <a:latin typeface="Times New Roman" panose="02020603050405020304" pitchFamily="18" charset="0"/>
                <a:ea typeface="Calibri" panose="020F0502020204030204" pitchFamily="34" charset="0"/>
                <a:cs typeface="Times New Roman" panose="02020603050405020304" pitchFamily="18" charset="0"/>
              </a:rPr>
              <a:t>Recovery from Host Crashes:</a:t>
            </a:r>
            <a:endParaRPr lang="en-IN" sz="2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600" dirty="0" smtClean="0">
                <a:latin typeface="Times New Roman" panose="02020603050405020304" pitchFamily="18" charset="0"/>
                <a:ea typeface="Calibri" panose="020F0502020204030204" pitchFamily="34" charset="0"/>
                <a:cs typeface="Times New Roman" panose="02020603050405020304" pitchFamily="18" charset="0"/>
              </a:rPr>
              <a:t>Recovery </a:t>
            </a:r>
            <a:r>
              <a:rPr lang="en-IN" sz="2600" dirty="0">
                <a:latin typeface="Times New Roman" panose="02020603050405020304" pitchFamily="18" charset="0"/>
                <a:ea typeface="Calibri" panose="020F0502020204030204" pitchFamily="34" charset="0"/>
                <a:cs typeface="Times New Roman" panose="02020603050405020304" pitchFamily="18" charset="0"/>
              </a:rPr>
              <a:t>from host crashes is more complex. The scenario involves a client sending a file to a server using a stop-and-wait protocol. The server's transport layer passes incoming segments to the transport user one by one</a:t>
            </a:r>
            <a:r>
              <a:rPr lang="en-IN" sz="2600" dirty="0" smtClean="0">
                <a:latin typeface="Times New Roman" panose="02020603050405020304" pitchFamily="18" charset="0"/>
                <a:ea typeface="Calibri" panose="020F0502020204030204" pitchFamily="34" charset="0"/>
                <a:cs typeface="Times New Roman" panose="02020603050405020304" pitchFamily="18" charset="0"/>
              </a:rPr>
              <a:t>.</a:t>
            </a:r>
            <a:r>
              <a:rPr lang="en-IN" sz="2600" dirty="0">
                <a:latin typeface="Times New Roman" panose="02020603050405020304" pitchFamily="18" charset="0"/>
                <a:ea typeface="Calibri" panose="020F0502020204030204" pitchFamily="34" charset="0"/>
                <a:cs typeface="Times New Roman" panose="02020603050405020304" pitchFamily="18" charset="0"/>
              </a:rPr>
              <a:t> The server crashes during the transmission, and upon recovery, it broadcasts a segment to other hosts, requesting clients to inform it about the status of open connections</a:t>
            </a:r>
            <a:r>
              <a:rPr lang="en-IN" sz="26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 xmlns:p14="http://schemas.microsoft.com/office/powerpoint/2010/main" val="26865330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397726" y="1162595"/>
            <a:ext cx="9405257" cy="4712744"/>
          </a:xfrm>
          <a:prstGeom prst="rect">
            <a:avLst/>
          </a:prstGeom>
          <a:noFill/>
          <a:ln>
            <a:noFill/>
          </a:ln>
        </p:spPr>
      </p:pic>
    </p:spTree>
    <p:extLst>
      <p:ext uri="{BB962C8B-B14F-4D97-AF65-F5344CB8AC3E}">
        <p14:creationId xmlns="" xmlns:p14="http://schemas.microsoft.com/office/powerpoint/2010/main" val="2511256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Infeasibility of Transparent Recovery:</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 conclusion is that, due to the inherent limitations of events occurring sequentially, transparent recovery from host crashes is not achievable at the same layer. Recovery from a crash in layer N can only be done by layer N + 1, provided the higher layer retains enough status information.</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End-to-End Principle: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 transport protocol should ideally be end-to-end and not heavily chained like lower layers. This principle aims to ensure that higher layers receive meaningful acknowledgments</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605921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Complexity of Achieving True End-to-End Acknowledgment: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Achieving a true end-to-end acknowledgement, where the receipt of an acknowledgment guarantees the completion of intended actions, is challenging and might be impossible in certain scenarios.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 xmlns:p14="http://schemas.microsoft.com/office/powerpoint/2010/main" val="1047271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Internetworking</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xmlns="" val="267134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Difference between data link layer and transport </a:t>
            </a:r>
            <a:r>
              <a:rPr lang="en-IN" dirty="0" smtClean="0">
                <a:latin typeface="Times New Roman" panose="02020603050405020304" pitchFamily="18" charset="0"/>
                <a:ea typeface="Calibri" panose="020F0502020204030204" pitchFamily="34" charset="0"/>
                <a:cs typeface="Times New Roman" panose="02020603050405020304" pitchFamily="18" charset="0"/>
              </a:rPr>
              <a:t>layer</a:t>
            </a:r>
            <a:endParaRPr lang="en-IN"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804069087"/>
              </p:ext>
            </p:extLst>
          </p:nvPr>
        </p:nvGraphicFramePr>
        <p:xfrm>
          <a:off x="1295402" y="2142308"/>
          <a:ext cx="9261567" cy="4240780"/>
        </p:xfrm>
        <a:graphic>
          <a:graphicData uri="http://schemas.openxmlformats.org/drawingml/2006/table">
            <a:tbl>
              <a:tblPr firstRow="1" firstCol="1" bandRow="1"/>
              <a:tblGrid>
                <a:gridCol w="2179071">
                  <a:extLst>
                    <a:ext uri="{9D8B030D-6E8A-4147-A177-3AD203B41FA5}">
                      <a16:colId xmlns="" xmlns:a16="http://schemas.microsoft.com/office/drawing/2014/main" val="3289456725"/>
                    </a:ext>
                  </a:extLst>
                </a:gridCol>
                <a:gridCol w="3496579">
                  <a:extLst>
                    <a:ext uri="{9D8B030D-6E8A-4147-A177-3AD203B41FA5}">
                      <a16:colId xmlns="" xmlns:a16="http://schemas.microsoft.com/office/drawing/2014/main" val="2220121785"/>
                    </a:ext>
                  </a:extLst>
                </a:gridCol>
                <a:gridCol w="3585917">
                  <a:extLst>
                    <a:ext uri="{9D8B030D-6E8A-4147-A177-3AD203B41FA5}">
                      <a16:colId xmlns="" xmlns:a16="http://schemas.microsoft.com/office/drawing/2014/main" val="760817835"/>
                    </a:ext>
                  </a:extLst>
                </a:gridCol>
              </a:tblGrid>
              <a:tr h="270073">
                <a:tc>
                  <a:txBody>
                    <a:bodyPr/>
                    <a:lstStyle/>
                    <a:p>
                      <a:pPr>
                        <a:lnSpc>
                          <a:spcPct val="107000"/>
                        </a:lnSpc>
                        <a:spcAft>
                          <a:spcPts val="0"/>
                        </a:spcAft>
                      </a:pPr>
                      <a:r>
                        <a:rPr lang="en-IN"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Data link layer</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600" b="1">
                          <a:effectLst/>
                          <a:latin typeface="Times New Roman" panose="02020603050405020304" pitchFamily="18" charset="0"/>
                          <a:ea typeface="Calibri" panose="020F0502020204030204" pitchFamily="34" charset="0"/>
                          <a:cs typeface="Times New Roman" panose="02020603050405020304" pitchFamily="18" charset="0"/>
                        </a:rPr>
                        <a:t>Transport Layer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51952645"/>
                  </a:ext>
                </a:extLst>
              </a:tr>
              <a:tr h="877896">
                <a:tc>
                  <a:txBody>
                    <a:bodyPr/>
                    <a:lstStyle/>
                    <a:p>
                      <a:pPr>
                        <a:lnSpc>
                          <a:spcPct val="107000"/>
                        </a:lnSpc>
                        <a:spcAft>
                          <a:spcPts val="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Addressing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No explicit addressing needed, as routers communicate directly over point-to-point links.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Requires explicit addressing using unique Transport Service Access Points (TSAPs) or port numbers.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83315915"/>
                  </a:ext>
                </a:extLst>
              </a:tr>
              <a:tr h="877896">
                <a:tc>
                  <a:txBody>
                    <a:bodyPr/>
                    <a:lstStyle/>
                    <a:p>
                      <a:pPr>
                        <a:lnSpc>
                          <a:spcPct val="107000"/>
                        </a:lnSpc>
                        <a:spcAft>
                          <a:spcPts val="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Connection Establishment: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Simple connection setup over point-to-point links; the other end is always present.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Complex connection establishment involving setup, maintenance, and teardown of connections.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6784884"/>
                  </a:ext>
                </a:extLst>
              </a:tr>
              <a:tr h="877896">
                <a:tc>
                  <a:txBody>
                    <a:bodyPr/>
                    <a:lstStyle/>
                    <a:p>
                      <a:pPr>
                        <a:lnSpc>
                          <a:spcPct val="107000"/>
                        </a:lnSpc>
                        <a:spcAft>
                          <a:spcPts val="0"/>
                        </a:spcAft>
                      </a:pPr>
                      <a:r>
                        <a:rPr lang="en-IN" sz="1400" b="1">
                          <a:effectLst/>
                          <a:latin typeface="Times New Roman" panose="02020603050405020304" pitchFamily="18" charset="0"/>
                          <a:ea typeface="Calibri" panose="020F0502020204030204" pitchFamily="34" charset="0"/>
                          <a:cs typeface="Times New Roman" panose="02020603050405020304" pitchFamily="18" charset="0"/>
                        </a:rPr>
                        <a:t>Packet Delay and Duplication Handling:</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Minimal delay and duplication within the network.</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Potential for delay and packet duplication, requiring special protocols for correct data transport.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6829186"/>
                  </a:ext>
                </a:extLst>
              </a:tr>
              <a:tr h="1337019">
                <a:tc>
                  <a:txBody>
                    <a:bodyPr/>
                    <a:lstStyle/>
                    <a:p>
                      <a:pPr>
                        <a:lnSpc>
                          <a:spcPct val="107000"/>
                        </a:lnSpc>
                        <a:spcAft>
                          <a:spcPts val="0"/>
                        </a:spcAft>
                      </a:pPr>
                      <a:r>
                        <a:rPr lang="en-IN" sz="1400" b="1">
                          <a:effectLst/>
                          <a:latin typeface="Times New Roman" panose="02020603050405020304" pitchFamily="18" charset="0"/>
                          <a:ea typeface="Calibri" panose="020F0502020204030204" pitchFamily="34" charset="0"/>
                          <a:cs typeface="Times New Roman" panose="02020603050405020304" pitchFamily="18" charset="0"/>
                        </a:rPr>
                        <a:t>Buffering and Flow Control</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Fixed buffering for each line.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Variable buffering due to numerous connections with fluctuating </a:t>
                      </a:r>
                      <a:r>
                        <a:rPr lang="en-IN" sz="1600" dirty="0" smtClean="0">
                          <a:effectLst/>
                          <a:latin typeface="Times New Roman" panose="02020603050405020304" pitchFamily="18" charset="0"/>
                          <a:ea typeface="Calibri" panose="020F0502020204030204" pitchFamily="34" charset="0"/>
                          <a:cs typeface="Times New Roman" panose="02020603050405020304" pitchFamily="18" charset="0"/>
                        </a:rPr>
                        <a:t>bandwidth</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 different approach needed for flow control</a:t>
                      </a:r>
                      <a:r>
                        <a:rPr lang="en-IN" sz="16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92" marR="6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25578641"/>
                  </a:ext>
                </a:extLst>
              </a:tr>
            </a:tbl>
          </a:graphicData>
        </a:graphic>
      </p:graphicFrame>
    </p:spTree>
    <p:extLst>
      <p:ext uri="{BB962C8B-B14F-4D97-AF65-F5344CB8AC3E}">
        <p14:creationId xmlns="" xmlns:p14="http://schemas.microsoft.com/office/powerpoint/2010/main" val="1433978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Internetworking</a:t>
            </a:r>
            <a:endParaRPr lang="en-IN" dirty="0"/>
          </a:p>
        </p:txBody>
      </p:sp>
      <p:sp>
        <p:nvSpPr>
          <p:cNvPr id="3" name="Content Placeholder 2"/>
          <p:cNvSpPr>
            <a:spLocks noGrp="1"/>
          </p:cNvSpPr>
          <p:nvPr>
            <p:ph idx="1"/>
          </p:nvPr>
        </p:nvSpPr>
        <p:spPr/>
        <p:txBody>
          <a:bodyPr/>
          <a:lstStyle/>
          <a:p>
            <a:pPr marL="0" indent="0">
              <a:buNone/>
            </a:pPr>
            <a:r>
              <a:rPr lang="en-IN" dirty="0">
                <a:solidFill>
                  <a:srgbClr val="000000"/>
                </a:solidFill>
                <a:latin typeface="Times New Roman" panose="02020603050405020304" pitchFamily="18" charset="0"/>
                <a:ea typeface="Calibri" panose="020F0502020204030204" pitchFamily="34" charset="0"/>
              </a:rPr>
              <a:t>Interworking refers to the process of connecting and enabling communication between </a:t>
            </a:r>
            <a:r>
              <a:rPr lang="en-IN" dirty="0" smtClean="0">
                <a:solidFill>
                  <a:srgbClr val="000000"/>
                </a:solidFill>
                <a:latin typeface="Times New Roman" panose="02020603050405020304" pitchFamily="18" charset="0"/>
                <a:ea typeface="Calibri" panose="020F0502020204030204" pitchFamily="34" charset="0"/>
              </a:rPr>
              <a:t>different </a:t>
            </a:r>
            <a:r>
              <a:rPr lang="en-IN" dirty="0">
                <a:solidFill>
                  <a:srgbClr val="000000"/>
                </a:solidFill>
                <a:latin typeface="Times New Roman" panose="02020603050405020304" pitchFamily="18" charset="0"/>
                <a:ea typeface="Calibri" panose="020F0502020204030204" pitchFamily="34" charset="0"/>
              </a:rPr>
              <a:t>types of networks or systems. </a:t>
            </a:r>
            <a:endParaRPr lang="en-IN" dirty="0" smtClean="0">
              <a:solidFill>
                <a:srgbClr val="000000"/>
              </a:solidFill>
              <a:latin typeface="Times New Roman" panose="02020603050405020304" pitchFamily="18" charset="0"/>
              <a:ea typeface="Calibri" panose="020F0502020204030204" pitchFamily="34" charset="0"/>
            </a:endParaRPr>
          </a:p>
          <a:p>
            <a:pPr>
              <a:lnSpc>
                <a:spcPct val="107000"/>
              </a:lnSpc>
              <a:spcAft>
                <a:spcPts val="800"/>
              </a:spcAft>
            </a:pPr>
            <a:r>
              <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It </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involves the seamless exchange of data between multiple heterogeneous networks, allowing users on one network to communicate with users on other networks. </a:t>
            </a:r>
            <a:endPar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Interworking </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 essential in today's interconnected world, where numerous networks with different technologies and protocols coexist.</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xmlns="" val="7432005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Key points about internetworking</a:t>
            </a:r>
            <a:r>
              <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sp>
        <p:nvSpPr>
          <p:cNvPr id="3" name="Content Placeholder 2"/>
          <p:cNvSpPr>
            <a:spLocks noGrp="1"/>
          </p:cNvSpPr>
          <p:nvPr>
            <p:ph idx="1"/>
          </p:nvPr>
        </p:nvSpPr>
        <p:spPr/>
        <p:txBody>
          <a:bodyPr/>
          <a:lstStyle/>
          <a:p>
            <a:pPr marL="342900" lvl="0" indent="-342900">
              <a:lnSpc>
                <a:spcPct val="107000"/>
              </a:lnSpc>
              <a:spcAft>
                <a:spcPts val="800"/>
              </a:spcAft>
              <a:buFont typeface="+mj-lt"/>
              <a:buAutoNum type="arabicPeriod"/>
              <a:tabLst>
                <a:tab pos="457200" algn="l"/>
              </a:tabLst>
            </a:pPr>
            <a:r>
              <a:rPr lang="en-IN" b="1" dirty="0" smtClean="0">
                <a:solidFill>
                  <a:srgbClr val="000000"/>
                </a:solidFill>
                <a:latin typeface="Times New Roman" panose="02020603050405020304" pitchFamily="18" charset="0"/>
                <a:ea typeface="Calibri" panose="020F0502020204030204" pitchFamily="34" charset="0"/>
              </a:rPr>
              <a:t>Heterogeneity </a:t>
            </a:r>
            <a:r>
              <a:rPr lang="en-IN" b="1" dirty="0">
                <a:solidFill>
                  <a:srgbClr val="000000"/>
                </a:solidFill>
                <a:latin typeface="Times New Roman" panose="02020603050405020304" pitchFamily="18" charset="0"/>
                <a:ea typeface="Calibri" panose="020F0502020204030204" pitchFamily="34" charset="0"/>
              </a:rPr>
              <a:t>(how networks differ): </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Networks can differ in many ways, including protocols, addressing schemes, packet sizes, quality of service, </a:t>
            </a:r>
            <a:r>
              <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reliability</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security mechanisms, and more. </a:t>
            </a:r>
            <a:endPar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Interworking </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deals with addressing and resolving these differences to enable communication between networks.</a:t>
            </a:r>
            <a:endParaRPr lang="en-IN"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xmlns="" val="167850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13164" y="1177636"/>
            <a:ext cx="9642763" cy="4668981"/>
          </a:xfrm>
          <a:prstGeom prst="rect">
            <a:avLst/>
          </a:prstGeom>
          <a:noFill/>
          <a:ln>
            <a:noFill/>
          </a:ln>
        </p:spPr>
      </p:pic>
    </p:spTree>
    <p:extLst>
      <p:ext uri="{BB962C8B-B14F-4D97-AF65-F5344CB8AC3E}">
        <p14:creationId xmlns:p14="http://schemas.microsoft.com/office/powerpoint/2010/main" xmlns="" val="2522887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lvl="0" indent="0">
              <a:lnSpc>
                <a:spcPct val="107000"/>
              </a:lnSpc>
              <a:spcAft>
                <a:spcPts val="800"/>
              </a:spcAft>
              <a:buNone/>
              <a:tabLst>
                <a:tab pos="457200" algn="l"/>
              </a:tabLst>
            </a:pPr>
            <a:r>
              <a:rPr lang="en-IN" b="1" dirty="0" smtClean="0">
                <a:solidFill>
                  <a:srgbClr val="000000"/>
                </a:solidFill>
                <a:latin typeface="Times New Roman" panose="02020603050405020304" pitchFamily="18" charset="0"/>
                <a:ea typeface="Calibri" panose="020F0502020204030204" pitchFamily="34" charset="0"/>
              </a:rPr>
              <a:t>2. Challenges </a:t>
            </a:r>
            <a:r>
              <a:rPr lang="en-IN" b="1" dirty="0">
                <a:solidFill>
                  <a:srgbClr val="000000"/>
                </a:solidFill>
                <a:latin typeface="Times New Roman" panose="02020603050405020304" pitchFamily="18" charset="0"/>
                <a:ea typeface="Calibri" panose="020F0502020204030204" pitchFamily="34" charset="0"/>
              </a:rPr>
              <a:t>(how networks can be connected):</a:t>
            </a:r>
            <a:r>
              <a:rPr lang="en-IN" dirty="0">
                <a:solidFill>
                  <a:srgbClr val="000000"/>
                </a:solidFill>
                <a:latin typeface="Times New Roman" panose="02020603050405020304" pitchFamily="18" charset="0"/>
                <a:ea typeface="Calibri" panose="020F0502020204030204" pitchFamily="34" charset="0"/>
              </a:rPr>
              <a:t> </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Connecting different networks can be challenging due to differences in addressing, packet sizes, ordering, quality of service, and security, among other factors. These differences must be accommodated to ensure data transmission across the interconnected networks.</a:t>
            </a:r>
            <a:endParaRPr lang="en-IN"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IN" dirty="0"/>
          </a:p>
        </p:txBody>
      </p:sp>
    </p:spTree>
    <p:extLst>
      <p:ext uri="{BB962C8B-B14F-4D97-AF65-F5344CB8AC3E}">
        <p14:creationId xmlns:p14="http://schemas.microsoft.com/office/powerpoint/2010/main" xmlns="" val="11404492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42109" y="775855"/>
            <a:ext cx="10058399" cy="5099483"/>
          </a:xfrm>
          <a:prstGeom prst="rect">
            <a:avLst/>
          </a:prstGeom>
          <a:noFill/>
          <a:ln>
            <a:noFill/>
          </a:ln>
        </p:spPr>
      </p:pic>
    </p:spTree>
    <p:extLst>
      <p:ext uri="{BB962C8B-B14F-4D97-AF65-F5344CB8AC3E}">
        <p14:creationId xmlns:p14="http://schemas.microsoft.com/office/powerpoint/2010/main" xmlns="" val="42302512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lvl="0" indent="0">
              <a:lnSpc>
                <a:spcPct val="107000"/>
              </a:lnSpc>
              <a:spcAft>
                <a:spcPts val="800"/>
              </a:spcAft>
              <a:buNone/>
              <a:tabLst>
                <a:tab pos="457200" algn="l"/>
              </a:tabLst>
            </a:pPr>
            <a:r>
              <a:rPr lang="en-IN"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Multiprotocol </a:t>
            </a:r>
            <a:r>
              <a:rPr lang="en-I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Routers</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 enable interworking between different networks, multiprotocol routers are used. These routers are capable of handling multiple network protocols and can translate packets between different types of networks.</a:t>
            </a:r>
            <a:endParaRPr lang="en-IN"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8813176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342900" lvl="0" indent="-342900">
              <a:lnSpc>
                <a:spcPct val="107000"/>
              </a:lnSpc>
              <a:spcAft>
                <a:spcPts val="800"/>
              </a:spcAft>
              <a:buFont typeface="+mj-lt"/>
              <a:buAutoNum type="arabicPeriod"/>
              <a:tabLst>
                <a:tab pos="457200" algn="l"/>
              </a:tabLst>
            </a:pPr>
            <a:r>
              <a:rPr lang="en-IN"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Tunneling</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IN"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Tunneling</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is a technique used to connect isolated hosts or networks using other networks as an overlay. It involves encapsulating packets within packets, effectively creating a "tunnel" through which data can pass from one network to another.</a:t>
            </a:r>
            <a:endParaRPr lang="en-IN"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N" dirty="0" err="1">
                <a:solidFill>
                  <a:srgbClr val="000000"/>
                </a:solidFill>
                <a:latin typeface="Times New Roman" panose="02020603050405020304" pitchFamily="18" charset="0"/>
                <a:ea typeface="Calibri" panose="020F0502020204030204" pitchFamily="34" charset="0"/>
              </a:rPr>
              <a:t>Tunneling</a:t>
            </a:r>
            <a:r>
              <a:rPr lang="en-IN" dirty="0">
                <a:solidFill>
                  <a:srgbClr val="000000"/>
                </a:solidFill>
                <a:latin typeface="Times New Roman" panose="02020603050405020304" pitchFamily="18" charset="0"/>
                <a:ea typeface="Calibri" panose="020F0502020204030204" pitchFamily="34" charset="0"/>
              </a:rPr>
              <a:t> is useful when the source and destination hosts are on the same type of network, but there is a different network (the tunnel) in </a:t>
            </a:r>
            <a:r>
              <a:rPr lang="en-IN" dirty="0" smtClean="0">
                <a:solidFill>
                  <a:srgbClr val="000000"/>
                </a:solidFill>
                <a:latin typeface="Times New Roman" panose="02020603050405020304" pitchFamily="18" charset="0"/>
                <a:ea typeface="Calibri" panose="020F0502020204030204" pitchFamily="34" charset="0"/>
              </a:rPr>
              <a:t>between.</a:t>
            </a:r>
            <a:endParaRPr lang="en-IN" dirty="0"/>
          </a:p>
        </p:txBody>
      </p:sp>
    </p:spTree>
    <p:extLst>
      <p:ext uri="{BB962C8B-B14F-4D97-AF65-F5344CB8AC3E}">
        <p14:creationId xmlns:p14="http://schemas.microsoft.com/office/powerpoint/2010/main" xmlns="" val="42917089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analogy to tunneling</a:t>
            </a:r>
            <a:endParaRPr lang="en-IN"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66800" y="2535382"/>
            <a:ext cx="9504217" cy="3560617"/>
          </a:xfrm>
          <a:prstGeom prst="rect">
            <a:avLst/>
          </a:prstGeom>
          <a:noFill/>
          <a:ln>
            <a:noFill/>
          </a:ln>
        </p:spPr>
      </p:pic>
    </p:spTree>
    <p:extLst>
      <p:ext uri="{BB962C8B-B14F-4D97-AF65-F5344CB8AC3E}">
        <p14:creationId xmlns:p14="http://schemas.microsoft.com/office/powerpoint/2010/main" xmlns="" val="14432453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IN"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22218" y="2557463"/>
            <a:ext cx="9774380" cy="3593955"/>
          </a:xfrm>
          <a:prstGeom prst="rect">
            <a:avLst/>
          </a:prstGeom>
          <a:noFill/>
          <a:ln>
            <a:noFill/>
          </a:ln>
        </p:spPr>
      </p:pic>
    </p:spTree>
    <p:extLst>
      <p:ext uri="{BB962C8B-B14F-4D97-AF65-F5344CB8AC3E}">
        <p14:creationId xmlns:p14="http://schemas.microsoft.com/office/powerpoint/2010/main" xmlns="" val="12541818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nSpc>
                <a:spcPct val="107000"/>
              </a:lnSpc>
              <a:spcAft>
                <a:spcPts val="800"/>
              </a:spcAft>
            </a:pPr>
            <a:r>
              <a:rPr lang="en-I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Internetwork Routing: </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Internetwork routing involves the process of determining the paths that data packets take through an </a:t>
            </a:r>
            <a:r>
              <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Internet</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It </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poses several challenges due to the diversity of networks, varying routing algorithms, different operator preferences, </a:t>
            </a:r>
            <a:r>
              <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etc. </a:t>
            </a:r>
          </a:p>
          <a:p>
            <a:pPr>
              <a:lnSpc>
                <a:spcPct val="107000"/>
              </a:lnSpc>
              <a:spcAft>
                <a:spcPts val="800"/>
              </a:spcAft>
            </a:pPr>
            <a:r>
              <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Internetwork </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Routing is typically handled by a two-level routing algorithm, where each network (or Autonomous System - AS) uses an </a:t>
            </a:r>
            <a:r>
              <a:rPr lang="en-IN"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intradomain</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 interior gateway protocol for internal routing, and an </a:t>
            </a:r>
            <a:r>
              <a:rPr lang="en-IN"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interdomain</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 exterior gateway protocol for routing between networks.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889437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 data link layer is like a local courier service, responsible for reliable communication between adjacent nodes, while the transport layer acts as a national postal service, handling end-to-end delivery of data between different hosts across the entire network.</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2171593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marL="0" indent="0">
              <a:buNone/>
            </a:pPr>
            <a:r>
              <a:rPr lang="en-IN" dirty="0">
                <a:solidFill>
                  <a:srgbClr val="FF0000"/>
                </a:solidFill>
                <a:latin typeface="Times New Roman" panose="02020603050405020304" pitchFamily="18" charset="0"/>
                <a:ea typeface="Calibri" panose="020F0502020204030204" pitchFamily="34" charset="0"/>
              </a:rPr>
              <a:t>key points to note about Internetwork </a:t>
            </a:r>
            <a:r>
              <a:rPr lang="en-IN" dirty="0" smtClean="0">
                <a:solidFill>
                  <a:srgbClr val="FF0000"/>
                </a:solidFill>
                <a:latin typeface="Times New Roman" panose="02020603050405020304" pitchFamily="18" charset="0"/>
                <a:ea typeface="Calibri" panose="020F0502020204030204" pitchFamily="34" charset="0"/>
              </a:rPr>
              <a:t>Routing</a:t>
            </a:r>
          </a:p>
          <a:p>
            <a:pPr marL="457200" indent="-457200">
              <a:buFont typeface="+mj-lt"/>
              <a:buAutoNum type="arabicPeriod"/>
            </a:pPr>
            <a:r>
              <a:rPr lang="en-IN" b="1" dirty="0" err="1">
                <a:solidFill>
                  <a:srgbClr val="000000"/>
                </a:solidFill>
                <a:latin typeface="Times New Roman" panose="02020603050405020304" pitchFamily="18" charset="0"/>
                <a:ea typeface="Calibri" panose="020F0502020204030204" pitchFamily="34" charset="0"/>
              </a:rPr>
              <a:t>Intradomain</a:t>
            </a:r>
            <a:r>
              <a:rPr lang="en-IN" b="1" dirty="0">
                <a:solidFill>
                  <a:srgbClr val="000000"/>
                </a:solidFill>
                <a:latin typeface="Times New Roman" panose="02020603050405020304" pitchFamily="18" charset="0"/>
                <a:ea typeface="Calibri" panose="020F0502020204030204" pitchFamily="34" charset="0"/>
              </a:rPr>
              <a:t> Routing (Interior Gateway Protocol - IGP</a:t>
            </a:r>
            <a:r>
              <a:rPr lang="en-IN" b="1" dirty="0" smtClean="0">
                <a:solidFill>
                  <a:srgbClr val="000000"/>
                </a:solidFill>
                <a:latin typeface="Times New Roman" panose="02020603050405020304" pitchFamily="18" charset="0"/>
                <a:ea typeface="Calibri" panose="020F0502020204030204" pitchFamily="34" charset="0"/>
              </a:rPr>
              <a:t>)</a:t>
            </a:r>
            <a:endParaRPr lang="en-IN" dirty="0" smtClean="0">
              <a:solidFill>
                <a:srgbClr val="000000"/>
              </a:solidFill>
              <a:latin typeface="Times New Roman" panose="02020603050405020304" pitchFamily="18" charset="0"/>
              <a:ea typeface="Calibri" panose="020F0502020204030204" pitchFamily="34" charset="0"/>
            </a:endParaRPr>
          </a:p>
          <a:p>
            <a:pPr marL="457200" indent="-457200">
              <a:buFont typeface="+mj-lt"/>
              <a:buAutoNum type="arabicPeriod"/>
            </a:pPr>
            <a:r>
              <a:rPr lang="en-IN" b="1" dirty="0" err="1">
                <a:solidFill>
                  <a:srgbClr val="000000"/>
                </a:solidFill>
                <a:latin typeface="Times New Roman" panose="02020603050405020304" pitchFamily="18" charset="0"/>
                <a:ea typeface="Calibri" panose="020F0502020204030204" pitchFamily="34" charset="0"/>
              </a:rPr>
              <a:t>Interdomain</a:t>
            </a:r>
            <a:r>
              <a:rPr lang="en-IN" b="1" dirty="0">
                <a:solidFill>
                  <a:srgbClr val="000000"/>
                </a:solidFill>
                <a:latin typeface="Times New Roman" panose="02020603050405020304" pitchFamily="18" charset="0"/>
                <a:ea typeface="Calibri" panose="020F0502020204030204" pitchFamily="34" charset="0"/>
              </a:rPr>
              <a:t> Routing (Exterior Gateway Protocol - EGP</a:t>
            </a:r>
            <a:r>
              <a:rPr lang="en-IN" b="1" dirty="0" smtClean="0">
                <a:solidFill>
                  <a:srgbClr val="000000"/>
                </a:solidFill>
                <a:latin typeface="Times New Roman" panose="02020603050405020304" pitchFamily="18" charset="0"/>
                <a:ea typeface="Calibri" panose="020F0502020204030204" pitchFamily="34" charset="0"/>
              </a:rPr>
              <a:t>)</a:t>
            </a:r>
          </a:p>
          <a:p>
            <a:pPr marL="457200" indent="-457200">
              <a:buFont typeface="+mj-lt"/>
              <a:buAutoNum type="arabicPeriod"/>
            </a:pPr>
            <a:r>
              <a:rPr lang="en-IN" b="1" dirty="0">
                <a:solidFill>
                  <a:srgbClr val="000000"/>
                </a:solidFill>
                <a:latin typeface="Times New Roman" panose="02020603050405020304" pitchFamily="18" charset="0"/>
                <a:ea typeface="Calibri" panose="020F0502020204030204" pitchFamily="34" charset="0"/>
              </a:rPr>
              <a:t>Autonomous System (AS</a:t>
            </a:r>
            <a:r>
              <a:rPr lang="en-IN" b="1" dirty="0" smtClean="0">
                <a:solidFill>
                  <a:srgbClr val="000000"/>
                </a:solidFill>
                <a:latin typeface="Times New Roman" panose="02020603050405020304" pitchFamily="18" charset="0"/>
                <a:ea typeface="Calibri" panose="020F0502020204030204" pitchFamily="34" charset="0"/>
              </a:rPr>
              <a:t>)</a:t>
            </a:r>
          </a:p>
          <a:p>
            <a:pPr marL="457200" indent="-457200">
              <a:buFont typeface="+mj-lt"/>
              <a:buAutoNum type="arabicPeriod"/>
            </a:pPr>
            <a:r>
              <a:rPr lang="en-IN" b="1" dirty="0">
                <a:solidFill>
                  <a:srgbClr val="000000"/>
                </a:solidFill>
                <a:latin typeface="Times New Roman" panose="02020603050405020304" pitchFamily="18" charset="0"/>
                <a:ea typeface="Calibri" panose="020F0502020204030204" pitchFamily="34" charset="0"/>
              </a:rPr>
              <a:t>Routing </a:t>
            </a:r>
            <a:r>
              <a:rPr lang="en-IN" b="1" dirty="0" smtClean="0">
                <a:solidFill>
                  <a:srgbClr val="000000"/>
                </a:solidFill>
                <a:latin typeface="Times New Roman" panose="02020603050405020304" pitchFamily="18" charset="0"/>
                <a:ea typeface="Calibri" panose="020F0502020204030204" pitchFamily="34" charset="0"/>
              </a:rPr>
              <a:t>Policies</a:t>
            </a:r>
          </a:p>
          <a:p>
            <a:pPr marL="457200" indent="-457200">
              <a:buFont typeface="+mj-lt"/>
              <a:buAutoNum type="arabicPeriod"/>
            </a:pPr>
            <a:r>
              <a:rPr lang="en-IN" b="1" dirty="0">
                <a:solidFill>
                  <a:srgbClr val="000000"/>
                </a:solidFill>
                <a:latin typeface="Times New Roman" panose="02020603050405020304" pitchFamily="18" charset="0"/>
                <a:ea typeface="Calibri" panose="020F0502020204030204" pitchFamily="34" charset="0"/>
              </a:rPr>
              <a:t>Two-Level </a:t>
            </a:r>
            <a:r>
              <a:rPr lang="en-IN" b="1" dirty="0" smtClean="0">
                <a:solidFill>
                  <a:srgbClr val="000000"/>
                </a:solidFill>
                <a:latin typeface="Times New Roman" panose="02020603050405020304" pitchFamily="18" charset="0"/>
                <a:ea typeface="Calibri" panose="020F0502020204030204" pitchFamily="34" charset="0"/>
              </a:rPr>
              <a:t>Routing</a:t>
            </a:r>
          </a:p>
          <a:p>
            <a:pPr marL="457200" indent="-457200">
              <a:buFont typeface="+mj-lt"/>
              <a:buAutoNum type="arabicPeriod"/>
            </a:pPr>
            <a:r>
              <a:rPr lang="en-IN" b="1" dirty="0">
                <a:solidFill>
                  <a:srgbClr val="000000"/>
                </a:solidFill>
                <a:latin typeface="Times New Roman" panose="02020603050405020304" pitchFamily="18" charset="0"/>
                <a:ea typeface="Calibri" panose="020F0502020204030204" pitchFamily="34" charset="0"/>
              </a:rPr>
              <a:t>BGP (Border Gateway Protocol)</a:t>
            </a:r>
            <a:endParaRPr lang="en-IN" dirty="0"/>
          </a:p>
        </p:txBody>
      </p:sp>
    </p:spTree>
    <p:extLst>
      <p:ext uri="{BB962C8B-B14F-4D97-AF65-F5344CB8AC3E}">
        <p14:creationId xmlns:p14="http://schemas.microsoft.com/office/powerpoint/2010/main" xmlns="" val="22872915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0000"/>
                </a:solidFill>
                <a:latin typeface="Times New Roman" panose="02020603050405020304" pitchFamily="18" charset="0"/>
                <a:ea typeface="Calibri" panose="020F0502020204030204" pitchFamily="34" charset="0"/>
              </a:rPr>
              <a:t>Fragmentation</a:t>
            </a:r>
            <a:endParaRPr lang="en-IN" dirty="0"/>
          </a:p>
        </p:txBody>
      </p:sp>
      <p:sp>
        <p:nvSpPr>
          <p:cNvPr id="3" name="Content Placeholder 2"/>
          <p:cNvSpPr>
            <a:spLocks noGrp="1"/>
          </p:cNvSpPr>
          <p:nvPr>
            <p:ph idx="1"/>
          </p:nvPr>
        </p:nvSpPr>
        <p:spPr/>
        <p:txBody>
          <a:bodyPr>
            <a:normAutofit lnSpcReduction="10000"/>
          </a:bodyPr>
          <a:lstStyle/>
          <a:p>
            <a:pPr marL="342900" lvl="0" indent="-342900">
              <a:lnSpc>
                <a:spcPct val="107000"/>
              </a:lnSpc>
              <a:spcAft>
                <a:spcPts val="800"/>
              </a:spcAft>
              <a:buFont typeface="+mj-lt"/>
              <a:buAutoNum type="arabicPeriod"/>
              <a:tabLst>
                <a:tab pos="457200" algn="l"/>
              </a:tabLst>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Networks impose maximum packet sizes, and when a large packet needs to travel through a network with a smaller maximum packet size, fragmentation can occur. Fragmentation involves breaking the large packet into smaller fragments, which can then be reassembled at the destination</a:t>
            </a:r>
            <a:r>
              <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mj-lt"/>
              <a:buAutoNum type="arabicPeriod"/>
              <a:tabLst>
                <a:tab pos="457200" algn="l"/>
              </a:tabLst>
            </a:pPr>
            <a:r>
              <a:rPr lang="en-IN" dirty="0">
                <a:solidFill>
                  <a:srgbClr val="000000"/>
                </a:solidFill>
                <a:latin typeface="Times New Roman" panose="02020603050405020304" pitchFamily="18" charset="0"/>
                <a:ea typeface="Calibri" panose="020F0502020204030204" pitchFamily="34" charset="0"/>
              </a:rPr>
              <a:t>Packet fragmentation is a process used in computer networks to break large data packets into smaller fragments to fit within the maximum packet size allowed by the underlying network links</a:t>
            </a:r>
            <a:endParaRPr lang="en-IN" dirty="0"/>
          </a:p>
        </p:txBody>
      </p:sp>
    </p:spTree>
    <p:extLst>
      <p:ext uri="{BB962C8B-B14F-4D97-AF65-F5344CB8AC3E}">
        <p14:creationId xmlns:p14="http://schemas.microsoft.com/office/powerpoint/2010/main" xmlns="" val="13097622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07000"/>
              </a:lnSpc>
              <a:spcAft>
                <a:spcPts val="800"/>
              </a:spcAft>
            </a:pPr>
            <a:r>
              <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Reason for packet fragmentation</a:t>
            </a:r>
          </a:p>
          <a:p>
            <a:pPr marL="0" indent="0">
              <a:lnSpc>
                <a:spcPct val="107000"/>
              </a:lnSpc>
              <a:spcAft>
                <a:spcPts val="800"/>
              </a:spcAft>
              <a:buNone/>
            </a:pPr>
            <a:r>
              <a:rPr lang="en-IN" dirty="0">
                <a:solidFill>
                  <a:srgbClr val="000000"/>
                </a:solidFill>
                <a:latin typeface="Times New Roman" panose="02020603050405020304" pitchFamily="18" charset="0"/>
                <a:ea typeface="Calibri" panose="020F0502020204030204" pitchFamily="34" charset="0"/>
              </a:rPr>
              <a:t>Each network or link in a network imposes a maximum size on its packets due to hardware limitations, operating system buffer sizes, protocol specifications, compliance with standards, reducing error-induced retransmissions, or preventing one packet from occupying the channel for too long</a:t>
            </a:r>
            <a:endParaRPr lang="en-IN"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22033197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7000"/>
              </a:lnSpc>
              <a:spcAft>
                <a:spcPts val="800"/>
              </a:spcAft>
            </a:pPr>
            <a:r>
              <a:rPr lang="en-I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Fragmentation Strategies</a:t>
            </a:r>
            <a:r>
              <a:rPr lang="en-IN"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sp>
        <p:nvSpPr>
          <p:cNvPr id="3" name="Content Placeholder 2"/>
          <p:cNvSpPr>
            <a:spLocks noGrp="1"/>
          </p:cNvSpPr>
          <p:nvPr>
            <p:ph idx="1"/>
          </p:nvPr>
        </p:nvSpPr>
        <p:spPr/>
        <p:txBody>
          <a:bodyPr>
            <a:normAutofit fontScale="92500" lnSpcReduction="10000"/>
          </a:bodyPr>
          <a:lstStyle/>
          <a:p>
            <a:pPr>
              <a:lnSpc>
                <a:spcPct val="107000"/>
              </a:lnSpc>
              <a:spcAft>
                <a:spcPts val="800"/>
              </a:spcAft>
            </a:pPr>
            <a:r>
              <a:rPr lang="en-I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Transparent Fragmentation</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this strategy, routers break up oversized packets into fragments, and each fragment is addressed to the same exit router where they are recombined. Subsequent networks are unaware that fragmentation occurred. However, this approach requires the exit router to know when all fragments have arrived and may constrain routing options.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Nontransparent</a:t>
            </a:r>
            <a:r>
              <a:rPr lang="en-I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Fragmentation</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this strategy, routers do not recombine fragments; each fragment is treated as an independent packet. Reassembly is performed only at the destination host. This approach requires less work for routers but adds overhead due to fragment headers.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21086649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MPE Introduction to Computer Networks - ppt video online download"/>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22218" y="982133"/>
            <a:ext cx="9774379" cy="4893206"/>
          </a:xfrm>
          <a:prstGeom prst="rect">
            <a:avLst/>
          </a:prstGeom>
          <a:noFill/>
          <a:ln>
            <a:noFill/>
          </a:ln>
        </p:spPr>
      </p:pic>
    </p:spTree>
    <p:extLst>
      <p:ext uri="{BB962C8B-B14F-4D97-AF65-F5344CB8AC3E}">
        <p14:creationId xmlns:p14="http://schemas.microsoft.com/office/powerpoint/2010/main" xmlns="" val="32789372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MPE Introduction to Computer Networks - ppt video online download"/>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91491" y="982133"/>
            <a:ext cx="9933709" cy="48932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39347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342900" lvl="0" indent="-342900">
              <a:lnSpc>
                <a:spcPct val="107000"/>
              </a:lnSpc>
              <a:spcAft>
                <a:spcPts val="800"/>
              </a:spcAft>
              <a:buFont typeface="+mj-lt"/>
              <a:buAutoNum type="arabicPeriod"/>
              <a:tabLst>
                <a:tab pos="457200" algn="l"/>
              </a:tabLst>
            </a:pPr>
            <a:r>
              <a:rPr lang="en-IN" b="1" dirty="0">
                <a:solidFill>
                  <a:srgbClr val="000000"/>
                </a:solidFill>
                <a:latin typeface="Times New Roman" panose="02020603050405020304" pitchFamily="18" charset="0"/>
                <a:ea typeface="Calibri" panose="020F0502020204030204" pitchFamily="34" charset="0"/>
              </a:rPr>
              <a:t>Path MTU Discovery</a:t>
            </a:r>
            <a:r>
              <a:rPr lang="en-IN" dirty="0">
                <a:solidFill>
                  <a:srgbClr val="000000"/>
                </a:solidFill>
                <a:latin typeface="Times New Roman" panose="02020603050405020304" pitchFamily="18" charset="0"/>
                <a:ea typeface="Calibri" panose="020F0502020204030204" pitchFamily="34" charset="0"/>
              </a:rPr>
              <a:t>: Path MTU discovery is a technique used to determine the smallest maximum transmission unit (MTU) along the path between the source and </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destination. This allows the source to send packets of the appropriate size, reducing the need for fragmentation.</a:t>
            </a:r>
            <a:endParaRPr lang="en-IN"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IN" dirty="0">
                <a:solidFill>
                  <a:srgbClr val="000000"/>
                </a:solidFill>
                <a:latin typeface="Times New Roman" panose="02020603050405020304" pitchFamily="18" charset="0"/>
                <a:ea typeface="Calibri" panose="020F0502020204030204" pitchFamily="34" charset="0"/>
              </a:rPr>
              <a:t>The modern Internet primarily uses Path MTU discovery to avoid fragmentation. </a:t>
            </a:r>
            <a:endParaRPr lang="en-IN" dirty="0"/>
          </a:p>
        </p:txBody>
      </p:sp>
    </p:spTree>
    <p:extLst>
      <p:ext uri="{BB962C8B-B14F-4D97-AF65-F5344CB8AC3E}">
        <p14:creationId xmlns:p14="http://schemas.microsoft.com/office/powerpoint/2010/main" xmlns="" val="21664026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Path MTU - S1720, S2700, S5700, and S6720 V200R011C10 Configuration Guide -  IP Service - Huawei"/>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52945" y="982132"/>
            <a:ext cx="9843653" cy="4906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93150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INTERENT TRANSPORT PROTOCOLS : UDP &amp; TCP</a:t>
            </a:r>
            <a:endParaRPr lang="en-IN" dirty="0"/>
          </a:p>
        </p:txBody>
      </p:sp>
      <p:sp>
        <p:nvSpPr>
          <p:cNvPr id="3" name="Subtitle 2"/>
          <p:cNvSpPr>
            <a:spLocks noGrp="1"/>
          </p:cNvSpPr>
          <p:nvPr>
            <p:ph type="subTitle" idx="1"/>
          </p:nvPr>
        </p:nvSpPr>
        <p:spPr/>
        <p:txBody>
          <a:bodyPr>
            <a:normAutofit fontScale="77500" lnSpcReduction="20000"/>
          </a:bodyPr>
          <a:lstStyle/>
          <a:p>
            <a:r>
              <a:rPr lang="en-US" dirty="0" smtClean="0"/>
              <a:t>BY</a:t>
            </a:r>
          </a:p>
          <a:p>
            <a:r>
              <a:rPr lang="en-US" dirty="0" smtClean="0"/>
              <a:t>Mrs. E. </a:t>
            </a:r>
            <a:r>
              <a:rPr lang="en-US" dirty="0" err="1" smtClean="0"/>
              <a:t>Himabindu</a:t>
            </a:r>
            <a:endParaRPr lang="en-US" dirty="0" smtClean="0"/>
          </a:p>
          <a:p>
            <a:r>
              <a:rPr lang="en-US" dirty="0" smtClean="0"/>
              <a:t>Asst. Professor</a:t>
            </a:r>
          </a:p>
          <a:p>
            <a:r>
              <a:rPr lang="en-US" dirty="0" smtClean="0"/>
              <a:t>SVIT</a:t>
            </a:r>
            <a:endParaRPr lang="en-IN" dirty="0"/>
          </a:p>
        </p:txBody>
      </p:sp>
    </p:spTree>
    <p:extLst>
      <p:ext uri="{BB962C8B-B14F-4D97-AF65-F5344CB8AC3E}">
        <p14:creationId xmlns:p14="http://schemas.microsoft.com/office/powerpoint/2010/main" xmlns="" val="41119034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Contents </a:t>
            </a:r>
            <a:endParaRPr lang="en-IN" dirty="0"/>
          </a:p>
        </p:txBody>
      </p:sp>
      <p:sp>
        <p:nvSpPr>
          <p:cNvPr id="3" name="Content Placeholder 2"/>
          <p:cNvSpPr>
            <a:spLocks noGrp="1"/>
          </p:cNvSpPr>
          <p:nvPr>
            <p:ph idx="1"/>
          </p:nvPr>
        </p:nvSpPr>
        <p:spPr/>
        <p:txBody>
          <a:bodyPr/>
          <a:lstStyle/>
          <a:p>
            <a:pPr>
              <a:buFont typeface="+mj-lt"/>
              <a:buAutoNum type="arabicPeriod"/>
            </a:pPr>
            <a:r>
              <a:rPr lang="en-US" sz="2800" dirty="0" smtClean="0">
                <a:latin typeface="Times New Roman" panose="02020603050405020304" pitchFamily="18" charset="0"/>
                <a:cs typeface="Times New Roman" panose="02020603050405020304" pitchFamily="18" charset="0"/>
              </a:rPr>
              <a:t>User Datagram Protocol (UDP)</a:t>
            </a:r>
          </a:p>
          <a:p>
            <a:pPr>
              <a:buFont typeface="+mj-lt"/>
              <a:buAutoNum type="arabicPeriod"/>
            </a:pPr>
            <a:r>
              <a:rPr lang="en-US" sz="2800" dirty="0" smtClean="0">
                <a:latin typeface="Times New Roman" panose="02020603050405020304" pitchFamily="18" charset="0"/>
                <a:cs typeface="Times New Roman" panose="02020603050405020304" pitchFamily="18" charset="0"/>
              </a:rPr>
              <a:t>Remote Procedure Call (RPC)</a:t>
            </a:r>
          </a:p>
          <a:p>
            <a:pPr>
              <a:buFont typeface="+mj-lt"/>
              <a:buAutoNum type="arabicPeriod"/>
            </a:pPr>
            <a:r>
              <a:rPr lang="en-US" sz="2800" dirty="0" smtClean="0">
                <a:latin typeface="Times New Roman" panose="02020603050405020304" pitchFamily="18" charset="0"/>
                <a:cs typeface="Times New Roman" panose="02020603050405020304" pitchFamily="18" charset="0"/>
              </a:rPr>
              <a:t>Real –Time Transport Protocols (RTP &amp;RTCP)</a:t>
            </a:r>
          </a:p>
          <a:p>
            <a:pPr>
              <a:buFont typeface="+mj-lt"/>
              <a:buAutoNum type="arabicPeriod"/>
            </a:pPr>
            <a:r>
              <a:rPr lang="en-US" sz="2800" dirty="0" smtClean="0">
                <a:latin typeface="Times New Roman" panose="02020603050405020304" pitchFamily="18" charset="0"/>
                <a:cs typeface="Times New Roman" panose="02020603050405020304" pitchFamily="18" charset="0"/>
              </a:rPr>
              <a:t>Playout with Buffering and Jitter Control</a:t>
            </a:r>
          </a:p>
          <a:p>
            <a:pPr>
              <a:buFont typeface="+mj-lt"/>
              <a:buAutoNum type="arabicPeriod"/>
            </a:pPr>
            <a:endParaRPr lang="en-US"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441209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Addressing in Transport </a:t>
            </a:r>
            <a:r>
              <a:rPr lang="en-IN" b="1" dirty="0" smtClean="0"/>
              <a:t>Layer</a:t>
            </a:r>
            <a:endParaRPr lang="en-IN" dirty="0"/>
          </a:p>
        </p:txBody>
      </p:sp>
      <p:sp>
        <p:nvSpPr>
          <p:cNvPr id="3" name="Content Placeholder 2"/>
          <p:cNvSpPr>
            <a:spLocks noGrp="1"/>
          </p:cNvSpPr>
          <p:nvPr>
            <p:ph idx="1"/>
          </p:nvPr>
        </p:nvSpPr>
        <p:spPr/>
        <p:txBody>
          <a:bodyPr>
            <a:normAutofit lnSpcReduction="10000"/>
          </a:bodyPr>
          <a:lstStyle/>
          <a:p>
            <a:pPr marL="228600">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When an application process wants to set up a connection to a remote application process, it needs to specify the destination. Transport addresses are used for this purpose, and these endpoints are called Transport Service Access Points (TSAPs). TSAPs are specific endpoints in the transport layer, analogous to ports in the Internet.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In contrast, the network layer has Network Service Access Points (NSAPs), which are network layer addresses, and IP addresses are examples of NSAPs.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 xmlns:p14="http://schemas.microsoft.com/office/powerpoint/2010/main" val="6067326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2836"/>
          </a:xfrm>
        </p:spPr>
        <p:txBody>
          <a:bodyPr/>
          <a:lstStyle/>
          <a:p>
            <a:pPr algn="ctr"/>
            <a:r>
              <a:rPr lang="en-US" dirty="0" smtClean="0"/>
              <a:t>User Datagram Protocol (UDP)</a:t>
            </a:r>
            <a:endParaRPr lang="en-IN" dirty="0"/>
          </a:p>
        </p:txBody>
      </p:sp>
      <p:sp>
        <p:nvSpPr>
          <p:cNvPr id="3" name="Content Placeholder 2"/>
          <p:cNvSpPr>
            <a:spLocks noGrp="1"/>
          </p:cNvSpPr>
          <p:nvPr>
            <p:ph idx="1"/>
          </p:nvPr>
        </p:nvSpPr>
        <p:spPr>
          <a:xfrm>
            <a:off x="677334" y="1482437"/>
            <a:ext cx="8596668" cy="4558926"/>
          </a:xfrm>
        </p:spPr>
        <p:txBody>
          <a:bodyPr>
            <a:normAutofit/>
          </a:bodyPr>
          <a:lstStyle/>
          <a:p>
            <a:r>
              <a:rPr lang="en-IN" sz="2400" dirty="0">
                <a:latin typeface="Times New Roman" panose="02020603050405020304" pitchFamily="18" charset="0"/>
                <a:cs typeface="Times New Roman" panose="02020603050405020304" pitchFamily="18" charset="0"/>
              </a:rPr>
              <a:t>The Internet protocol suite supports a connectionless transport protocol </a:t>
            </a:r>
            <a:r>
              <a:rPr lang="en-IN" sz="2400" dirty="0" smtClean="0">
                <a:latin typeface="Times New Roman" panose="02020603050405020304" pitchFamily="18" charset="0"/>
                <a:cs typeface="Times New Roman" panose="02020603050405020304" pitchFamily="18" charset="0"/>
              </a:rPr>
              <a:t>called </a:t>
            </a:r>
            <a:r>
              <a:rPr lang="en-US" sz="2400" dirty="0" smtClean="0">
                <a:latin typeface="Times New Roman" panose="02020603050405020304" pitchFamily="18" charset="0"/>
                <a:cs typeface="Times New Roman" panose="02020603050405020304" pitchFamily="18" charset="0"/>
              </a:rPr>
              <a:t>UDP (User Datagram Protocol). UDP </a:t>
            </a:r>
            <a:r>
              <a:rPr lang="en-US" sz="2400" dirty="0">
                <a:latin typeface="Times New Roman" panose="02020603050405020304" pitchFamily="18" charset="0"/>
                <a:cs typeface="Times New Roman" panose="02020603050405020304" pitchFamily="18" charset="0"/>
              </a:rPr>
              <a:t>provides a way for applications to </a:t>
            </a:r>
            <a:r>
              <a:rPr lang="en-US" sz="2400" dirty="0" smtClean="0">
                <a:latin typeface="Times New Roman" panose="02020603050405020304" pitchFamily="18" charset="0"/>
                <a:cs typeface="Times New Roman" panose="02020603050405020304" pitchFamily="18" charset="0"/>
              </a:rPr>
              <a:t>send encapsulated </a:t>
            </a:r>
            <a:r>
              <a:rPr lang="en-US" sz="2400" dirty="0">
                <a:latin typeface="Times New Roman" panose="02020603050405020304" pitchFamily="18" charset="0"/>
                <a:cs typeface="Times New Roman" panose="02020603050405020304" pitchFamily="18" charset="0"/>
              </a:rPr>
              <a:t>IP datagrams without having to establish a connection</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UDP transmits segments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consisting of an 8-byte header followed by the payload.</a:t>
            </a:r>
            <a:endParaRPr lang="en-IN" sz="2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1122217" y="3932153"/>
            <a:ext cx="7938655" cy="2109210"/>
          </a:xfrm>
          <a:prstGeom prst="rect">
            <a:avLst/>
          </a:prstGeom>
          <a:noFill/>
          <a:ln>
            <a:noFill/>
          </a:ln>
        </p:spPr>
      </p:pic>
    </p:spTree>
    <p:extLst>
      <p:ext uri="{BB962C8B-B14F-4D97-AF65-F5344CB8AC3E}">
        <p14:creationId xmlns:p14="http://schemas.microsoft.com/office/powerpoint/2010/main" xmlns="" val="12612922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228600">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 </a:t>
            </a:r>
            <a:r>
              <a:rPr lang="en-IN" dirty="0" err="1">
                <a:latin typeface="Times New Roman" panose="02020603050405020304" pitchFamily="18" charset="0"/>
                <a:ea typeface="Calibri" panose="020F0502020204030204" pitchFamily="34" charset="0"/>
                <a:cs typeface="Times New Roman" panose="02020603050405020304" pitchFamily="18" charset="0"/>
              </a:rPr>
              <a:t>pseudoheader</a:t>
            </a:r>
            <a:r>
              <a:rPr lang="en-IN" dirty="0">
                <a:latin typeface="Times New Roman" panose="02020603050405020304" pitchFamily="18" charset="0"/>
                <a:ea typeface="Calibri" panose="020F0502020204030204" pitchFamily="34" charset="0"/>
                <a:cs typeface="Times New Roman" panose="02020603050405020304" pitchFamily="18" charset="0"/>
              </a:rPr>
              <a:t> for the case of IPv4 is shown in Fig. given below. It contains the 32-bit IPv4 addresses of the source and destination machines, the protocol number for UDP (17), and the byte count for the UDP segment. Including the </a:t>
            </a:r>
            <a:r>
              <a:rPr lang="en-IN" dirty="0" err="1">
                <a:latin typeface="Times New Roman" panose="02020603050405020304" pitchFamily="18" charset="0"/>
                <a:ea typeface="Calibri" panose="020F0502020204030204" pitchFamily="34" charset="0"/>
                <a:cs typeface="Times New Roman" panose="02020603050405020304" pitchFamily="18" charset="0"/>
              </a:rPr>
              <a:t>pseudoheader</a:t>
            </a:r>
            <a:r>
              <a:rPr lang="en-IN" dirty="0">
                <a:latin typeface="Times New Roman" panose="02020603050405020304" pitchFamily="18" charset="0"/>
                <a:ea typeface="Calibri" panose="020F0502020204030204" pitchFamily="34" charset="0"/>
                <a:cs typeface="Times New Roman" panose="02020603050405020304" pitchFamily="18" charset="0"/>
              </a:rPr>
              <a:t> in the UDP checksum computation helps detect </a:t>
            </a:r>
            <a:r>
              <a:rPr lang="en-IN" dirty="0" err="1">
                <a:latin typeface="Times New Roman" panose="02020603050405020304" pitchFamily="18" charset="0"/>
                <a:ea typeface="Calibri" panose="020F0502020204030204" pitchFamily="34" charset="0"/>
                <a:cs typeface="Times New Roman" panose="02020603050405020304" pitchFamily="18" charset="0"/>
              </a:rPr>
              <a:t>misdelivered</a:t>
            </a:r>
            <a:r>
              <a:rPr lang="en-IN" dirty="0">
                <a:latin typeface="Times New Roman" panose="02020603050405020304" pitchFamily="18" charset="0"/>
                <a:ea typeface="Calibri" panose="020F0502020204030204" pitchFamily="34" charset="0"/>
                <a:cs typeface="Times New Roman" panose="02020603050405020304" pitchFamily="18" charset="0"/>
              </a:rPr>
              <a:t> packets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969818" y="3422073"/>
            <a:ext cx="8304184" cy="2619289"/>
          </a:xfrm>
          <a:prstGeom prst="rect">
            <a:avLst/>
          </a:prstGeom>
          <a:noFill/>
          <a:ln>
            <a:noFill/>
          </a:ln>
        </p:spPr>
      </p:pic>
    </p:spTree>
    <p:extLst>
      <p:ext uri="{BB962C8B-B14F-4D97-AF65-F5344CB8AC3E}">
        <p14:creationId xmlns:p14="http://schemas.microsoft.com/office/powerpoint/2010/main" xmlns="" val="40361423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UDP does not provide flow control, congestion control, or retransmission upon receipt of a bad segment; these responsibilities are left to the user processes. It is useful for applications that require precise control over packet flow, error control, or timing.</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UDP is often used for client-server interactions, where the client sends short requests and expects short replies from the server.</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24525853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1273"/>
          </a:xfrm>
        </p:spPr>
        <p:txBody>
          <a:bodyPr/>
          <a:lstStyle/>
          <a:p>
            <a:pPr marL="342900" lvl="0" indent="-342900" algn="ctr">
              <a:lnSpc>
                <a:spcPct val="107000"/>
              </a:lnSpc>
              <a:spcAft>
                <a:spcPts val="800"/>
              </a:spcAft>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Remote Procedure Call (RPC</a:t>
            </a:r>
            <a:r>
              <a:rPr lang="en-IN"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sp>
        <p:nvSpPr>
          <p:cNvPr id="3" name="Content Placeholder 2"/>
          <p:cNvSpPr>
            <a:spLocks noGrp="1"/>
          </p:cNvSpPr>
          <p:nvPr>
            <p:ph idx="1"/>
          </p:nvPr>
        </p:nvSpPr>
        <p:spPr>
          <a:xfrm>
            <a:off x="677334" y="1454728"/>
            <a:ext cx="10350884" cy="4600489"/>
          </a:xfrm>
        </p:spPr>
        <p:txBody>
          <a:bodyPr>
            <a:normAutofit/>
          </a:bodyPr>
          <a:lstStyle/>
          <a:p>
            <a:endParaRPr lang="en-IN" dirty="0"/>
          </a:p>
          <a:p>
            <a:pPr lvl="1">
              <a:lnSpc>
                <a:spcPct val="107000"/>
              </a:lnSpc>
              <a:spcAft>
                <a:spcPts val="800"/>
              </a:spcAft>
              <a:buSzPts val="1000"/>
              <a:tabLst>
                <a:tab pos="914400" algn="l"/>
              </a:tabLst>
            </a:pPr>
            <a:r>
              <a:rPr lang="en-IN" sz="2400" dirty="0">
                <a:latin typeface="Times New Roman" panose="02020603050405020304" pitchFamily="18" charset="0"/>
                <a:ea typeface="Calibri" panose="020F0502020204030204" pitchFamily="34" charset="0"/>
                <a:cs typeface="Times New Roman" panose="02020603050405020304" pitchFamily="18" charset="0"/>
              </a:rPr>
              <a:t>RPC allows programs to call procedures located on remote hosts, making network applications easier to program and more familiar to deal with.</a:t>
            </a:r>
          </a:p>
          <a:p>
            <a:pPr lvl="1">
              <a:lnSpc>
                <a:spcPct val="107000"/>
              </a:lnSpc>
              <a:spcAft>
                <a:spcPts val="800"/>
              </a:spcAft>
              <a:buSzPts val="1000"/>
              <a:tabLst>
                <a:tab pos="914400" algn="l"/>
              </a:tabLst>
            </a:pPr>
            <a:r>
              <a:rPr lang="en-IN" sz="2400" dirty="0">
                <a:latin typeface="Times New Roman" panose="02020603050405020304" pitchFamily="18" charset="0"/>
                <a:ea typeface="Calibri" panose="020F0502020204030204" pitchFamily="34" charset="0"/>
                <a:cs typeface="Times New Roman" panose="02020603050405020304" pitchFamily="18" charset="0"/>
              </a:rPr>
              <a:t>When a process on machine 1 calls a procedure on machine 2, the calling process on 1 is suspended and execution of the called procedure takes place on 2. Information can be transported from the caller to the </a:t>
            </a:r>
            <a:r>
              <a:rPr lang="en-IN" sz="2400" dirty="0" err="1">
                <a:latin typeface="Times New Roman" panose="02020603050405020304" pitchFamily="18" charset="0"/>
                <a:ea typeface="Calibri" panose="020F0502020204030204" pitchFamily="34" charset="0"/>
                <a:cs typeface="Times New Roman" panose="02020603050405020304" pitchFamily="18" charset="0"/>
              </a:rPr>
              <a:t>callee</a:t>
            </a:r>
            <a:r>
              <a:rPr lang="en-IN" sz="2400" dirty="0">
                <a:latin typeface="Times New Roman" panose="02020603050405020304" pitchFamily="18" charset="0"/>
                <a:ea typeface="Calibri" panose="020F0502020204030204" pitchFamily="34" charset="0"/>
                <a:cs typeface="Times New Roman" panose="02020603050405020304" pitchFamily="18" charset="0"/>
              </a:rPr>
              <a:t> in the parameters and can come back in the procedure result. No message passing is visible to the application programmer.</a:t>
            </a:r>
          </a:p>
          <a:p>
            <a:pPr lvl="1">
              <a:lnSpc>
                <a:spcPct val="107000"/>
              </a:lnSpc>
              <a:spcAft>
                <a:spcPts val="800"/>
              </a:spcAft>
              <a:buSzPts val="1000"/>
              <a:tabLst>
                <a:tab pos="914400" algn="l"/>
              </a:tabLst>
            </a:pPr>
            <a:r>
              <a:rPr lang="en-IN" sz="2400" dirty="0">
                <a:latin typeface="Times New Roman" panose="02020603050405020304" pitchFamily="18" charset="0"/>
                <a:ea typeface="Calibri" panose="020F0502020204030204" pitchFamily="34" charset="0"/>
                <a:cs typeface="Times New Roman" panose="02020603050405020304" pitchFamily="18" charset="0"/>
              </a:rPr>
              <a:t>It involves client and server stubs to hide the fact that the procedure call is not local.</a:t>
            </a: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793295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677334" y="2219960"/>
            <a:ext cx="8596668" cy="3880773"/>
          </a:xfrm>
        </p:spPr>
        <p:txBody>
          <a:bodyPr>
            <a:normAutofit fontScale="85000" lnSpcReduction="20000"/>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Step 1 is the client calling the client stub. </a:t>
            </a:r>
          </a:p>
          <a:p>
            <a:pPr marL="0" indent="0">
              <a:lnSpc>
                <a:spcPct val="107000"/>
              </a:lnSpc>
              <a:spcAft>
                <a:spcPts val="800"/>
              </a:spcAft>
              <a:buNone/>
            </a:pPr>
            <a:r>
              <a:rPr lang="en-IN" dirty="0" smtClean="0">
                <a:latin typeface="Times New Roman" panose="02020603050405020304" pitchFamily="18" charset="0"/>
                <a:ea typeface="Calibri" panose="020F0502020204030204" pitchFamily="34" charset="0"/>
                <a:cs typeface="Times New Roman" panose="02020603050405020304" pitchFamily="18" charset="0"/>
              </a:rPr>
              <a:t>This </a:t>
            </a:r>
            <a:r>
              <a:rPr lang="en-IN" dirty="0">
                <a:latin typeface="Times New Roman" panose="02020603050405020304" pitchFamily="18" charset="0"/>
                <a:ea typeface="Calibri" panose="020F0502020204030204" pitchFamily="34" charset="0"/>
                <a:cs typeface="Times New Roman" panose="02020603050405020304" pitchFamily="18" charset="0"/>
              </a:rPr>
              <a:t>call is a local procedure call, with the </a:t>
            </a:r>
            <a:r>
              <a:rPr lang="en-IN" dirty="0" smtClean="0">
                <a:latin typeface="Times New Roman" panose="02020603050405020304" pitchFamily="18" charset="0"/>
                <a:ea typeface="Calibri" panose="020F0502020204030204" pitchFamily="34" charset="0"/>
                <a:cs typeface="Times New Roman" panose="02020603050405020304" pitchFamily="18" charset="0"/>
              </a:rPr>
              <a:t>parameters</a:t>
            </a:r>
          </a:p>
          <a:p>
            <a:pPr marL="0" indent="0">
              <a:lnSpc>
                <a:spcPct val="107000"/>
              </a:lnSpc>
              <a:spcAft>
                <a:spcPts val="800"/>
              </a:spcAft>
              <a:buNone/>
            </a:pPr>
            <a:r>
              <a:rPr lang="en-IN" dirty="0" smtClean="0">
                <a:latin typeface="Times New Roman" panose="02020603050405020304" pitchFamily="18" charset="0"/>
                <a:ea typeface="Calibri" panose="020F0502020204030204" pitchFamily="34" charset="0"/>
                <a:cs typeface="Times New Roman" panose="02020603050405020304" pitchFamily="18" charset="0"/>
              </a:rPr>
              <a:t> </a:t>
            </a:r>
            <a:r>
              <a:rPr lang="en-IN" dirty="0">
                <a:latin typeface="Times New Roman" panose="02020603050405020304" pitchFamily="18" charset="0"/>
                <a:ea typeface="Calibri" panose="020F0502020204030204" pitchFamily="34" charset="0"/>
                <a:cs typeface="Times New Roman" panose="02020603050405020304" pitchFamily="18" charset="0"/>
              </a:rPr>
              <a:t>pushed onto the stack in the normal way.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Step 2 is the client stub packing the parameters into a message and making a system call to send the message. Packing the parameters is called </a:t>
            </a:r>
            <a:r>
              <a:rPr lang="en-IN" b="1" dirty="0" err="1">
                <a:latin typeface="Times New Roman" panose="02020603050405020304" pitchFamily="18" charset="0"/>
                <a:ea typeface="Calibri" panose="020F0502020204030204" pitchFamily="34" charset="0"/>
                <a:cs typeface="Times New Roman" panose="02020603050405020304" pitchFamily="18" charset="0"/>
              </a:rPr>
              <a:t>marshaling</a:t>
            </a:r>
            <a:r>
              <a:rPr lang="en-IN" dirty="0">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Step 3 is the operating system sending the message from the client machine to the server machine.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Step 4 is the operating system passing the incoming packet to the server stub.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Finally, step 5 is the server stub calling the server procedure with the </a:t>
            </a:r>
            <a:r>
              <a:rPr lang="en-IN" dirty="0" err="1">
                <a:latin typeface="Times New Roman" panose="02020603050405020304" pitchFamily="18" charset="0"/>
                <a:ea typeface="Calibri" panose="020F0502020204030204" pitchFamily="34" charset="0"/>
                <a:cs typeface="Times New Roman" panose="02020603050405020304" pitchFamily="18" charset="0"/>
              </a:rPr>
              <a:t>unmarshaled</a:t>
            </a:r>
            <a:r>
              <a:rPr lang="en-IN" dirty="0">
                <a:latin typeface="Times New Roman" panose="02020603050405020304" pitchFamily="18" charset="0"/>
                <a:ea typeface="Calibri" panose="020F0502020204030204" pitchFamily="34" charset="0"/>
                <a:cs typeface="Times New Roman" panose="02020603050405020304" pitchFamily="18" charset="0"/>
              </a:rPr>
              <a:t> parameters. The reply traces the same path in the other direction.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5988570" y="457200"/>
            <a:ext cx="5728970" cy="3220720"/>
          </a:xfrm>
          <a:prstGeom prst="rect">
            <a:avLst/>
          </a:prstGeom>
          <a:noFill/>
          <a:ln>
            <a:noFill/>
          </a:ln>
        </p:spPr>
      </p:pic>
    </p:spTree>
    <p:extLst>
      <p:ext uri="{BB962C8B-B14F-4D97-AF65-F5344CB8AC3E}">
        <p14:creationId xmlns:p14="http://schemas.microsoft.com/office/powerpoint/2010/main" xmlns="" val="3756026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a:p>
            <a:pPr lvl="1"/>
            <a:r>
              <a:rPr lang="en-IN" sz="3200" dirty="0">
                <a:latin typeface="Times New Roman" panose="02020603050405020304" pitchFamily="18" charset="0"/>
                <a:cs typeface="Times New Roman" panose="02020603050405020304" pitchFamily="18" charset="0"/>
              </a:rPr>
              <a:t>It is widely used in various networking applications, but some restrictions are needed to make it work effectively in practice</a:t>
            </a:r>
            <a:r>
              <a:rPr lang="en-IN" dirty="0"/>
              <a:t>.</a:t>
            </a:r>
            <a:endParaRPr lang="en-IN" sz="1400" dirty="0"/>
          </a:p>
        </p:txBody>
      </p:sp>
    </p:spTree>
    <p:extLst>
      <p:ext uri="{BB962C8B-B14F-4D97-AF65-F5344CB8AC3E}">
        <p14:creationId xmlns:p14="http://schemas.microsoft.com/office/powerpoint/2010/main" xmlns="" val="16879767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latin typeface="Times New Roman" panose="02020603050405020304" pitchFamily="18" charset="0"/>
                <a:ea typeface="Calibri" panose="020F0502020204030204" pitchFamily="34" charset="0"/>
              </a:rPr>
              <a:t>Real-Time Transport Protocols (RTP and RTCP)</a:t>
            </a:r>
            <a:endParaRPr lang="en-IN" dirty="0"/>
          </a:p>
        </p:txBody>
      </p:sp>
      <p:sp>
        <p:nvSpPr>
          <p:cNvPr id="3" name="Content Placeholder 2"/>
          <p:cNvSpPr>
            <a:spLocks noGrp="1"/>
          </p:cNvSpPr>
          <p:nvPr>
            <p:ph idx="1"/>
          </p:nvPr>
        </p:nvSpPr>
        <p:spPr/>
        <p:txBody>
          <a:bodyPr>
            <a:normAutofit fontScale="92500" lnSpcReduction="10000"/>
          </a:bodyPr>
          <a:lstStyle/>
          <a:p>
            <a:endParaRPr lang="en-IN" dirty="0"/>
          </a:p>
          <a:p>
            <a:pPr lvl="1"/>
            <a:r>
              <a:rPr lang="en-IN" sz="2400" dirty="0">
                <a:latin typeface="Times New Roman" panose="02020603050405020304" pitchFamily="18" charset="0"/>
                <a:cs typeface="Times New Roman" panose="02020603050405020304" pitchFamily="18" charset="0"/>
              </a:rPr>
              <a:t>RTP (Real-time Transport Protocol) is used to multiplex several real-time data streams into a single stream of UDP packets for real-time multimedia applications. The UDP stream can be sent to a single destination (unicasting) or to multiple destinations (multicasting).</a:t>
            </a:r>
          </a:p>
          <a:p>
            <a:pPr lvl="1"/>
            <a:r>
              <a:rPr lang="en-IN" sz="2400" dirty="0">
                <a:latin typeface="Times New Roman" panose="02020603050405020304" pitchFamily="18" charset="0"/>
                <a:cs typeface="Times New Roman" panose="02020603050405020304" pitchFamily="18" charset="0"/>
              </a:rPr>
              <a:t>There are two aspects of real-time transport. The first is the RTP protocol for transporting audio and video data in packets. The second is the processing that takes place, mostly at the receiver, to play out the audio and video at the right time.</a:t>
            </a: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378950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677334" y="609600"/>
            <a:ext cx="8032643" cy="5237018"/>
          </a:xfrm>
          <a:prstGeom prst="rect">
            <a:avLst/>
          </a:prstGeom>
          <a:noFill/>
          <a:ln>
            <a:noFill/>
          </a:ln>
        </p:spPr>
      </p:pic>
    </p:spTree>
    <p:extLst>
      <p:ext uri="{BB962C8B-B14F-4D97-AF65-F5344CB8AC3E}">
        <p14:creationId xmlns:p14="http://schemas.microsoft.com/office/powerpoint/2010/main" xmlns="" val="37188045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77334" y="1343891"/>
            <a:ext cx="8596667" cy="4452653"/>
          </a:xfrm>
          <a:prstGeom prst="rect">
            <a:avLst/>
          </a:prstGeom>
          <a:noFill/>
          <a:ln>
            <a:noFill/>
          </a:ln>
        </p:spPr>
      </p:pic>
    </p:spTree>
    <p:extLst>
      <p:ext uri="{BB962C8B-B14F-4D97-AF65-F5344CB8AC3E}">
        <p14:creationId xmlns:p14="http://schemas.microsoft.com/office/powerpoint/2010/main" xmlns="" val="24926583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RTCP</a:t>
            </a:r>
            <a:endParaRPr lang="en-IN" dirty="0"/>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RTP has a little sister protocol (little sibling protocol?) called </a:t>
            </a:r>
            <a:r>
              <a:rPr lang="en-US" sz="2400" b="1" dirty="0">
                <a:latin typeface="Times New Roman" panose="02020603050405020304" pitchFamily="18" charset="0"/>
                <a:cs typeface="Times New Roman" panose="02020603050405020304" pitchFamily="18" charset="0"/>
              </a:rPr>
              <a:t>RTCP </a:t>
            </a:r>
            <a:r>
              <a:rPr lang="en-US" sz="2400" dirty="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Realtime</a:t>
            </a:r>
            <a:r>
              <a:rPr lang="en-US" sz="2400" b="1" dirty="0" smtClean="0">
                <a:latin typeface="Times New Roman" panose="02020603050405020304" pitchFamily="18" charset="0"/>
                <a:cs typeface="Times New Roman" panose="02020603050405020304" pitchFamily="18" charset="0"/>
              </a:rPr>
              <a:t> Transport </a:t>
            </a:r>
            <a:r>
              <a:rPr lang="en-US" sz="2400" b="1" dirty="0">
                <a:latin typeface="Times New Roman" panose="02020603050405020304" pitchFamily="18" charset="0"/>
                <a:cs typeface="Times New Roman" panose="02020603050405020304" pitchFamily="18" charset="0"/>
              </a:rPr>
              <a:t>Control Protocol</a:t>
            </a:r>
            <a:r>
              <a:rPr lang="en-US" sz="2400" dirty="0">
                <a:latin typeface="Times New Roman" panose="02020603050405020304" pitchFamily="18" charset="0"/>
                <a:cs typeface="Times New Roman" panose="02020603050405020304" pitchFamily="18" charset="0"/>
              </a:rPr>
              <a:t>). It is defined along with RTP in RFC </a:t>
            </a:r>
            <a:r>
              <a:rPr lang="en-US" sz="2400" dirty="0" smtClean="0">
                <a:latin typeface="Times New Roman" panose="02020603050405020304" pitchFamily="18" charset="0"/>
                <a:cs typeface="Times New Roman" panose="02020603050405020304" pitchFamily="18" charset="0"/>
              </a:rPr>
              <a:t>3550 and </a:t>
            </a:r>
            <a:r>
              <a:rPr lang="en-US" sz="2400" dirty="0">
                <a:latin typeface="Times New Roman" panose="02020603050405020304" pitchFamily="18" charset="0"/>
                <a:cs typeface="Times New Roman" panose="02020603050405020304" pitchFamily="18" charset="0"/>
              </a:rPr>
              <a:t>handles feedback, synchronization, and the user interface. It does not </a:t>
            </a:r>
            <a:r>
              <a:rPr lang="en-US" sz="2400" dirty="0" smtClean="0">
                <a:latin typeface="Times New Roman" panose="02020603050405020304" pitchFamily="18" charset="0"/>
                <a:cs typeface="Times New Roman" panose="02020603050405020304" pitchFamily="18" charset="0"/>
              </a:rPr>
              <a:t>transport </a:t>
            </a:r>
            <a:r>
              <a:rPr lang="en-IN" sz="2400" dirty="0" smtClean="0">
                <a:latin typeface="Times New Roman" panose="02020603050405020304" pitchFamily="18" charset="0"/>
                <a:cs typeface="Times New Roman" panose="02020603050405020304" pitchFamily="18" charset="0"/>
              </a:rPr>
              <a:t>any </a:t>
            </a:r>
            <a:r>
              <a:rPr lang="en-IN" sz="2400" dirty="0">
                <a:latin typeface="Times New Roman" panose="02020603050405020304" pitchFamily="18" charset="0"/>
                <a:cs typeface="Times New Roman" panose="02020603050405020304" pitchFamily="18" charset="0"/>
              </a:rPr>
              <a:t>media samples</a:t>
            </a:r>
            <a:r>
              <a:rPr lang="en-IN" sz="2400" dirty="0" smtClean="0">
                <a:latin typeface="Times New Roman" panose="02020603050405020304" pitchFamily="18" charset="0"/>
                <a:cs typeface="Times New Roman" panose="02020603050405020304" pitchFamily="18" charset="0"/>
              </a:rPr>
              <a:t>.</a:t>
            </a:r>
          </a:p>
          <a:p>
            <a:r>
              <a:rPr lang="en-US" sz="2400" dirty="0">
                <a:latin typeface="Times-Roman"/>
              </a:rPr>
              <a:t>feedback on delay, variation in </a:t>
            </a:r>
            <a:r>
              <a:rPr lang="en-US" sz="2400" dirty="0" smtClean="0">
                <a:latin typeface="Times-Roman"/>
              </a:rPr>
              <a:t>delay or </a:t>
            </a:r>
            <a:r>
              <a:rPr lang="en-US" sz="2400" dirty="0">
                <a:latin typeface="Times-Roman"/>
              </a:rPr>
              <a:t>jitter, bandwidth, congestion, and other network properties to the sources.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37476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95402" y="888274"/>
            <a:ext cx="9601196" cy="4918602"/>
          </a:xfrm>
          <a:prstGeom prst="rect">
            <a:avLst/>
          </a:prstGeom>
          <a:noFill/>
          <a:ln>
            <a:noFill/>
          </a:ln>
        </p:spPr>
      </p:pic>
    </p:spTree>
    <p:extLst>
      <p:ext uri="{BB962C8B-B14F-4D97-AF65-F5344CB8AC3E}">
        <p14:creationId xmlns="" xmlns:p14="http://schemas.microsoft.com/office/powerpoint/2010/main" val="550444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224" y="1025236"/>
            <a:ext cx="8596668" cy="1274618"/>
          </a:xfrm>
        </p:spPr>
        <p:txBody>
          <a:bodyPr>
            <a:normAutofit fontScale="90000"/>
          </a:bodyPr>
          <a:lstStyle/>
          <a:p>
            <a:pPr marL="342900" lvl="0" indent="-342900">
              <a:lnSpc>
                <a:spcPct val="107000"/>
              </a:lnSpc>
              <a:spcAft>
                <a:spcPts val="800"/>
              </a:spcAft>
              <a:tabLst>
                <a:tab pos="457200" algn="l"/>
              </a:tabLst>
            </a:pPr>
            <a:r>
              <a:rPr lang="en-IN" dirty="0">
                <a:latin typeface="Times New Roman" panose="02020603050405020304" pitchFamily="18" charset="0"/>
                <a:ea typeface="Calibri" panose="020F0502020204030204" pitchFamily="34" charset="0"/>
                <a:cs typeface="Times New Roman" panose="02020603050405020304" pitchFamily="18" charset="0"/>
              </a:rPr>
              <a:t>Playout with Buffering and Jitter </a:t>
            </a:r>
            <a:r>
              <a:rPr lang="en-IN" dirty="0" smtClean="0">
                <a:latin typeface="Times New Roman" panose="02020603050405020304" pitchFamily="18" charset="0"/>
                <a:ea typeface="Calibri" panose="020F0502020204030204" pitchFamily="34" charset="0"/>
                <a:cs typeface="Times New Roman" panose="02020603050405020304" pitchFamily="18" charset="0"/>
              </a:rPr>
              <a:t>Control</a:t>
            </a:r>
            <a:endParaRPr lang="en-IN" dirty="0"/>
          </a:p>
        </p:txBody>
      </p:sp>
      <p:sp>
        <p:nvSpPr>
          <p:cNvPr id="3" name="Content Placeholder 2"/>
          <p:cNvSpPr>
            <a:spLocks noGrp="1"/>
          </p:cNvSpPr>
          <p:nvPr>
            <p:ph idx="1"/>
          </p:nvPr>
        </p:nvSpPr>
        <p:spPr/>
        <p:txBody>
          <a:bodyPr>
            <a:normAutofit lnSpcReduction="10000"/>
          </a:bodyPr>
          <a:lstStyle/>
          <a:p>
            <a:endParaRPr lang="en-IN" dirty="0"/>
          </a:p>
          <a:p>
            <a:pPr lvl="1"/>
            <a:r>
              <a:rPr lang="en-IN" sz="2400" dirty="0"/>
              <a:t>To deal with jitter in multimedia applications, receivers use buffering to smooth out playback.</a:t>
            </a:r>
          </a:p>
          <a:p>
            <a:pPr lvl="1"/>
            <a:r>
              <a:rPr lang="en-IN" sz="2400" dirty="0"/>
              <a:t>Jitter control involves determining the playback point and adapting it based on measured jitter to ensure smooth playback.</a:t>
            </a:r>
          </a:p>
          <a:p>
            <a:pPr lvl="1"/>
            <a:r>
              <a:rPr lang="en-IN" sz="2400" dirty="0"/>
              <a:t>Short buffers are used for live applications like videoconferencing, while streaming applications use larger buffers to ensure timely packet reception.</a:t>
            </a:r>
          </a:p>
          <a:p>
            <a:endParaRPr lang="en-IN" dirty="0"/>
          </a:p>
        </p:txBody>
      </p:sp>
    </p:spTree>
    <p:extLst>
      <p:ext uri="{BB962C8B-B14F-4D97-AF65-F5344CB8AC3E}">
        <p14:creationId xmlns:p14="http://schemas.microsoft.com/office/powerpoint/2010/main" xmlns="" val="25507457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677334" y="2279967"/>
            <a:ext cx="8283151" cy="3635924"/>
          </a:xfrm>
          <a:prstGeom prst="rect">
            <a:avLst/>
          </a:prstGeom>
          <a:noFill/>
          <a:ln>
            <a:noFill/>
          </a:ln>
        </p:spPr>
      </p:pic>
    </p:spTree>
    <p:extLst>
      <p:ext uri="{BB962C8B-B14F-4D97-AF65-F5344CB8AC3E}">
        <p14:creationId xmlns:p14="http://schemas.microsoft.com/office/powerpoint/2010/main" xmlns="" val="20909445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latin typeface="Times New Roman" panose="02020603050405020304" pitchFamily="18" charset="0"/>
                <a:ea typeface="Calibri" panose="020F0502020204030204" pitchFamily="34" charset="0"/>
              </a:rPr>
              <a:t>playback point</a:t>
            </a:r>
            <a:endParaRPr lang="en-IN" dirty="0"/>
          </a:p>
        </p:txBody>
      </p:sp>
      <p:pic>
        <p:nvPicPr>
          <p:cNvPr id="6" name="Picture 5"/>
          <p:cNvPicPr/>
          <p:nvPr/>
        </p:nvPicPr>
        <p:blipFill>
          <a:blip r:embed="rId2">
            <a:extLst>
              <a:ext uri="{28A0092B-C50C-407E-A947-70E740481C1C}">
                <a14:useLocalDpi xmlns:a14="http://schemas.microsoft.com/office/drawing/2010/main" xmlns="" val="0"/>
              </a:ext>
            </a:extLst>
          </a:blip>
          <a:srcRect/>
          <a:stretch>
            <a:fillRect/>
          </a:stretch>
        </p:blipFill>
        <p:spPr bwMode="auto">
          <a:xfrm>
            <a:off x="2111183" y="2635510"/>
            <a:ext cx="5728970" cy="3277235"/>
          </a:xfrm>
          <a:prstGeom prst="rect">
            <a:avLst/>
          </a:prstGeom>
          <a:noFill/>
          <a:ln>
            <a:noFill/>
          </a:ln>
        </p:spPr>
      </p:pic>
    </p:spTree>
    <p:extLst>
      <p:ext uri="{BB962C8B-B14F-4D97-AF65-F5344CB8AC3E}">
        <p14:creationId xmlns:p14="http://schemas.microsoft.com/office/powerpoint/2010/main" xmlns="" val="32964509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TCP</a:t>
            </a:r>
            <a:endParaRPr lang="en-IN" dirty="0"/>
          </a:p>
        </p:txBody>
      </p:sp>
      <p:sp>
        <p:nvSpPr>
          <p:cNvPr id="5" name="Subtitle 4"/>
          <p:cNvSpPr>
            <a:spLocks noGrp="1"/>
          </p:cNvSpPr>
          <p:nvPr>
            <p:ph type="subTitle" idx="1"/>
          </p:nvPr>
        </p:nvSpPr>
        <p:spPr/>
        <p:txBody>
          <a:bodyPr/>
          <a:lstStyle/>
          <a:p>
            <a:endParaRPr lang="en-IN"/>
          </a:p>
        </p:txBody>
      </p:sp>
    </p:spTree>
    <p:extLst>
      <p:ext uri="{BB962C8B-B14F-4D97-AF65-F5344CB8AC3E}">
        <p14:creationId xmlns:p14="http://schemas.microsoft.com/office/powerpoint/2010/main" xmlns="" val="19846302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49625"/>
            <a:ext cx="9601196" cy="832812"/>
          </a:xfrm>
        </p:spPr>
        <p:txBody>
          <a:bodyPr/>
          <a:lstStyle/>
          <a:p>
            <a:r>
              <a:rPr lang="en-US" dirty="0" smtClean="0"/>
              <a:t>Transmission Control Protocol</a:t>
            </a:r>
            <a:endParaRPr lang="en-IN" dirty="0"/>
          </a:p>
        </p:txBody>
      </p:sp>
      <p:sp>
        <p:nvSpPr>
          <p:cNvPr id="3" name="Content Placeholder 2"/>
          <p:cNvSpPr>
            <a:spLocks noGrp="1"/>
          </p:cNvSpPr>
          <p:nvPr>
            <p:ph idx="1"/>
          </p:nvPr>
        </p:nvSpPr>
        <p:spPr>
          <a:xfrm>
            <a:off x="1295401" y="1357745"/>
            <a:ext cx="9601196" cy="4518123"/>
          </a:xfrm>
        </p:spPr>
        <p:txBody>
          <a:bodyPr>
            <a:normAutofit fontScale="92500" lnSpcReduction="10000"/>
          </a:bodyPr>
          <a:lstStyle/>
          <a:p>
            <a:r>
              <a:rPr lang="en-IN" dirty="0"/>
              <a:t>TCP is a connection oriented protocol; it creates a virtual connection between two TCPs to send data. In addition, TCP uses flow and error control mechanisms at the transport level. In brief, TCP is called a </a:t>
            </a:r>
            <a:r>
              <a:rPr lang="en-IN" i="1" dirty="0"/>
              <a:t>connection-oriented, reliable transport protocol. It adds </a:t>
            </a:r>
            <a:r>
              <a:rPr lang="en-IN" dirty="0"/>
              <a:t>connection-oriented and reliability features to the services of IP.</a:t>
            </a:r>
          </a:p>
          <a:p>
            <a:r>
              <a:rPr lang="en-IN" dirty="0"/>
              <a:t>Here, we will discuss about</a:t>
            </a:r>
          </a:p>
          <a:p>
            <a:r>
              <a:rPr lang="en-IN" dirty="0"/>
              <a:t>TCP Services </a:t>
            </a:r>
          </a:p>
          <a:p>
            <a:r>
              <a:rPr lang="en-IN" dirty="0"/>
              <a:t>TCP Segment </a:t>
            </a:r>
          </a:p>
          <a:p>
            <a:r>
              <a:rPr lang="en-IN" dirty="0"/>
              <a:t>TCP Features </a:t>
            </a:r>
          </a:p>
          <a:p>
            <a:r>
              <a:rPr lang="en-IN" dirty="0"/>
              <a:t>A TCP Connection </a:t>
            </a:r>
          </a:p>
          <a:p>
            <a:r>
              <a:rPr lang="en-IN" dirty="0"/>
              <a:t>Flow Control </a:t>
            </a:r>
          </a:p>
          <a:p>
            <a:r>
              <a:rPr lang="en-IN" dirty="0"/>
              <a:t>Error </a:t>
            </a:r>
            <a:r>
              <a:rPr lang="en-IN" dirty="0" smtClean="0"/>
              <a:t>Control</a:t>
            </a:r>
            <a:endParaRPr lang="en-IN" dirty="0"/>
          </a:p>
        </p:txBody>
      </p:sp>
    </p:spTree>
    <p:extLst>
      <p:ext uri="{BB962C8B-B14F-4D97-AF65-F5344CB8AC3E}">
        <p14:creationId xmlns:p14="http://schemas.microsoft.com/office/powerpoint/2010/main" xmlns="" val="8431207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TCP Services </a:t>
            </a:r>
            <a:endParaRPr lang="en-IN" dirty="0"/>
          </a:p>
        </p:txBody>
      </p:sp>
      <p:sp>
        <p:nvSpPr>
          <p:cNvPr id="3" name="Content Placeholder 2"/>
          <p:cNvSpPr>
            <a:spLocks noGrp="1"/>
          </p:cNvSpPr>
          <p:nvPr>
            <p:ph idx="1"/>
          </p:nvPr>
        </p:nvSpPr>
        <p:spPr/>
        <p:txBody>
          <a:bodyPr/>
          <a:lstStyle/>
          <a:p>
            <a:pPr marL="0" indent="0">
              <a:buNone/>
            </a:pPr>
            <a:r>
              <a:rPr lang="en-IN" b="1" i="1" dirty="0"/>
              <a:t>1 Process-to-Process Communication </a:t>
            </a:r>
            <a:endParaRPr lang="en-IN" dirty="0"/>
          </a:p>
          <a:p>
            <a:pPr marL="0" indent="0">
              <a:buNone/>
            </a:pPr>
            <a:endParaRPr lang="en-IN" dirty="0" smtClean="0"/>
          </a:p>
          <a:p>
            <a:pPr marL="0" indent="0">
              <a:buNone/>
            </a:pPr>
            <a:r>
              <a:rPr lang="en-IN" dirty="0" smtClean="0"/>
              <a:t>TCP </a:t>
            </a:r>
            <a:r>
              <a:rPr lang="en-IN" dirty="0"/>
              <a:t>provides process-to-process communication using port numbers. Below Table lists some well-known port numbers used by TCP.</a:t>
            </a:r>
          </a:p>
          <a:p>
            <a:endParaRPr lang="en-IN" dirty="0"/>
          </a:p>
        </p:txBody>
      </p:sp>
    </p:spTree>
    <p:extLst>
      <p:ext uri="{BB962C8B-B14F-4D97-AF65-F5344CB8AC3E}">
        <p14:creationId xmlns:p14="http://schemas.microsoft.com/office/powerpoint/2010/main" xmlns="" val="42629995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95402" y="1080655"/>
            <a:ext cx="9601196" cy="5043054"/>
          </a:xfrm>
          <a:prstGeom prst="rect">
            <a:avLst/>
          </a:prstGeom>
          <a:noFill/>
          <a:ln>
            <a:noFill/>
          </a:ln>
        </p:spPr>
      </p:pic>
    </p:spTree>
    <p:extLst>
      <p:ext uri="{BB962C8B-B14F-4D97-AF65-F5344CB8AC3E}">
        <p14:creationId xmlns:p14="http://schemas.microsoft.com/office/powerpoint/2010/main" xmlns="" val="15822513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b="1" i="1" dirty="0"/>
              <a:t>2 Stream Delivery Service </a:t>
            </a:r>
            <a:endParaRPr lang="en-IN" dirty="0"/>
          </a:p>
          <a:p>
            <a:r>
              <a:rPr lang="en-IN" dirty="0"/>
              <a:t>TCP, on the other hand, allows the sending process to deliver data as a stream of bytes and allows the receiving process to obtain data as a stream of bytes. TCP creates an environment in which the two processes seem to be connected by an imaginary "tube“ that carries their data across the Internet. This imaginary environment is showed in below Figure. The sending process produces (writes to) the stream of bytes, and the receiving process consumes (reads from) them.</a:t>
            </a:r>
          </a:p>
          <a:p>
            <a:endParaRPr lang="en-IN" dirty="0"/>
          </a:p>
        </p:txBody>
      </p:sp>
    </p:spTree>
    <p:extLst>
      <p:ext uri="{BB962C8B-B14F-4D97-AF65-F5344CB8AC3E}">
        <p14:creationId xmlns:p14="http://schemas.microsoft.com/office/powerpoint/2010/main" xmlns="" val="6405576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95402" y="982133"/>
            <a:ext cx="9601195" cy="4893206"/>
          </a:xfrm>
          <a:prstGeom prst="rect">
            <a:avLst/>
          </a:prstGeom>
          <a:noFill/>
          <a:ln>
            <a:noFill/>
          </a:ln>
        </p:spPr>
      </p:pic>
    </p:spTree>
    <p:extLst>
      <p:ext uri="{BB962C8B-B14F-4D97-AF65-F5344CB8AC3E}">
        <p14:creationId xmlns:p14="http://schemas.microsoft.com/office/powerpoint/2010/main" xmlns="" val="27825679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TCP </a:t>
            </a:r>
            <a:r>
              <a:rPr lang="en-IN" b="1" dirty="0" smtClean="0"/>
              <a:t>segments</a:t>
            </a:r>
            <a:endParaRPr lang="en-IN" dirty="0"/>
          </a:p>
        </p:txBody>
      </p:sp>
      <p:sp>
        <p:nvSpPr>
          <p:cNvPr id="3" name="Content Placeholder 2"/>
          <p:cNvSpPr>
            <a:spLocks noGrp="1"/>
          </p:cNvSpPr>
          <p:nvPr>
            <p:ph idx="1"/>
          </p:nvPr>
        </p:nvSpPr>
        <p:spPr/>
        <p:txBody>
          <a:bodyPr/>
          <a:lstStyle/>
          <a:p>
            <a:r>
              <a:rPr lang="en-IN" dirty="0"/>
              <a:t>At the transport layer, TCP groups a number of bytes together into a packet called a segment. TCP adds a header to each segment (for control purposes) and delivers the segment to the IP layer for transmission. The segments are encapsulated in IP datagrams and transmitted.</a:t>
            </a:r>
          </a:p>
          <a:p>
            <a:r>
              <a:rPr lang="en-IN" dirty="0"/>
              <a:t>This entire operation is transparent to the receiving process. Segments may be received out of order, lost, or corrupted and resent. All these are handled by TCP with the receiving process unaware of any activities. Above fig shows how segments are created from the bytes in the buffers.</a:t>
            </a:r>
          </a:p>
          <a:p>
            <a:endParaRPr lang="en-IN" dirty="0"/>
          </a:p>
        </p:txBody>
      </p:sp>
    </p:spTree>
    <p:extLst>
      <p:ext uri="{BB962C8B-B14F-4D97-AF65-F5344CB8AC3E}">
        <p14:creationId xmlns:p14="http://schemas.microsoft.com/office/powerpoint/2010/main" xmlns="" val="589890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295401" y="2076993"/>
            <a:ext cx="9601196" cy="4271555"/>
          </a:xfrm>
        </p:spPr>
        <p:txBody>
          <a:bodyPr>
            <a:normAutofit fontScale="92500" lnSpcReduction="20000"/>
          </a:bodyPr>
          <a:lstStyle/>
          <a:p>
            <a:pPr marL="228600">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A possible scenario for a transport connection is as follows: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1. A mail server process attaches itself to TSAP 1522 on host 2 to wait for an incoming call. A call such as our LISTEN might be used, for example.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2. An application process on host 1 wants to send an email message, so it attaches itself to TSAP 1208 and issues a CONNECT request. The request specifies TSAP 1208 on host 1 as the source and TSAP 1522 on host 2 as the destination. Now a transport connection is  established between the application process and the server.</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3. The application process sends over the mail message.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4. The mail server responds to say that it will deliver the message.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5. The transport connection is released.</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Tree>
    <p:extLst>
      <p:ext uri="{BB962C8B-B14F-4D97-AF65-F5344CB8AC3E}">
        <p14:creationId xmlns="" xmlns:p14="http://schemas.microsoft.com/office/powerpoint/2010/main" val="14920203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95402" y="982132"/>
            <a:ext cx="9601196" cy="5238559"/>
          </a:xfrm>
          <a:prstGeom prst="rect">
            <a:avLst/>
          </a:prstGeom>
          <a:noFill/>
          <a:ln>
            <a:noFill/>
          </a:ln>
        </p:spPr>
      </p:pic>
    </p:spTree>
    <p:extLst>
      <p:ext uri="{BB962C8B-B14F-4D97-AF65-F5344CB8AC3E}">
        <p14:creationId xmlns:p14="http://schemas.microsoft.com/office/powerpoint/2010/main" xmlns="" val="1097409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Segment Format</a:t>
            </a:r>
            <a:endParaRPr lang="en-IN"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96291" y="2557463"/>
            <a:ext cx="9199418" cy="3317875"/>
          </a:xfrm>
          <a:prstGeom prst="rect">
            <a:avLst/>
          </a:prstGeom>
          <a:noFill/>
          <a:ln>
            <a:noFill/>
          </a:ln>
        </p:spPr>
      </p:pic>
    </p:spTree>
    <p:extLst>
      <p:ext uri="{BB962C8B-B14F-4D97-AF65-F5344CB8AC3E}">
        <p14:creationId xmlns:p14="http://schemas.microsoft.com/office/powerpoint/2010/main" xmlns="" val="20356040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TCP </a:t>
            </a:r>
            <a:r>
              <a:rPr lang="en-IN" b="1" dirty="0" smtClean="0"/>
              <a:t>Features</a:t>
            </a:r>
            <a:endParaRPr lang="en-IN" dirty="0"/>
          </a:p>
        </p:txBody>
      </p:sp>
      <p:sp>
        <p:nvSpPr>
          <p:cNvPr id="3" name="Content Placeholder 2"/>
          <p:cNvSpPr>
            <a:spLocks noGrp="1"/>
          </p:cNvSpPr>
          <p:nvPr>
            <p:ph idx="1"/>
          </p:nvPr>
        </p:nvSpPr>
        <p:spPr/>
        <p:txBody>
          <a:bodyPr>
            <a:normAutofit fontScale="85000" lnSpcReduction="20000"/>
          </a:bodyPr>
          <a:lstStyle/>
          <a:p>
            <a:pPr marL="0" indent="0">
              <a:buNone/>
            </a:pPr>
            <a:r>
              <a:rPr lang="en-IN" b="1" dirty="0"/>
              <a:t>Full-Duplex Communication</a:t>
            </a:r>
            <a:endParaRPr lang="en-IN" dirty="0"/>
          </a:p>
          <a:p>
            <a:r>
              <a:rPr lang="en-IN" dirty="0"/>
              <a:t>TCP offers full-duplex service, in which data can flow in both directions at the same time. Each TCP then has a sending and receiving buffer, and segments move in both directions.</a:t>
            </a:r>
          </a:p>
          <a:p>
            <a:pPr marL="0" indent="0">
              <a:buNone/>
            </a:pPr>
            <a:r>
              <a:rPr lang="en-IN" b="1" dirty="0"/>
              <a:t>Connection-Oriented Service</a:t>
            </a:r>
            <a:endParaRPr lang="en-IN" dirty="0"/>
          </a:p>
          <a:p>
            <a:r>
              <a:rPr lang="en-IN" dirty="0"/>
              <a:t>TCP is a connection-oriented protocol. When a process at site A wants to send and receive data from another process at site B, the following occurs:</a:t>
            </a:r>
          </a:p>
          <a:p>
            <a:r>
              <a:rPr lang="en-IN" dirty="0"/>
              <a:t>1. The two TCPs establish a connection between them.</a:t>
            </a:r>
          </a:p>
          <a:p>
            <a:r>
              <a:rPr lang="en-IN" dirty="0"/>
              <a:t>2. Data are exchanged in both directions.</a:t>
            </a:r>
          </a:p>
          <a:p>
            <a:r>
              <a:rPr lang="en-IN" dirty="0"/>
              <a:t>3. The connection is terminated</a:t>
            </a:r>
            <a:r>
              <a:rPr lang="en-IN" dirty="0" smtClean="0"/>
              <a:t>.</a:t>
            </a:r>
            <a:endParaRPr lang="en-IN" dirty="0"/>
          </a:p>
        </p:txBody>
      </p:sp>
    </p:spTree>
    <p:extLst>
      <p:ext uri="{BB962C8B-B14F-4D97-AF65-F5344CB8AC3E}">
        <p14:creationId xmlns:p14="http://schemas.microsoft.com/office/powerpoint/2010/main" xmlns="" val="34431797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295401" y="1440873"/>
            <a:ext cx="9601196" cy="4434995"/>
          </a:xfrm>
        </p:spPr>
        <p:txBody>
          <a:bodyPr>
            <a:normAutofit fontScale="70000" lnSpcReduction="20000"/>
          </a:bodyPr>
          <a:lstStyle/>
          <a:p>
            <a:r>
              <a:rPr lang="en-IN" b="1" dirty="0"/>
              <a:t>Reliable Service</a:t>
            </a:r>
            <a:endParaRPr lang="en-IN" dirty="0"/>
          </a:p>
          <a:p>
            <a:r>
              <a:rPr lang="en-IN" dirty="0"/>
              <a:t>TCP is a reliable transport protocol. It uses an acknowledgment mechanism to check the safe and sound arrival of data. We will discuss this feature further in the section on error control.</a:t>
            </a:r>
          </a:p>
          <a:p>
            <a:r>
              <a:rPr lang="en-IN" b="1" dirty="0"/>
              <a:t> </a:t>
            </a:r>
            <a:endParaRPr lang="en-IN" dirty="0"/>
          </a:p>
          <a:p>
            <a:r>
              <a:rPr lang="en-IN" b="1" dirty="0"/>
              <a:t> Numbering System</a:t>
            </a:r>
            <a:endParaRPr lang="en-IN" dirty="0"/>
          </a:p>
          <a:p>
            <a:r>
              <a:rPr lang="en-IN" dirty="0"/>
              <a:t>There are two fields called the sequence number and the acknowledgment number. These two fields refer to the byte number and not the segment number.</a:t>
            </a:r>
          </a:p>
          <a:p>
            <a:r>
              <a:rPr lang="en-IN" dirty="0"/>
              <a:t>Byte Number The bytes of data being transferred in each connection are numbered by TCP. The numbering starts with a randomly generated number. For example, if the random number happens to be 1057 and the total data to be sent are 6000 bytes, the bytes are numbered from 1057 to 7056. We will see that byte numbering is used for flow and error control.</a:t>
            </a:r>
          </a:p>
          <a:p>
            <a:r>
              <a:rPr lang="en-IN" dirty="0"/>
              <a:t>Sequence Number After the bytes have been numbered, TCP assigns a sequence number to each segment that is being sent. The sequence number for each segment is the number of the first byte carried in that segment.</a:t>
            </a:r>
          </a:p>
          <a:p>
            <a:r>
              <a:rPr lang="en-IN" dirty="0"/>
              <a:t>Acknowledgment Number The value of the acknowledgment field in a segment defines the number of the next byte a party expects to receive. The acknowledgment number is cumulative.</a:t>
            </a:r>
          </a:p>
          <a:p>
            <a:endParaRPr lang="en-IN" dirty="0"/>
          </a:p>
        </p:txBody>
      </p:sp>
    </p:spTree>
    <p:extLst>
      <p:ext uri="{BB962C8B-B14F-4D97-AF65-F5344CB8AC3E}">
        <p14:creationId xmlns:p14="http://schemas.microsoft.com/office/powerpoint/2010/main" xmlns="" val="150388241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295401" y="498764"/>
            <a:ext cx="9601196" cy="5377105"/>
          </a:xfrm>
        </p:spPr>
        <p:txBody>
          <a:bodyPr>
            <a:normAutofit fontScale="92500"/>
          </a:bodyPr>
          <a:lstStyle/>
          <a:p>
            <a:pPr marL="0" indent="0">
              <a:buNone/>
            </a:pPr>
            <a:r>
              <a:rPr lang="en-IN" b="1" dirty="0"/>
              <a:t>Flow Control</a:t>
            </a:r>
            <a:endParaRPr lang="en-IN" dirty="0"/>
          </a:p>
          <a:p>
            <a:r>
              <a:rPr lang="en-IN" dirty="0"/>
              <a:t>TCP, provides flow control. The receiver of the data controls the amount of data that are to be sent by the sender. This is done to prevent the receiver from being overwhelmed with data. The numbering system allows TCP to use a byte-oriented flow control.</a:t>
            </a:r>
          </a:p>
          <a:p>
            <a:pPr marL="0" indent="0">
              <a:buNone/>
            </a:pPr>
            <a:r>
              <a:rPr lang="en-IN" b="1" dirty="0"/>
              <a:t>Error Control</a:t>
            </a:r>
            <a:endParaRPr lang="en-IN" dirty="0"/>
          </a:p>
          <a:p>
            <a:r>
              <a:rPr lang="en-IN" dirty="0"/>
              <a:t>To provide reliable service, TCP implements an error control mechanism. Although error control considers a segment as the unit of data for error detection (loss or corrupted segments), error control is byte-oriented, as we will see later.</a:t>
            </a:r>
          </a:p>
          <a:p>
            <a:pPr marL="0" indent="0">
              <a:buNone/>
            </a:pPr>
            <a:r>
              <a:rPr lang="en-IN" b="1" dirty="0"/>
              <a:t>Congestion Control</a:t>
            </a:r>
            <a:endParaRPr lang="en-IN" dirty="0"/>
          </a:p>
          <a:p>
            <a:r>
              <a:rPr lang="en-IN" dirty="0"/>
              <a:t>TCP takes into account congestion in the network. The amount of data sent by a sender is not only controlled by the receiver (flow control), but is also determined by the level of congestion in the network.</a:t>
            </a:r>
          </a:p>
        </p:txBody>
      </p:sp>
    </p:spTree>
    <p:extLst>
      <p:ext uri="{BB962C8B-B14F-4D97-AF65-F5344CB8AC3E}">
        <p14:creationId xmlns:p14="http://schemas.microsoft.com/office/powerpoint/2010/main" xmlns="" val="14522487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TCP </a:t>
            </a:r>
            <a:r>
              <a:rPr lang="en-IN" b="1" dirty="0"/>
              <a:t>Connection Establishment</a:t>
            </a:r>
            <a:endParaRPr lang="en-IN" dirty="0"/>
          </a:p>
        </p:txBody>
      </p:sp>
      <p:sp>
        <p:nvSpPr>
          <p:cNvPr id="3" name="Content Placeholder 2"/>
          <p:cNvSpPr>
            <a:spLocks noGrp="1"/>
          </p:cNvSpPr>
          <p:nvPr>
            <p:ph idx="1"/>
          </p:nvPr>
        </p:nvSpPr>
        <p:spPr/>
        <p:txBody>
          <a:bodyPr>
            <a:normAutofit fontScale="85000" lnSpcReduction="10000"/>
          </a:bodyPr>
          <a:lstStyle/>
          <a:p>
            <a:r>
              <a:rPr lang="en-IN" dirty="0"/>
              <a:t>When establishing a TCP connection, a three-way handshake is used. One side (usually the server) waits passively using the LISTEN and ACCEPT primitives, while the other side (the client) initiates an active connection using the CONNECT primitive. The client sends a SYN segment to the server with the SYN bit on and the ACK bit off, </a:t>
            </a:r>
            <a:r>
              <a:rPr lang="en-IN" dirty="0" err="1"/>
              <a:t>signaling</a:t>
            </a:r>
            <a:r>
              <a:rPr lang="en-IN" dirty="0"/>
              <a:t> its desire to connect. The server responds with a SYN+ACK segment, acknowledging the client's request. Upon receiving the SYN+ACK, the client sends an ACK segment to the server, completing the three-way handshake. This process is illustrated in Figure 6-37(a), where SYN segments consume 1 byte of sequence space.</a:t>
            </a:r>
          </a:p>
          <a:p>
            <a:r>
              <a:rPr lang="en-IN" dirty="0"/>
              <a:t>In case two hosts simultaneously try to establish connections between the same sockets, the connections are identified by their endpoints. Only one connection is established, and the sequence of events determines which connection is accepted</a:t>
            </a:r>
            <a:r>
              <a:rPr lang="en-IN" dirty="0" smtClean="0"/>
              <a:t>.</a:t>
            </a:r>
            <a:endParaRPr lang="en-IN" dirty="0"/>
          </a:p>
        </p:txBody>
      </p:sp>
    </p:spTree>
    <p:extLst>
      <p:ext uri="{BB962C8B-B14F-4D97-AF65-F5344CB8AC3E}">
        <p14:creationId xmlns:p14="http://schemas.microsoft.com/office/powerpoint/2010/main" xmlns="" val="30760526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95402" y="1233055"/>
            <a:ext cx="9601196" cy="4642283"/>
          </a:xfrm>
          <a:prstGeom prst="rect">
            <a:avLst/>
          </a:prstGeom>
          <a:noFill/>
          <a:ln>
            <a:noFill/>
          </a:ln>
        </p:spPr>
      </p:pic>
    </p:spTree>
    <p:extLst>
      <p:ext uri="{BB962C8B-B14F-4D97-AF65-F5344CB8AC3E}">
        <p14:creationId xmlns:p14="http://schemas.microsoft.com/office/powerpoint/2010/main" xmlns="" val="39088479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b="1" dirty="0"/>
              <a:t>SYN Flooding Attack</a:t>
            </a:r>
            <a:r>
              <a:rPr lang="en-IN" dirty="0"/>
              <a:t> This happens when a malicious attacker sends a large number of SYN segments to a server, pretending that each of them is corning from a different client by faking the source IP addresses in the datagram's.</a:t>
            </a:r>
          </a:p>
          <a:p>
            <a:r>
              <a:rPr lang="en-IN" dirty="0"/>
              <a:t>To prevent resource exhaustion from malicious SYN flood attacks, SYN cookies can be used. Instead of remembering the sequence number, a host generates a cryptographic sequence number and puts it in the outgoing segment. If the handshake completes, the host can regenerate the correct sequence number, enhancing security against attacks.</a:t>
            </a:r>
          </a:p>
          <a:p>
            <a:endParaRPr lang="en-IN" dirty="0"/>
          </a:p>
        </p:txBody>
      </p:sp>
    </p:spTree>
    <p:extLst>
      <p:ext uri="{BB962C8B-B14F-4D97-AF65-F5344CB8AC3E}">
        <p14:creationId xmlns:p14="http://schemas.microsoft.com/office/powerpoint/2010/main" xmlns="" val="18372503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TCP </a:t>
            </a:r>
            <a:r>
              <a:rPr lang="en-IN" b="1" dirty="0"/>
              <a:t>Connection </a:t>
            </a:r>
            <a:r>
              <a:rPr lang="en-IN" b="1" dirty="0" smtClean="0"/>
              <a:t>Release</a:t>
            </a:r>
            <a:endParaRPr lang="en-IN" dirty="0"/>
          </a:p>
        </p:txBody>
      </p:sp>
      <p:sp>
        <p:nvSpPr>
          <p:cNvPr id="3" name="Content Placeholder 2"/>
          <p:cNvSpPr>
            <a:spLocks noGrp="1"/>
          </p:cNvSpPr>
          <p:nvPr>
            <p:ph idx="1"/>
          </p:nvPr>
        </p:nvSpPr>
        <p:spPr/>
        <p:txBody>
          <a:bodyPr/>
          <a:lstStyle/>
          <a:p>
            <a:r>
              <a:rPr lang="en-IN" dirty="0"/>
              <a:t>TCP connections are released in a full-duplex manner, but each side can release its direction independently. To release a connection, either party sends a TCP segment with the FIN bit set, indicating that it has no more data to send. Upon acknowledging the FIN, data flow in that direction is shut down, while data can still flow in the other direction. Once both directions are closed, the connection is released.</a:t>
            </a:r>
          </a:p>
        </p:txBody>
      </p:sp>
    </p:spTree>
    <p:extLst>
      <p:ext uri="{BB962C8B-B14F-4D97-AF65-F5344CB8AC3E}">
        <p14:creationId xmlns:p14="http://schemas.microsoft.com/office/powerpoint/2010/main" xmlns="" val="38824247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dirty="0"/>
              <a:t>Typically, four TCP segments are used to release a connection: two FIN segments and their corresponding ACK segments. However, the first ACK and second FIN can be combined into one segment, reducing the total to three.</a:t>
            </a:r>
          </a:p>
          <a:p>
            <a:r>
              <a:rPr lang="en-IN" dirty="0"/>
              <a:t>If both ends of a connection send FIN segments simultaneously, the connection is similarly closed, and the release process initiates. To avoid the two-army problem, timers are employed. If no response to a FIN is received within two maximum packet lifetimes, the sender of the FIN proceeds to release the connection. The other side will eventually notice the lack of response and also time out. Although not perfect, this solution is effective in most cases</a:t>
            </a:r>
            <a:r>
              <a:rPr lang="en-IN" dirty="0" smtClean="0"/>
              <a:t>.</a:t>
            </a:r>
            <a:endParaRPr lang="en-IN" dirty="0"/>
          </a:p>
        </p:txBody>
      </p:sp>
    </p:spTree>
    <p:extLst>
      <p:ext uri="{BB962C8B-B14F-4D97-AF65-F5344CB8AC3E}">
        <p14:creationId xmlns:p14="http://schemas.microsoft.com/office/powerpoint/2010/main" xmlns="" val="33073683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661</TotalTime>
  <Words>7937</Words>
  <Application>Microsoft Office PowerPoint</Application>
  <PresentationFormat>Custom</PresentationFormat>
  <Paragraphs>429</Paragraphs>
  <Slides>156</Slides>
  <Notes>0</Notes>
  <HiddenSlides>0</HiddenSlides>
  <MMClips>0</MMClips>
  <ScaleCrop>false</ScaleCrop>
  <HeadingPairs>
    <vt:vector size="4" baseType="variant">
      <vt:variant>
        <vt:lpstr>Theme</vt:lpstr>
      </vt:variant>
      <vt:variant>
        <vt:i4>1</vt:i4>
      </vt:variant>
      <vt:variant>
        <vt:lpstr>Slide Titles</vt:lpstr>
      </vt:variant>
      <vt:variant>
        <vt:i4>156</vt:i4>
      </vt:variant>
    </vt:vector>
  </HeadingPairs>
  <TitlesOfParts>
    <vt:vector size="157" baseType="lpstr">
      <vt:lpstr>Organic</vt:lpstr>
      <vt:lpstr>ELEMENTS OF TRANSPORT PROTOCOL</vt:lpstr>
      <vt:lpstr>Contents </vt:lpstr>
      <vt:lpstr>Introduction</vt:lpstr>
      <vt:lpstr>Slide 4</vt:lpstr>
      <vt:lpstr>Difference between data link layer and transport layer</vt:lpstr>
      <vt:lpstr>Slide 6</vt:lpstr>
      <vt:lpstr>Addressing in Transport Layer</vt:lpstr>
      <vt:lpstr>Slide 8</vt:lpstr>
      <vt:lpstr>Slide 9</vt:lpstr>
      <vt:lpstr>Slide 10</vt:lpstr>
      <vt:lpstr>Slide 11</vt:lpstr>
      <vt:lpstr>Slide 12</vt:lpstr>
      <vt:lpstr>Slide 13</vt:lpstr>
      <vt:lpstr>Slide 14</vt:lpstr>
      <vt:lpstr>Connection Establishment</vt:lpstr>
      <vt:lpstr>Slide 16</vt:lpstr>
      <vt:lpstr>Slide 17</vt:lpstr>
      <vt:lpstr>Three-Way Handshake:</vt:lpstr>
      <vt:lpstr>Slide 19</vt:lpstr>
      <vt:lpstr>Slide 20</vt:lpstr>
      <vt:lpstr>Connection Release </vt:lpstr>
      <vt:lpstr>Slide 22</vt:lpstr>
      <vt:lpstr>Slide 23</vt:lpstr>
      <vt:lpstr>Slide 24</vt:lpstr>
      <vt:lpstr>Slide 25</vt:lpstr>
      <vt:lpstr>Slide 26</vt:lpstr>
      <vt:lpstr>Slide 27</vt:lpstr>
      <vt:lpstr>Slide 28</vt:lpstr>
      <vt:lpstr>Slide 29</vt:lpstr>
      <vt:lpstr>Slide 30</vt:lpstr>
      <vt:lpstr>Slide 31</vt:lpstr>
      <vt:lpstr>Error Control and Flow Control</vt:lpstr>
      <vt:lpstr>Error Control</vt:lpstr>
      <vt:lpstr>Flow Control</vt:lpstr>
      <vt:lpstr>Slide 35</vt:lpstr>
      <vt:lpstr>Slide 36</vt:lpstr>
      <vt:lpstr>Slide 37</vt:lpstr>
      <vt:lpstr>Slide 38</vt:lpstr>
      <vt:lpstr>Flow Control vs. Congestion Control</vt:lpstr>
      <vt:lpstr>Slide 40</vt:lpstr>
      <vt:lpstr>Multiplexing in the Transport Layer</vt:lpstr>
      <vt:lpstr>Address Multiplexing:</vt:lpstr>
      <vt:lpstr>Slide 43</vt:lpstr>
      <vt:lpstr>Slide 44</vt:lpstr>
      <vt:lpstr>Crash Recovery</vt:lpstr>
      <vt:lpstr>Slide 46</vt:lpstr>
      <vt:lpstr>Slide 47</vt:lpstr>
      <vt:lpstr>Slide 48</vt:lpstr>
      <vt:lpstr>Internetworking</vt:lpstr>
      <vt:lpstr>Internetworking</vt:lpstr>
      <vt:lpstr>Key points about internetworking:</vt:lpstr>
      <vt:lpstr>Slide 52</vt:lpstr>
      <vt:lpstr>Slide 53</vt:lpstr>
      <vt:lpstr>Slide 54</vt:lpstr>
      <vt:lpstr>Slide 55</vt:lpstr>
      <vt:lpstr>Slide 56</vt:lpstr>
      <vt:lpstr>An analogy to tunneling</vt:lpstr>
      <vt:lpstr>Example</vt:lpstr>
      <vt:lpstr>Slide 59</vt:lpstr>
      <vt:lpstr>Slide 60</vt:lpstr>
      <vt:lpstr>Fragmentation</vt:lpstr>
      <vt:lpstr>Slide 62</vt:lpstr>
      <vt:lpstr>Fragmentation Strategies:</vt:lpstr>
      <vt:lpstr>Slide 64</vt:lpstr>
      <vt:lpstr>Slide 65</vt:lpstr>
      <vt:lpstr>Slide 66</vt:lpstr>
      <vt:lpstr>Slide 67</vt:lpstr>
      <vt:lpstr>THE INTERENT TRANSPORT PROTOCOLS : UDP &amp; TCP</vt:lpstr>
      <vt:lpstr>Contents </vt:lpstr>
      <vt:lpstr>User Datagram Protocol (UDP)</vt:lpstr>
      <vt:lpstr>Slide 71</vt:lpstr>
      <vt:lpstr>Slide 72</vt:lpstr>
      <vt:lpstr>Remote Procedure Call (RPC)</vt:lpstr>
      <vt:lpstr>Slide 74</vt:lpstr>
      <vt:lpstr>Slide 75</vt:lpstr>
      <vt:lpstr>Real-Time Transport Protocols (RTP and RTCP)</vt:lpstr>
      <vt:lpstr>Slide 77</vt:lpstr>
      <vt:lpstr>Slide 78</vt:lpstr>
      <vt:lpstr>RTCP</vt:lpstr>
      <vt:lpstr>Playout with Buffering and Jitter Control</vt:lpstr>
      <vt:lpstr>Slide 81</vt:lpstr>
      <vt:lpstr>Slide 82</vt:lpstr>
      <vt:lpstr>TCP</vt:lpstr>
      <vt:lpstr>Transmission Control Protocol</vt:lpstr>
      <vt:lpstr>TCP Services </vt:lpstr>
      <vt:lpstr>Slide 86</vt:lpstr>
      <vt:lpstr>Slide 87</vt:lpstr>
      <vt:lpstr>Slide 88</vt:lpstr>
      <vt:lpstr>TCP segments</vt:lpstr>
      <vt:lpstr>Slide 90</vt:lpstr>
      <vt:lpstr>TCP Segment Format</vt:lpstr>
      <vt:lpstr>TCP Features</vt:lpstr>
      <vt:lpstr>Slide 93</vt:lpstr>
      <vt:lpstr>Slide 94</vt:lpstr>
      <vt:lpstr>TCP Connection Establishment</vt:lpstr>
      <vt:lpstr>Slide 96</vt:lpstr>
      <vt:lpstr>Slide 97</vt:lpstr>
      <vt:lpstr>TCP Connection Release</vt:lpstr>
      <vt:lpstr>Slide 99</vt:lpstr>
      <vt:lpstr>TCP Connection Management Modeling</vt:lpstr>
      <vt:lpstr>Slide 101</vt:lpstr>
      <vt:lpstr>Slide 102</vt:lpstr>
      <vt:lpstr>TCP Sliding Window</vt:lpstr>
      <vt:lpstr>Slide 104</vt:lpstr>
      <vt:lpstr>Slide 105</vt:lpstr>
      <vt:lpstr>Slide 106</vt:lpstr>
      <vt:lpstr>Slide 107</vt:lpstr>
      <vt:lpstr>Slide 108</vt:lpstr>
      <vt:lpstr>Slide 109</vt:lpstr>
      <vt:lpstr>Slide 110</vt:lpstr>
      <vt:lpstr>Congestion Control</vt:lpstr>
      <vt:lpstr>Slide 112</vt:lpstr>
      <vt:lpstr>Slide 113</vt:lpstr>
      <vt:lpstr>Slide 114</vt:lpstr>
      <vt:lpstr>Slide 115</vt:lpstr>
      <vt:lpstr>Transport Services</vt:lpstr>
      <vt:lpstr>Contents</vt:lpstr>
      <vt:lpstr>Introduction to the Transport Layer:</vt:lpstr>
      <vt:lpstr>TRANSPORT SERVICES</vt:lpstr>
      <vt:lpstr>Slide 120</vt:lpstr>
      <vt:lpstr>Slide 121</vt:lpstr>
      <vt:lpstr>Slide 122</vt:lpstr>
      <vt:lpstr>Slide 123</vt:lpstr>
      <vt:lpstr>Slide 124</vt:lpstr>
      <vt:lpstr>Slide 125</vt:lpstr>
      <vt:lpstr>Slide 126</vt:lpstr>
      <vt:lpstr>Slide 127</vt:lpstr>
      <vt:lpstr>A state diagram for connection establishment and release for these simple primitives is given in the below diagram. </vt:lpstr>
      <vt:lpstr>Slide 129</vt:lpstr>
      <vt:lpstr>Slide 130</vt:lpstr>
      <vt:lpstr>Domain Name System</vt:lpstr>
      <vt:lpstr>Slide 132</vt:lpstr>
      <vt:lpstr>Slide 133</vt:lpstr>
      <vt:lpstr>Slide 134</vt:lpstr>
      <vt:lpstr>Slide 135</vt:lpstr>
      <vt:lpstr>Slide 136</vt:lpstr>
      <vt:lpstr>HTTP—The HyperText Transfer Protocol</vt:lpstr>
      <vt:lpstr>HTTP Basics:</vt:lpstr>
      <vt:lpstr>HTTP Methods:</vt:lpstr>
      <vt:lpstr>HTTP Status Codes:</vt:lpstr>
      <vt:lpstr>HTTP Headers:</vt:lpstr>
      <vt:lpstr>HTTP Connections:</vt:lpstr>
      <vt:lpstr>Slide 143</vt:lpstr>
      <vt:lpstr>Caching:</vt:lpstr>
      <vt:lpstr>Slide 145</vt:lpstr>
      <vt:lpstr>Proxy Caching</vt:lpstr>
      <vt:lpstr>SNMP Protocol</vt:lpstr>
      <vt:lpstr>SNMP Protocol</vt:lpstr>
      <vt:lpstr>3 components of SNMP</vt:lpstr>
      <vt:lpstr>SNMP messages </vt:lpstr>
      <vt:lpstr>Slide 151</vt:lpstr>
      <vt:lpstr>Slide 152</vt:lpstr>
      <vt:lpstr>SNMP versions</vt:lpstr>
      <vt:lpstr>Strength of SNMP</vt:lpstr>
      <vt:lpstr>Limitation of SNMP</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TRANSPORT PROTOCOL</dc:title>
  <dc:creator>Admin</dc:creator>
  <cp:lastModifiedBy>NAAC2</cp:lastModifiedBy>
  <cp:revision>42</cp:revision>
  <dcterms:created xsi:type="dcterms:W3CDTF">2023-08-10T17:11:09Z</dcterms:created>
  <dcterms:modified xsi:type="dcterms:W3CDTF">2023-08-30T08:51:16Z</dcterms:modified>
</cp:coreProperties>
</file>