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3" r:id="rId2"/>
    <p:sldId id="285" r:id="rId3"/>
    <p:sldId id="286" r:id="rId4"/>
    <p:sldId id="287" r:id="rId5"/>
    <p:sldId id="288" r:id="rId6"/>
    <p:sldId id="284"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692EDEE-170F-4D4C-9CB0-103B8EC30A2F}" type="datetimeFigureOut">
              <a:rPr lang="en-IN" smtClean="0"/>
              <a:pPr/>
              <a:t>30-08-2023</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2CAE51A6-8061-47EB-B9DE-F452438D9537}" type="slidenum">
              <a:rPr lang="en-IN" smtClean="0"/>
              <a:pPr/>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38257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692EDEE-170F-4D4C-9CB0-103B8EC30A2F}" type="datetimeFigureOut">
              <a:rPr lang="en-IN" smtClean="0"/>
              <a:pPr/>
              <a:t>30-08-2023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CAE51A6-8061-47EB-B9DE-F452438D9537}" type="slidenum">
              <a:rPr lang="en-IN" smtClean="0"/>
              <a:pPr/>
              <a:t>‹#›</a:t>
            </a:fld>
            <a:endParaRPr lang="en-IN"/>
          </a:p>
        </p:txBody>
      </p:sp>
    </p:spTree>
    <p:extLst>
      <p:ext uri="{BB962C8B-B14F-4D97-AF65-F5344CB8AC3E}">
        <p14:creationId xmlns:p14="http://schemas.microsoft.com/office/powerpoint/2010/main" xmlns="" val="231384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92EDEE-170F-4D4C-9CB0-103B8EC30A2F}" type="datetimeFigureOut">
              <a:rPr lang="en-IN" smtClean="0"/>
              <a:pPr/>
              <a:t>30-08-2023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AE51A6-8061-47EB-B9DE-F452438D9537}" type="slidenum">
              <a:rPr lang="en-IN" smtClean="0"/>
              <a:pPr/>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38271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92EDEE-170F-4D4C-9CB0-103B8EC30A2F}" type="datetimeFigureOut">
              <a:rPr lang="en-IN" smtClean="0"/>
              <a:pPr/>
              <a:t>30-08-2023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AE51A6-8061-47EB-B9DE-F452438D9537}" type="slidenum">
              <a:rPr lang="en-IN" smtClean="0"/>
              <a:pPr/>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157747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92EDEE-170F-4D4C-9CB0-103B8EC30A2F}" type="datetimeFigureOut">
              <a:rPr lang="en-IN" smtClean="0"/>
              <a:pPr/>
              <a:t>30-08-2023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AE51A6-8061-47EB-B9DE-F452438D9537}" type="slidenum">
              <a:rPr lang="en-IN" smtClean="0"/>
              <a:pPr/>
              <a:t>‹#›</a:t>
            </a:fld>
            <a:endParaRPr lang="en-IN"/>
          </a:p>
        </p:txBody>
      </p:sp>
    </p:spTree>
    <p:extLst>
      <p:ext uri="{BB962C8B-B14F-4D97-AF65-F5344CB8AC3E}">
        <p14:creationId xmlns:p14="http://schemas.microsoft.com/office/powerpoint/2010/main" xmlns="" val="186187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92EDEE-170F-4D4C-9CB0-103B8EC30A2F}" type="datetimeFigureOut">
              <a:rPr lang="en-IN" smtClean="0"/>
              <a:pPr/>
              <a:t>30-08-2023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AE51A6-8061-47EB-B9DE-F452438D9537}" type="slidenum">
              <a:rPr lang="en-IN" smtClean="0"/>
              <a:pPr/>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65897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92EDEE-170F-4D4C-9CB0-103B8EC30A2F}" type="datetimeFigureOut">
              <a:rPr lang="en-IN" smtClean="0"/>
              <a:pPr/>
              <a:t>30-08-2023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AE51A6-8061-47EB-B9DE-F452438D9537}" type="slidenum">
              <a:rPr lang="en-IN" smtClean="0"/>
              <a:pPr/>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7357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92EDEE-170F-4D4C-9CB0-103B8EC30A2F}" type="datetimeFigureOut">
              <a:rPr lang="en-IN" smtClean="0"/>
              <a:pPr/>
              <a:t>30-08-2023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AE51A6-8061-47EB-B9DE-F452438D9537}"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665833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92EDEE-170F-4D4C-9CB0-103B8EC30A2F}" type="datetimeFigureOut">
              <a:rPr lang="en-IN" smtClean="0"/>
              <a:pPr/>
              <a:t>30-08-2023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AE51A6-8061-47EB-B9DE-F452438D9537}" type="slidenum">
              <a:rPr lang="en-IN" smtClean="0"/>
              <a:pPr/>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13780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92EDEE-170F-4D4C-9CB0-103B8EC30A2F}" type="datetimeFigureOut">
              <a:rPr lang="en-IN" smtClean="0"/>
              <a:pPr/>
              <a:t>30-08-2023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AE51A6-8061-47EB-B9DE-F452438D9537}" type="slidenum">
              <a:rPr lang="en-IN" smtClean="0"/>
              <a:pPr/>
              <a:t>‹#›</a:t>
            </a:fld>
            <a:endParaRPr lang="en-IN"/>
          </a:p>
        </p:txBody>
      </p:sp>
    </p:spTree>
    <p:extLst>
      <p:ext uri="{BB962C8B-B14F-4D97-AF65-F5344CB8AC3E}">
        <p14:creationId xmlns:p14="http://schemas.microsoft.com/office/powerpoint/2010/main" xmlns="" val="721604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92EDEE-170F-4D4C-9CB0-103B8EC30A2F}" type="datetimeFigureOut">
              <a:rPr lang="en-IN" smtClean="0"/>
              <a:pPr/>
              <a:t>30-08-2023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AE51A6-8061-47EB-B9DE-F452438D9537}" type="slidenum">
              <a:rPr lang="en-IN" smtClean="0"/>
              <a:pPr/>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5591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692EDEE-170F-4D4C-9CB0-103B8EC30A2F}" type="datetimeFigureOut">
              <a:rPr lang="en-IN" smtClean="0"/>
              <a:pPr/>
              <a:t>30-08-2023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CAE51A6-8061-47EB-B9DE-F452438D9537}" type="slidenum">
              <a:rPr lang="en-IN" smtClean="0"/>
              <a:pPr/>
              <a:t>‹#›</a:t>
            </a:fld>
            <a:endParaRPr lang="en-IN"/>
          </a:p>
        </p:txBody>
      </p:sp>
    </p:spTree>
    <p:extLst>
      <p:ext uri="{BB962C8B-B14F-4D97-AF65-F5344CB8AC3E}">
        <p14:creationId xmlns:p14="http://schemas.microsoft.com/office/powerpoint/2010/main" xmlns="" val="2511413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92EDEE-170F-4D4C-9CB0-103B8EC30A2F}" type="datetimeFigureOut">
              <a:rPr lang="en-IN" smtClean="0"/>
              <a:pPr/>
              <a:t>30-08-2023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CAE51A6-8061-47EB-B9DE-F452438D9537}" type="slidenum">
              <a:rPr lang="en-IN" smtClean="0"/>
              <a:pPr/>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00681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692EDEE-170F-4D4C-9CB0-103B8EC30A2F}" type="datetimeFigureOut">
              <a:rPr lang="en-IN" smtClean="0"/>
              <a:pPr/>
              <a:t>30-08-2023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CAE51A6-8061-47EB-B9DE-F452438D9537}"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84052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2EDEE-170F-4D4C-9CB0-103B8EC30A2F}" type="datetimeFigureOut">
              <a:rPr lang="en-IN" smtClean="0"/>
              <a:pPr/>
              <a:t>30-08-2023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CAE51A6-8061-47EB-B9DE-F452438D9537}" type="slidenum">
              <a:rPr lang="en-IN" smtClean="0"/>
              <a:pPr/>
              <a:t>‹#›</a:t>
            </a:fld>
            <a:endParaRPr lang="en-IN"/>
          </a:p>
        </p:txBody>
      </p:sp>
    </p:spTree>
    <p:extLst>
      <p:ext uri="{BB962C8B-B14F-4D97-AF65-F5344CB8AC3E}">
        <p14:creationId xmlns:p14="http://schemas.microsoft.com/office/powerpoint/2010/main" xmlns="" val="904116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692EDEE-170F-4D4C-9CB0-103B8EC30A2F}" type="datetimeFigureOut">
              <a:rPr lang="en-IN" smtClean="0"/>
              <a:pPr/>
              <a:t>30-08-2023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CAE51A6-8061-47EB-B9DE-F452438D9537}" type="slidenum">
              <a:rPr lang="en-IN" smtClean="0"/>
              <a:pPr/>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03393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692EDEE-170F-4D4C-9CB0-103B8EC30A2F}" type="datetimeFigureOut">
              <a:rPr lang="en-IN" smtClean="0"/>
              <a:pPr/>
              <a:t>30-08-2023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CAE51A6-8061-47EB-B9DE-F452438D9537}" type="slidenum">
              <a:rPr lang="en-IN" smtClean="0"/>
              <a:pPr/>
              <a:t>‹#›</a:t>
            </a:fld>
            <a:endParaRPr lang="en-IN"/>
          </a:p>
        </p:txBody>
      </p:sp>
    </p:spTree>
    <p:extLst>
      <p:ext uri="{BB962C8B-B14F-4D97-AF65-F5344CB8AC3E}">
        <p14:creationId xmlns:p14="http://schemas.microsoft.com/office/powerpoint/2010/main" xmlns="" val="3164473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692EDEE-170F-4D4C-9CB0-103B8EC30A2F}" type="datetimeFigureOut">
              <a:rPr lang="en-IN" smtClean="0"/>
              <a:pPr/>
              <a:t>30-08-2023</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CAE51A6-8061-47EB-B9DE-F452438D9537}" type="slidenum">
              <a:rPr lang="en-IN" smtClean="0"/>
              <a:pPr/>
              <a:t>‹#›</a:t>
            </a:fld>
            <a:endParaRPr lang="en-IN"/>
          </a:p>
        </p:txBody>
      </p:sp>
    </p:spTree>
    <p:extLst>
      <p:ext uri="{BB962C8B-B14F-4D97-AF65-F5344CB8AC3E}">
        <p14:creationId xmlns:p14="http://schemas.microsoft.com/office/powerpoint/2010/main" xmlns="" val="15391803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DATA </a:t>
            </a:r>
            <a:r>
              <a:rPr lang="en-US" b="1" dirty="0" smtClean="0"/>
              <a:t>MINING</a:t>
            </a:r>
            <a:br>
              <a:rPr lang="en-US" b="1" dirty="0" smtClean="0"/>
            </a:br>
            <a:endParaRPr lang="en-US" b="1" dirty="0"/>
          </a:p>
        </p:txBody>
      </p:sp>
      <p:sp>
        <p:nvSpPr>
          <p:cNvPr id="3" name="Content Placeholder 2"/>
          <p:cNvSpPr>
            <a:spLocks noGrp="1"/>
          </p:cNvSpPr>
          <p:nvPr>
            <p:ph idx="1"/>
          </p:nvPr>
        </p:nvSpPr>
        <p:spPr/>
        <p:txBody>
          <a:bodyPr/>
          <a:lstStyle/>
          <a:p>
            <a:pPr algn="ctr"/>
            <a:endParaRPr lang="en-US" b="1" dirty="0" smtClean="0"/>
          </a:p>
          <a:p>
            <a:pPr algn="ctr">
              <a:buNone/>
            </a:pPr>
            <a:r>
              <a:rPr lang="en-US" b="1" dirty="0" smtClean="0"/>
              <a:t>INTRODUCTION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latin typeface="Times New Roman" panose="02020603050405020304" pitchFamily="18" charset="0"/>
                <a:ea typeface="Times New Roman" panose="02020603050405020304" pitchFamily="18" charset="0"/>
              </a:rPr>
              <a:t>Deficiencies of simple keyword based search engines.</a:t>
            </a:r>
            <a:endParaRPr lang="en-IN" dirty="0"/>
          </a:p>
        </p:txBody>
      </p:sp>
      <p:sp>
        <p:nvSpPr>
          <p:cNvPr id="3" name="Content Placeholder 2"/>
          <p:cNvSpPr>
            <a:spLocks noGrp="1"/>
          </p:cNvSpPr>
          <p:nvPr>
            <p:ph idx="1"/>
          </p:nvPr>
        </p:nvSpPr>
        <p:spPr/>
        <p:txBody>
          <a:bodyPr>
            <a:normAutofit fontScale="85000" lnSpcReduction="20000"/>
          </a:bodyPr>
          <a:lstStyle/>
          <a:p>
            <a:pPr marL="514350" indent="-514350" algn="just">
              <a:lnSpc>
                <a:spcPct val="107000"/>
              </a:lnSpc>
              <a:spcAft>
                <a:spcPts val="800"/>
              </a:spcAft>
              <a:buFont typeface="+mj-lt"/>
              <a:buAutoNum type="arabicPeriod"/>
            </a:pPr>
            <a:r>
              <a:rPr lang="en-IN" dirty="0" smtClean="0">
                <a:latin typeface="Times New Roman" panose="02020603050405020304" pitchFamily="18" charset="0"/>
                <a:ea typeface="Times New Roman" panose="02020603050405020304" pitchFamily="18" charset="0"/>
                <a:cs typeface="Times New Roman" panose="02020603050405020304" pitchFamily="18" charset="0"/>
              </a:rPr>
              <a:t>Huge </a:t>
            </a:r>
            <a:r>
              <a:rPr lang="en-IN" dirty="0">
                <a:latin typeface="Times New Roman" panose="02020603050405020304" pitchFamily="18" charset="0"/>
                <a:ea typeface="Times New Roman" panose="02020603050405020304" pitchFamily="18" charset="0"/>
                <a:cs typeface="Times New Roman" panose="02020603050405020304" pitchFamily="18" charset="0"/>
              </a:rPr>
              <a:t>number of document entries returned by a search engine, many of which are only marginally relevant to the topic, </a:t>
            </a:r>
          </a:p>
          <a:p>
            <a:pPr marL="514350" indent="-514350" algn="just">
              <a:lnSpc>
                <a:spcPct val="107000"/>
              </a:lnSpc>
              <a:spcAft>
                <a:spcPts val="800"/>
              </a:spcAft>
              <a:buFont typeface="+mj-lt"/>
              <a:buAutoNum type="arabicPeriod"/>
            </a:pPr>
            <a:r>
              <a:rPr lang="en-IN" dirty="0" smtClean="0">
                <a:latin typeface="Times New Roman" panose="02020603050405020304" pitchFamily="18" charset="0"/>
                <a:ea typeface="Times New Roman" panose="02020603050405020304" pitchFamily="18" charset="0"/>
                <a:cs typeface="Times New Roman" panose="02020603050405020304" pitchFamily="18" charset="0"/>
              </a:rPr>
              <a:t>Many </a:t>
            </a:r>
            <a:r>
              <a:rPr lang="en-IN" dirty="0">
                <a:latin typeface="Times New Roman" panose="02020603050405020304" pitchFamily="18" charset="0"/>
                <a:ea typeface="Times New Roman" panose="02020603050405020304" pitchFamily="18" charset="0"/>
                <a:cs typeface="Times New Roman" panose="02020603050405020304" pitchFamily="18" charset="0"/>
              </a:rPr>
              <a:t>documents that are highly relevant to a topic may not contain keywords defining them (polysemy problem), </a:t>
            </a:r>
            <a:endParaRPr lang="en-IN"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r>
              <a:rPr lang="en-IN" dirty="0" smtClean="0">
                <a:latin typeface="Times New Roman" panose="02020603050405020304" pitchFamily="18" charset="0"/>
                <a:ea typeface="Times New Roman" panose="02020603050405020304" pitchFamily="18" charset="0"/>
                <a:cs typeface="Times New Roman" panose="02020603050405020304" pitchFamily="18" charset="0"/>
              </a:rPr>
              <a:t>This </a:t>
            </a:r>
            <a:r>
              <a:rPr lang="en-IN" dirty="0">
                <a:latin typeface="Times New Roman" panose="02020603050405020304" pitchFamily="18" charset="0"/>
                <a:ea typeface="Times New Roman" panose="02020603050405020304" pitchFamily="18" charset="0"/>
                <a:cs typeface="Times New Roman" panose="02020603050405020304" pitchFamily="18" charset="0"/>
              </a:rPr>
              <a:t>indicates that a simple keyword based Web search engine is not sufficient for Web resource discovery</a:t>
            </a:r>
            <a:r>
              <a:rPr lang="en-IN"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0" indent="0" algn="just">
              <a:lnSpc>
                <a:spcPct val="107000"/>
              </a:lnSpc>
              <a:spcAft>
                <a:spcPts val="800"/>
              </a:spcAft>
              <a:buNone/>
            </a:pPr>
            <a:r>
              <a:rPr lang="en-IN" dirty="0"/>
              <a:t>Web mining is a more challenging task that searches for Web structures, ranks the importance of Web contents, discovers the regularity and dynamics of Web contents, and mines Web access patterns.</a:t>
            </a:r>
          </a:p>
          <a:p>
            <a:pPr marL="0" indent="0" algn="just">
              <a:lnSpc>
                <a:spcPct val="107000"/>
              </a:lnSpc>
              <a:spcAft>
                <a:spcPts val="800"/>
              </a:spcAft>
              <a:buNone/>
            </a:pPr>
            <a:endParaRPr lang="en-IN"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xmlns="" val="4176917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of discussion</a:t>
            </a:r>
            <a:endParaRPr lang="en-IN" dirty="0"/>
          </a:p>
        </p:txBody>
      </p:sp>
      <p:sp>
        <p:nvSpPr>
          <p:cNvPr id="3" name="Content Placeholder 2"/>
          <p:cNvSpPr>
            <a:spLocks noGrp="1"/>
          </p:cNvSpPr>
          <p:nvPr>
            <p:ph idx="1"/>
          </p:nvPr>
        </p:nvSpPr>
        <p:spPr/>
        <p:txBody>
          <a:bodyPr/>
          <a:lstStyle/>
          <a:p>
            <a:pPr algn="just">
              <a:lnSpc>
                <a:spcPct val="107000"/>
              </a:lnSpc>
              <a:spcAft>
                <a:spcPts val="800"/>
              </a:spcAft>
            </a:pPr>
            <a:r>
              <a:rPr lang="en-IN" b="1" dirty="0">
                <a:latin typeface="Times New Roman" panose="02020603050405020304" pitchFamily="18" charset="0"/>
                <a:ea typeface="Times New Roman" panose="02020603050405020304" pitchFamily="18" charset="0"/>
                <a:cs typeface="Times New Roman" panose="02020603050405020304" pitchFamily="18" charset="0"/>
              </a:rPr>
              <a:t>Mining the Web Page Layout </a:t>
            </a:r>
            <a:r>
              <a:rPr lang="en-IN" b="1" dirty="0" smtClean="0">
                <a:latin typeface="Times New Roman" panose="02020603050405020304" pitchFamily="18" charset="0"/>
                <a:ea typeface="Times New Roman" panose="02020603050405020304" pitchFamily="18" charset="0"/>
                <a:cs typeface="Times New Roman" panose="02020603050405020304" pitchFamily="18" charset="0"/>
              </a:rPr>
              <a:t>Structure</a:t>
            </a:r>
          </a:p>
          <a:p>
            <a:pPr algn="just">
              <a:lnSpc>
                <a:spcPct val="107000"/>
              </a:lnSpc>
              <a:spcAft>
                <a:spcPts val="800"/>
              </a:spcAft>
            </a:pPr>
            <a:r>
              <a:rPr lang="en-IN" b="1" dirty="0"/>
              <a:t>Mining the Web’s Link Structures to Identify Authoritative Web </a:t>
            </a:r>
            <a:r>
              <a:rPr lang="en-IN" b="1" dirty="0" smtClean="0"/>
              <a:t>Pages</a:t>
            </a:r>
          </a:p>
          <a:p>
            <a:pPr algn="just">
              <a:lnSpc>
                <a:spcPct val="107000"/>
              </a:lnSpc>
              <a:spcAft>
                <a:spcPts val="800"/>
              </a:spcAft>
            </a:pPr>
            <a:r>
              <a:rPr lang="en-IN" b="1" dirty="0"/>
              <a:t>Mining Multimedia Data on the </a:t>
            </a:r>
            <a:r>
              <a:rPr lang="en-IN" b="1" dirty="0" smtClean="0"/>
              <a:t>Web</a:t>
            </a:r>
          </a:p>
          <a:p>
            <a:pPr algn="just">
              <a:lnSpc>
                <a:spcPct val="107000"/>
              </a:lnSpc>
              <a:spcAft>
                <a:spcPts val="800"/>
              </a:spcAft>
            </a:pPr>
            <a:r>
              <a:rPr lang="en-IN" b="1" dirty="0"/>
              <a:t>Automatic Classification of Web Documents</a:t>
            </a:r>
            <a:endParaRPr lang="en-IN" dirty="0"/>
          </a:p>
          <a:p>
            <a:pPr algn="just">
              <a:lnSpc>
                <a:spcPct val="107000"/>
              </a:lnSpc>
              <a:spcAft>
                <a:spcPts val="800"/>
              </a:spcAft>
            </a:pPr>
            <a:r>
              <a:rPr lang="en-IN" b="1" dirty="0"/>
              <a:t>Web Usage Mining</a:t>
            </a:r>
            <a:endParaRPr lang="en-IN" dirty="0"/>
          </a:p>
          <a:p>
            <a:pPr algn="just">
              <a:lnSpc>
                <a:spcPct val="107000"/>
              </a:lnSpc>
              <a:spcAft>
                <a:spcPts val="800"/>
              </a:spcAft>
            </a:pPr>
            <a:endParaRPr lang="en-IN"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xmlns="" val="3877405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1. Mining </a:t>
            </a:r>
            <a:r>
              <a:rPr lang="en-IN" b="1" dirty="0"/>
              <a:t>the Web Page Layout </a:t>
            </a:r>
            <a:r>
              <a:rPr lang="en-IN" b="1" dirty="0" smtClean="0"/>
              <a:t>Structure</a:t>
            </a:r>
            <a:endParaRPr lang="en-IN" dirty="0"/>
          </a:p>
        </p:txBody>
      </p:sp>
      <p:sp>
        <p:nvSpPr>
          <p:cNvPr id="3" name="Content Placeholder 2"/>
          <p:cNvSpPr>
            <a:spLocks noGrp="1"/>
          </p:cNvSpPr>
          <p:nvPr>
            <p:ph idx="1"/>
          </p:nvPr>
        </p:nvSpPr>
        <p:spPr/>
        <p:txBody>
          <a:bodyPr>
            <a:normAutofit lnSpcReduction="10000"/>
          </a:bodyPr>
          <a:lstStyle/>
          <a:p>
            <a:r>
              <a:rPr lang="en-IN" dirty="0"/>
              <a:t>Web pages are regarded as semi-structured data. </a:t>
            </a:r>
            <a:endParaRPr lang="en-IN" dirty="0" smtClean="0"/>
          </a:p>
          <a:p>
            <a:r>
              <a:rPr lang="en-IN" dirty="0" smtClean="0"/>
              <a:t>The </a:t>
            </a:r>
            <a:r>
              <a:rPr lang="en-IN" dirty="0"/>
              <a:t>basic structure of a Web page is its DOM (Document Object Model) structure. The DOM structure of a Web page is a tree structure, where every HTML tag in the page corresponds to a node in the DOM tree. </a:t>
            </a:r>
            <a:endParaRPr lang="en-IN" dirty="0" smtClean="0"/>
          </a:p>
          <a:p>
            <a:r>
              <a:rPr lang="en-IN" dirty="0" smtClean="0"/>
              <a:t>Thus </a:t>
            </a:r>
            <a:r>
              <a:rPr lang="en-IN" dirty="0"/>
              <a:t>the DOM structure can be used to facilitate information extraction</a:t>
            </a:r>
            <a:r>
              <a:rPr lang="en-IN" dirty="0" smtClean="0"/>
              <a:t>.</a:t>
            </a:r>
          </a:p>
          <a:p>
            <a:r>
              <a:rPr lang="en-US" dirty="0" smtClean="0"/>
              <a:t>But, </a:t>
            </a:r>
            <a:r>
              <a:rPr lang="en-IN" dirty="0"/>
              <a:t>due to the flexibility of HTML syntax, many Web pages do not obey the W3C HTML specifications, which may result in errors in the DOM tree structure.</a:t>
            </a:r>
          </a:p>
          <a:p>
            <a:endParaRPr lang="en-IN" dirty="0"/>
          </a:p>
        </p:txBody>
      </p:sp>
    </p:spTree>
    <p:extLst>
      <p:ext uri="{BB962C8B-B14F-4D97-AF65-F5344CB8AC3E}">
        <p14:creationId xmlns:p14="http://schemas.microsoft.com/office/powerpoint/2010/main" xmlns="" val="107351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IN"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175164" y="2008908"/>
            <a:ext cx="7758545" cy="3976255"/>
          </a:xfrm>
          <a:prstGeom prst="rect">
            <a:avLst/>
          </a:prstGeom>
          <a:noFill/>
          <a:ln>
            <a:noFill/>
          </a:ln>
        </p:spPr>
      </p:pic>
    </p:spTree>
    <p:extLst>
      <p:ext uri="{BB962C8B-B14F-4D97-AF65-F5344CB8AC3E}">
        <p14:creationId xmlns:p14="http://schemas.microsoft.com/office/powerpoint/2010/main" xmlns="" val="336949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011382" y="1856510"/>
            <a:ext cx="9947563" cy="4530436"/>
          </a:xfrm>
          <a:prstGeom prst="rect">
            <a:avLst/>
          </a:prstGeom>
          <a:noFill/>
          <a:ln>
            <a:noFill/>
          </a:ln>
        </p:spPr>
      </p:pic>
    </p:spTree>
    <p:extLst>
      <p:ext uri="{BB962C8B-B14F-4D97-AF65-F5344CB8AC3E}">
        <p14:creationId xmlns:p14="http://schemas.microsoft.com/office/powerpoint/2010/main" xmlns="" val="2227794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r>
              <a:rPr lang="en-IN" dirty="0"/>
              <a:t>Actually, when a Web page is presented to the user, the spatial and visual cues can help the user unconsciously divide the Web page into several semantic parts. </a:t>
            </a:r>
            <a:endParaRPr lang="en-IN" dirty="0" smtClean="0"/>
          </a:p>
          <a:p>
            <a:endParaRPr lang="en-IN" dirty="0" smtClean="0"/>
          </a:p>
          <a:p>
            <a:r>
              <a:rPr lang="en-IN" dirty="0" smtClean="0"/>
              <a:t>Therefore</a:t>
            </a:r>
            <a:r>
              <a:rPr lang="en-IN" dirty="0"/>
              <a:t>, it is possible to automatically segment the Web pages by using the spatial and visual cues. </a:t>
            </a:r>
            <a:endParaRPr lang="en-IN" dirty="0" smtClean="0"/>
          </a:p>
          <a:p>
            <a:endParaRPr lang="en-IN" dirty="0" smtClean="0"/>
          </a:p>
          <a:p>
            <a:r>
              <a:rPr lang="en-IN" dirty="0" smtClean="0"/>
              <a:t>Based </a:t>
            </a:r>
            <a:r>
              <a:rPr lang="en-IN" dirty="0"/>
              <a:t>on this observation, we can develop algorithms to extract the Web page content structure based on spatial and visual information.</a:t>
            </a:r>
          </a:p>
          <a:p>
            <a:endParaRPr lang="en-IN" dirty="0"/>
          </a:p>
        </p:txBody>
      </p:sp>
    </p:spTree>
    <p:extLst>
      <p:ext uri="{BB962C8B-B14F-4D97-AF65-F5344CB8AC3E}">
        <p14:creationId xmlns:p14="http://schemas.microsoft.com/office/powerpoint/2010/main" xmlns="" val="1286548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VIsion</a:t>
            </a:r>
            <a:r>
              <a:rPr lang="en-IN" dirty="0" smtClean="0"/>
              <a:t>-based Page Segmentation (VIPS)</a:t>
            </a:r>
            <a:endParaRPr lang="en-IN" dirty="0"/>
          </a:p>
        </p:txBody>
      </p:sp>
      <p:sp>
        <p:nvSpPr>
          <p:cNvPr id="3" name="Content Placeholder 2"/>
          <p:cNvSpPr>
            <a:spLocks noGrp="1"/>
          </p:cNvSpPr>
          <p:nvPr>
            <p:ph idx="1"/>
          </p:nvPr>
        </p:nvSpPr>
        <p:spPr/>
        <p:txBody>
          <a:bodyPr>
            <a:normAutofit fontScale="92500" lnSpcReduction="10000"/>
          </a:bodyPr>
          <a:lstStyle/>
          <a:p>
            <a:r>
              <a:rPr lang="en-IN" dirty="0" err="1"/>
              <a:t>VIsion</a:t>
            </a:r>
            <a:r>
              <a:rPr lang="en-IN" dirty="0"/>
              <a:t>-based Page Segmentation (VIPS), aims to extract the semantic structure of a Web page based on its visual presentation</a:t>
            </a:r>
            <a:r>
              <a:rPr lang="en-IN" dirty="0" smtClean="0"/>
              <a:t>.</a:t>
            </a:r>
          </a:p>
          <a:p>
            <a:r>
              <a:rPr lang="en-IN" dirty="0" smtClean="0"/>
              <a:t> </a:t>
            </a:r>
          </a:p>
          <a:p>
            <a:r>
              <a:rPr lang="en-IN" dirty="0" smtClean="0"/>
              <a:t>Such </a:t>
            </a:r>
            <a:r>
              <a:rPr lang="en-IN" dirty="0"/>
              <a:t>semantic structure is a tree structure: each node in the tree corresponds to a block. Each node will be assigned a value (Degree of Coherence) to indicate how coherent is the content in the block based on visual perception. </a:t>
            </a:r>
            <a:endParaRPr lang="en-IN" dirty="0" smtClean="0"/>
          </a:p>
          <a:p>
            <a:endParaRPr lang="en-IN" dirty="0" smtClean="0"/>
          </a:p>
          <a:p>
            <a:r>
              <a:rPr lang="en-IN" dirty="0" smtClean="0"/>
              <a:t>The </a:t>
            </a:r>
            <a:r>
              <a:rPr lang="en-IN" dirty="0"/>
              <a:t>VIPS algorithm makes full use of the page layout feature.</a:t>
            </a:r>
          </a:p>
          <a:p>
            <a:endParaRPr lang="en-IN" dirty="0"/>
          </a:p>
        </p:txBody>
      </p:sp>
    </p:spTree>
    <p:extLst>
      <p:ext uri="{BB962C8B-B14F-4D97-AF65-F5344CB8AC3E}">
        <p14:creationId xmlns:p14="http://schemas.microsoft.com/office/powerpoint/2010/main" xmlns="" val="2969317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Figure </a:t>
            </a:r>
            <a:r>
              <a:rPr lang="en-IN" dirty="0" smtClean="0"/>
              <a:t>illustrating </a:t>
            </a:r>
            <a:r>
              <a:rPr lang="en-IN" dirty="0"/>
              <a:t>the procedure of VIPS algorithm.</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219200" y="1690688"/>
            <a:ext cx="9712036" cy="4322185"/>
          </a:xfrm>
          <a:prstGeom prst="rect">
            <a:avLst/>
          </a:prstGeom>
          <a:noFill/>
          <a:ln>
            <a:noFill/>
          </a:ln>
        </p:spPr>
      </p:pic>
    </p:spTree>
    <p:extLst>
      <p:ext uri="{BB962C8B-B14F-4D97-AF65-F5344CB8AC3E}">
        <p14:creationId xmlns:p14="http://schemas.microsoft.com/office/powerpoint/2010/main" xmlns="" val="3941312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3538857" y="3054188"/>
            <a:ext cx="5114286" cy="2324424"/>
          </a:xfrm>
          <a:prstGeom prst="rect">
            <a:avLst/>
          </a:prstGeom>
          <a:noFill/>
          <a:ln>
            <a:noFill/>
          </a:ln>
        </p:spPr>
      </p:pic>
    </p:spTree>
    <p:extLst>
      <p:ext uri="{BB962C8B-B14F-4D97-AF65-F5344CB8AC3E}">
        <p14:creationId xmlns:p14="http://schemas.microsoft.com/office/powerpoint/2010/main" xmlns="" val="2929020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2. Mining </a:t>
            </a:r>
            <a:r>
              <a:rPr lang="en-IN" b="1" dirty="0"/>
              <a:t>the Web’s Link Structures to Identify Authoritative Web Pages</a:t>
            </a:r>
            <a:endParaRPr lang="en-IN" dirty="0"/>
          </a:p>
        </p:txBody>
      </p:sp>
      <p:sp>
        <p:nvSpPr>
          <p:cNvPr id="3" name="Content Placeholder 2"/>
          <p:cNvSpPr>
            <a:spLocks noGrp="1"/>
          </p:cNvSpPr>
          <p:nvPr>
            <p:ph idx="1"/>
          </p:nvPr>
        </p:nvSpPr>
        <p:spPr/>
        <p:txBody>
          <a:bodyPr/>
          <a:lstStyle/>
          <a:p>
            <a:pPr marL="0" indent="0">
              <a:buNone/>
            </a:pPr>
            <a:r>
              <a:rPr lang="en-IN" sz="3200" b="1" i="1" dirty="0" smtClean="0"/>
              <a:t>Authoritative Web pages: </a:t>
            </a:r>
          </a:p>
          <a:p>
            <a:pPr marL="0" indent="0">
              <a:buNone/>
            </a:pPr>
            <a:endParaRPr lang="en-IN" sz="3200" b="1" i="1" dirty="0" smtClean="0"/>
          </a:p>
          <a:p>
            <a:r>
              <a:rPr lang="en-IN" dirty="0" smtClean="0"/>
              <a:t>Suppose </a:t>
            </a:r>
            <a:r>
              <a:rPr lang="en-IN" dirty="0"/>
              <a:t>you would like to search for Web pages relating to a given topic, such as financial investing. In addition to retrieving pages that are relevant, you also hope that the pages retrieved will be of high quality, or </a:t>
            </a:r>
            <a:r>
              <a:rPr lang="en-IN" i="1" dirty="0"/>
              <a:t>authoritative</a:t>
            </a:r>
            <a:r>
              <a:rPr lang="en-IN" dirty="0"/>
              <a:t> on the topic.</a:t>
            </a:r>
          </a:p>
        </p:txBody>
      </p:sp>
    </p:spTree>
    <p:extLst>
      <p:ext uri="{BB962C8B-B14F-4D97-AF65-F5344CB8AC3E}">
        <p14:creationId xmlns:p14="http://schemas.microsoft.com/office/powerpoint/2010/main" xmlns="" val="561516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Automatic </a:t>
            </a:r>
            <a:r>
              <a:rPr lang="en-IN" b="1" dirty="0"/>
              <a:t>Classification of Web </a:t>
            </a:r>
            <a:r>
              <a:rPr lang="en-IN" b="1" dirty="0" smtClean="0"/>
              <a:t>Documents</a:t>
            </a:r>
            <a:endParaRPr lang="en-IN" dirty="0"/>
          </a:p>
        </p:txBody>
      </p:sp>
      <p:sp>
        <p:nvSpPr>
          <p:cNvPr id="3" name="Content Placeholder 2"/>
          <p:cNvSpPr>
            <a:spLocks noGrp="1"/>
          </p:cNvSpPr>
          <p:nvPr>
            <p:ph idx="1"/>
          </p:nvPr>
        </p:nvSpPr>
        <p:spPr/>
        <p:txBody>
          <a:bodyPr/>
          <a:lstStyle/>
          <a:p>
            <a:endParaRPr lang="en-IN" dirty="0" smtClean="0"/>
          </a:p>
          <a:p>
            <a:r>
              <a:rPr lang="en-IN" dirty="0" smtClean="0"/>
              <a:t>In </a:t>
            </a:r>
            <a:r>
              <a:rPr lang="en-IN" dirty="0"/>
              <a:t>the automatic classification of Web documents, each document is assigned a class label from a set of predefined topic categories, based on a set of examples of pre classified documents. </a:t>
            </a:r>
            <a:endParaRPr lang="en-IN" dirty="0" smtClean="0"/>
          </a:p>
          <a:p>
            <a:r>
              <a:rPr lang="en-US" dirty="0" smtClean="0"/>
              <a:t>Example: </a:t>
            </a:r>
            <a:r>
              <a:rPr lang="en-IN" dirty="0"/>
              <a:t>Yahoo!’s taxonomy and its associated documents </a:t>
            </a:r>
            <a:r>
              <a:rPr lang="en-IN" dirty="0" smtClean="0"/>
              <a:t>.</a:t>
            </a:r>
            <a:endParaRPr lang="en-IN" dirty="0"/>
          </a:p>
        </p:txBody>
      </p:sp>
    </p:spTree>
    <p:extLst>
      <p:ext uri="{BB962C8B-B14F-4D97-AF65-F5344CB8AC3E}">
        <p14:creationId xmlns="" xmlns:p14="http://schemas.microsoft.com/office/powerpoint/2010/main" val="6619870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i="1" dirty="0"/>
              <a:t>“How can a search engine automatically identify authoritative Web pages for my topic?” </a:t>
            </a:r>
            <a:endParaRPr lang="en-IN" dirty="0"/>
          </a:p>
        </p:txBody>
      </p:sp>
      <p:sp>
        <p:nvSpPr>
          <p:cNvPr id="3" name="Content Placeholder 2"/>
          <p:cNvSpPr>
            <a:spLocks noGrp="1"/>
          </p:cNvSpPr>
          <p:nvPr>
            <p:ph idx="1"/>
          </p:nvPr>
        </p:nvSpPr>
        <p:spPr/>
        <p:txBody>
          <a:bodyPr/>
          <a:lstStyle/>
          <a:p>
            <a:r>
              <a:rPr lang="en-IN" dirty="0"/>
              <a:t>The Web</a:t>
            </a:r>
            <a:r>
              <a:rPr lang="en-IN" i="1" dirty="0"/>
              <a:t> </a:t>
            </a:r>
            <a:r>
              <a:rPr lang="en-IN" dirty="0"/>
              <a:t>consists not only of pages, but also of </a:t>
            </a:r>
            <a:r>
              <a:rPr lang="en-IN" i="1" dirty="0"/>
              <a:t>hyperlinks </a:t>
            </a:r>
            <a:r>
              <a:rPr lang="en-IN" dirty="0"/>
              <a:t>pointing from one page to another.</a:t>
            </a:r>
            <a:r>
              <a:rPr lang="en-IN" i="1" dirty="0"/>
              <a:t> </a:t>
            </a:r>
            <a:r>
              <a:rPr lang="en-IN" dirty="0"/>
              <a:t>These hyperlinks contain an enormous amount human annotation that can</a:t>
            </a:r>
            <a:r>
              <a:rPr lang="en-IN" i="1" dirty="0"/>
              <a:t> </a:t>
            </a:r>
            <a:r>
              <a:rPr lang="en-IN" dirty="0"/>
              <a:t>help automatically infer the notion of authority. When an author of a Web page creates</a:t>
            </a:r>
            <a:r>
              <a:rPr lang="en-IN" i="1" dirty="0"/>
              <a:t> </a:t>
            </a:r>
            <a:r>
              <a:rPr lang="en-IN" dirty="0"/>
              <a:t>a hyperlink pointing to another Web page, this can be considered as the author’s</a:t>
            </a:r>
            <a:r>
              <a:rPr lang="en-IN" i="1" dirty="0"/>
              <a:t> </a:t>
            </a:r>
            <a:r>
              <a:rPr lang="en-IN" dirty="0"/>
              <a:t>endorsement of the other page</a:t>
            </a:r>
            <a:r>
              <a:rPr lang="en-IN" dirty="0" smtClean="0"/>
              <a:t>.</a:t>
            </a:r>
          </a:p>
          <a:p>
            <a:r>
              <a:rPr lang="en-IN" dirty="0"/>
              <a:t>The collective endorsement of a given page by different</a:t>
            </a:r>
            <a:r>
              <a:rPr lang="en-IN" i="1" dirty="0"/>
              <a:t> </a:t>
            </a:r>
            <a:r>
              <a:rPr lang="en-IN" dirty="0"/>
              <a:t>authors on the Web may indicate the importance of the page and may naturally lead</a:t>
            </a:r>
            <a:r>
              <a:rPr lang="en-IN" i="1" dirty="0"/>
              <a:t> </a:t>
            </a:r>
            <a:r>
              <a:rPr lang="en-IN" dirty="0"/>
              <a:t>to the discovery of authoritative Web pages. </a:t>
            </a:r>
          </a:p>
        </p:txBody>
      </p:sp>
    </p:spTree>
    <p:extLst>
      <p:ext uri="{BB962C8B-B14F-4D97-AF65-F5344CB8AC3E}">
        <p14:creationId xmlns:p14="http://schemas.microsoft.com/office/powerpoint/2010/main" xmlns="" val="23816841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20000"/>
          </a:bodyPr>
          <a:lstStyle/>
          <a:p>
            <a:r>
              <a:rPr lang="en-IN" dirty="0"/>
              <a:t>Researchers in information retrieval proposed methods of using citations among journal articles to evaluate the quality of research papers. </a:t>
            </a:r>
            <a:endParaRPr lang="en-IN" dirty="0" smtClean="0"/>
          </a:p>
          <a:p>
            <a:r>
              <a:rPr lang="en-IN" dirty="0" smtClean="0"/>
              <a:t>Unlike </a:t>
            </a:r>
            <a:r>
              <a:rPr lang="en-IN" dirty="0"/>
              <a:t>journal citations, the Web linkage structure has some unique features. </a:t>
            </a:r>
            <a:endParaRPr lang="en-IN" dirty="0" smtClean="0"/>
          </a:p>
          <a:p>
            <a:r>
              <a:rPr lang="en-IN" dirty="0" smtClean="0"/>
              <a:t>First</a:t>
            </a:r>
            <a:r>
              <a:rPr lang="en-IN" dirty="0"/>
              <a:t>, not every hyperlink represents the endorsement we seek. Some links are created for other purposes, such as for navigation or for paid advertisements. </a:t>
            </a:r>
            <a:endParaRPr lang="en-IN" dirty="0" smtClean="0"/>
          </a:p>
          <a:p>
            <a:r>
              <a:rPr lang="en-IN" dirty="0" smtClean="0"/>
              <a:t>Second</a:t>
            </a:r>
            <a:r>
              <a:rPr lang="en-IN" dirty="0"/>
              <a:t>, for commercial or competitive interests, one authority will not have its Web page point to its rival authorities in the same field. For example, </a:t>
            </a:r>
            <a:r>
              <a:rPr lang="en-IN" i="1" dirty="0"/>
              <a:t>Coca-Cola </a:t>
            </a:r>
            <a:r>
              <a:rPr lang="en-IN" dirty="0"/>
              <a:t>may prefer not to endorse its competitor </a:t>
            </a:r>
            <a:r>
              <a:rPr lang="en-IN" i="1" dirty="0"/>
              <a:t>Pepsi </a:t>
            </a:r>
            <a:r>
              <a:rPr lang="en-IN" dirty="0"/>
              <a:t>by not linking to </a:t>
            </a:r>
            <a:r>
              <a:rPr lang="en-IN" i="1" dirty="0" err="1"/>
              <a:t>Pepsi</a:t>
            </a:r>
            <a:r>
              <a:rPr lang="en-IN" dirty="0" err="1"/>
              <a:t>’sWeb</a:t>
            </a:r>
            <a:r>
              <a:rPr lang="en-IN" dirty="0"/>
              <a:t> pages. </a:t>
            </a:r>
            <a:endParaRPr lang="en-IN" dirty="0" smtClean="0"/>
          </a:p>
          <a:p>
            <a:r>
              <a:rPr lang="en-IN" dirty="0" smtClean="0"/>
              <a:t>Third</a:t>
            </a:r>
            <a:r>
              <a:rPr lang="en-IN" dirty="0"/>
              <a:t>, authoritative pages may not be particularly descriptive. For example, the main Web page of Yahoo! may not contain the explicit self-description </a:t>
            </a:r>
            <a:r>
              <a:rPr lang="en-IN" i="1" dirty="0"/>
              <a:t>“Web search engine.”</a:t>
            </a:r>
            <a:endParaRPr lang="en-IN" dirty="0"/>
          </a:p>
        </p:txBody>
      </p:sp>
    </p:spTree>
    <p:extLst>
      <p:ext uri="{BB962C8B-B14F-4D97-AF65-F5344CB8AC3E}">
        <p14:creationId xmlns:p14="http://schemas.microsoft.com/office/powerpoint/2010/main" xmlns="" val="39043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Hubs</a:t>
            </a:r>
            <a:endParaRPr lang="en-IN" dirty="0"/>
          </a:p>
        </p:txBody>
      </p:sp>
      <p:sp>
        <p:nvSpPr>
          <p:cNvPr id="3" name="Content Placeholder 2"/>
          <p:cNvSpPr>
            <a:spLocks noGrp="1"/>
          </p:cNvSpPr>
          <p:nvPr>
            <p:ph idx="1"/>
          </p:nvPr>
        </p:nvSpPr>
        <p:spPr/>
        <p:txBody>
          <a:bodyPr/>
          <a:lstStyle/>
          <a:p>
            <a:r>
              <a:rPr lang="en-IN" dirty="0" smtClean="0"/>
              <a:t>A </a:t>
            </a:r>
            <a:r>
              <a:rPr lang="en-IN" dirty="0"/>
              <a:t>hub is one or a set of Web pages that provides collections of links to authorities. Hub provide links to a collection of prominent sites on a common topic. </a:t>
            </a:r>
            <a:endParaRPr lang="en-IN" dirty="0" smtClean="0"/>
          </a:p>
          <a:p>
            <a:r>
              <a:rPr lang="en-IN" dirty="0" smtClean="0"/>
              <a:t>A </a:t>
            </a:r>
            <a:r>
              <a:rPr lang="en-IN" dirty="0"/>
              <a:t>good hub is a page that points to many good authorities; a good authority is a page pointed to by many good hubs. </a:t>
            </a:r>
            <a:endParaRPr lang="en-IN" dirty="0" smtClean="0"/>
          </a:p>
          <a:p>
            <a:r>
              <a:rPr lang="en-IN" dirty="0" smtClean="0"/>
              <a:t>Such </a:t>
            </a:r>
            <a:r>
              <a:rPr lang="en-IN" dirty="0"/>
              <a:t>a mutual reinforcement relationship between hubs and authorities helps the mining of authoritative Web pages and automated discovery of high-quality Web structures and resources. </a:t>
            </a:r>
            <a:r>
              <a:rPr lang="en-IN" i="1" dirty="0"/>
              <a:t>hub pages help to find authoritative pages.</a:t>
            </a:r>
            <a:endParaRPr lang="en-IN" dirty="0"/>
          </a:p>
        </p:txBody>
      </p:sp>
    </p:spTree>
    <p:extLst>
      <p:ext uri="{BB962C8B-B14F-4D97-AF65-F5344CB8AC3E}">
        <p14:creationId xmlns:p14="http://schemas.microsoft.com/office/powerpoint/2010/main" xmlns="" val="31282756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smtClean="0"/>
          </a:p>
          <a:p>
            <a:r>
              <a:rPr lang="en-IN" dirty="0" smtClean="0"/>
              <a:t>The </a:t>
            </a:r>
            <a:r>
              <a:rPr lang="en-IN" dirty="0"/>
              <a:t>HITS algorithm outputs a short list of the pages with large hub weights, and the pages with large authority weights for the given search topic. Many experiments have shown that HITS provides surprisingly good search results for a wide range of queries.</a:t>
            </a:r>
          </a:p>
          <a:p>
            <a:endParaRPr lang="en-IN" dirty="0"/>
          </a:p>
        </p:txBody>
      </p:sp>
    </p:spTree>
    <p:extLst>
      <p:ext uri="{BB962C8B-B14F-4D97-AF65-F5344CB8AC3E}">
        <p14:creationId xmlns:p14="http://schemas.microsoft.com/office/powerpoint/2010/main" xmlns="" val="3177109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3. Mining </a:t>
            </a:r>
            <a:r>
              <a:rPr lang="en-IN" b="1" dirty="0"/>
              <a:t>Multimedia Data on the Web</a:t>
            </a:r>
            <a:endParaRPr lang="en-IN" dirty="0"/>
          </a:p>
        </p:txBody>
      </p:sp>
      <p:sp>
        <p:nvSpPr>
          <p:cNvPr id="3" name="Content Placeholder 2"/>
          <p:cNvSpPr>
            <a:spLocks noGrp="1"/>
          </p:cNvSpPr>
          <p:nvPr>
            <p:ph idx="1"/>
          </p:nvPr>
        </p:nvSpPr>
        <p:spPr/>
        <p:txBody>
          <a:bodyPr/>
          <a:lstStyle/>
          <a:p>
            <a:endParaRPr lang="en-IN" dirty="0" smtClean="0"/>
          </a:p>
          <a:p>
            <a:r>
              <a:rPr lang="en-IN" dirty="0" smtClean="0"/>
              <a:t>A </a:t>
            </a:r>
            <a:r>
              <a:rPr lang="en-IN" dirty="0"/>
              <a:t>huge amount of multimedia data are available on the Web in different forms. These include video, audio, images, pictures, and graphs. There is an increasing demand for effective methods for organizing and retrieving such multimedia data. </a:t>
            </a:r>
            <a:endParaRPr lang="en-IN" dirty="0" smtClean="0"/>
          </a:p>
          <a:p>
            <a:endParaRPr lang="en-IN" dirty="0"/>
          </a:p>
        </p:txBody>
      </p:sp>
    </p:spTree>
    <p:extLst>
      <p:ext uri="{BB962C8B-B14F-4D97-AF65-F5344CB8AC3E}">
        <p14:creationId xmlns:p14="http://schemas.microsoft.com/office/powerpoint/2010/main" xmlns="" val="35641182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r>
              <a:rPr lang="en-IN" dirty="0"/>
              <a:t>Compared with the general-purpose multimedia data mining, the multimedia data on the Web bear many different properties. Web-based multimedia data are embedded on the Web page and are associated with text and link information. </a:t>
            </a:r>
            <a:endParaRPr lang="en-IN" dirty="0" smtClean="0"/>
          </a:p>
          <a:p>
            <a:r>
              <a:rPr lang="en-IN" dirty="0" smtClean="0"/>
              <a:t>These </a:t>
            </a:r>
            <a:r>
              <a:rPr lang="en-IN" dirty="0"/>
              <a:t>texts and links can also be regarded as features of the multimedia data. Using some Web page layout mining techniques (like VIPS), a Web page can be partitioned into a set of </a:t>
            </a:r>
            <a:r>
              <a:rPr lang="en-IN" i="1" dirty="0"/>
              <a:t>semantic blocks</a:t>
            </a:r>
            <a:r>
              <a:rPr lang="en-IN" dirty="0"/>
              <a:t>. Thus, the block that contains multimedia data can be regarded as a whole. </a:t>
            </a:r>
            <a:endParaRPr lang="en-IN" dirty="0" smtClean="0"/>
          </a:p>
          <a:p>
            <a:r>
              <a:rPr lang="en-IN" dirty="0" smtClean="0"/>
              <a:t>Searching </a:t>
            </a:r>
            <a:r>
              <a:rPr lang="en-IN" dirty="0"/>
              <a:t>and organizing the Web multimedia data can be referred to as searching and organizing the multimedia blocks.</a:t>
            </a:r>
          </a:p>
          <a:p>
            <a:endParaRPr lang="en-IN" dirty="0"/>
          </a:p>
        </p:txBody>
      </p:sp>
    </p:spTree>
    <p:extLst>
      <p:ext uri="{BB962C8B-B14F-4D97-AF65-F5344CB8AC3E}">
        <p14:creationId xmlns:p14="http://schemas.microsoft.com/office/powerpoint/2010/main" xmlns="" val="870379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The Web image search problem can then be partially completed using traditional text search techniques. Many commercial Web image search engines, such as Google and Yahoo!, use such approaches.</a:t>
            </a:r>
          </a:p>
          <a:p>
            <a:endParaRPr lang="en-IN" dirty="0"/>
          </a:p>
        </p:txBody>
      </p:sp>
      <p:pic>
        <p:nvPicPr>
          <p:cNvPr id="4" name="Picture 3"/>
          <p:cNvPicPr/>
          <p:nvPr/>
        </p:nvPicPr>
        <p:blipFill>
          <a:blip r:embed="rId2">
            <a:extLst>
              <a:ext uri="{28A0092B-C50C-407E-A947-70E740481C1C}">
                <a14:useLocalDpi xmlns:a14="http://schemas.microsoft.com/office/drawing/2010/main" xmlns="" val="0"/>
              </a:ext>
            </a:extLst>
          </a:blip>
          <a:srcRect/>
          <a:stretch>
            <a:fillRect/>
          </a:stretch>
        </p:blipFill>
        <p:spPr bwMode="auto">
          <a:xfrm>
            <a:off x="2008908" y="3328439"/>
            <a:ext cx="8160327" cy="2694940"/>
          </a:xfrm>
          <a:prstGeom prst="rect">
            <a:avLst/>
          </a:prstGeom>
          <a:noFill/>
        </p:spPr>
      </p:pic>
    </p:spTree>
    <p:extLst>
      <p:ext uri="{BB962C8B-B14F-4D97-AF65-F5344CB8AC3E}">
        <p14:creationId xmlns:p14="http://schemas.microsoft.com/office/powerpoint/2010/main" xmlns="" val="6049324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4. Automatic </a:t>
            </a:r>
            <a:r>
              <a:rPr lang="en-IN" b="1" dirty="0"/>
              <a:t>Classification of Web </a:t>
            </a:r>
            <a:r>
              <a:rPr lang="en-IN" b="1" dirty="0" smtClean="0"/>
              <a:t>Documents</a:t>
            </a:r>
            <a:endParaRPr lang="en-IN" dirty="0"/>
          </a:p>
        </p:txBody>
      </p:sp>
      <p:sp>
        <p:nvSpPr>
          <p:cNvPr id="3" name="Content Placeholder 2"/>
          <p:cNvSpPr>
            <a:spLocks noGrp="1"/>
          </p:cNvSpPr>
          <p:nvPr>
            <p:ph idx="1"/>
          </p:nvPr>
        </p:nvSpPr>
        <p:spPr/>
        <p:txBody>
          <a:bodyPr/>
          <a:lstStyle/>
          <a:p>
            <a:endParaRPr lang="en-IN" dirty="0" smtClean="0"/>
          </a:p>
          <a:p>
            <a:r>
              <a:rPr lang="en-IN" dirty="0" smtClean="0"/>
              <a:t>In </a:t>
            </a:r>
            <a:r>
              <a:rPr lang="en-IN" dirty="0"/>
              <a:t>the automatic classification of Web documents, each document is assigned a class label from a set of predefined topic categories, based on a set of examples of pre classified documents. </a:t>
            </a:r>
            <a:endParaRPr lang="en-IN" dirty="0" smtClean="0"/>
          </a:p>
          <a:p>
            <a:r>
              <a:rPr lang="en-US" dirty="0" smtClean="0"/>
              <a:t>Example: </a:t>
            </a:r>
            <a:r>
              <a:rPr lang="en-IN" dirty="0"/>
              <a:t>Yahoo!’s taxonomy and its associated documents </a:t>
            </a:r>
            <a:r>
              <a:rPr lang="en-IN" dirty="0" smtClean="0"/>
              <a:t>.</a:t>
            </a:r>
            <a:endParaRPr lang="en-IN" dirty="0"/>
          </a:p>
        </p:txBody>
      </p:sp>
    </p:spTree>
    <p:extLst>
      <p:ext uri="{BB962C8B-B14F-4D97-AF65-F5344CB8AC3E}">
        <p14:creationId xmlns:p14="http://schemas.microsoft.com/office/powerpoint/2010/main" xmlns="" val="6619870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Keyword-based document classification methods and keyword-based association analysis can be used for Web document classification. Such a term-based classification scheme has shown good results in Web page classification. </a:t>
            </a:r>
            <a:endParaRPr lang="en-IN" dirty="0" smtClean="0"/>
          </a:p>
          <a:p>
            <a:endParaRPr lang="en-IN" dirty="0"/>
          </a:p>
          <a:p>
            <a:r>
              <a:rPr lang="en-IN" dirty="0" smtClean="0"/>
              <a:t>However</a:t>
            </a:r>
            <a:r>
              <a:rPr lang="en-IN" dirty="0"/>
              <a:t>, because a Web page may contain multiple themes, advertisement, and navigation information, </a:t>
            </a:r>
            <a:r>
              <a:rPr lang="en-IN" i="1" dirty="0"/>
              <a:t>block-based page content analysis </a:t>
            </a:r>
            <a:r>
              <a:rPr lang="en-IN" dirty="0"/>
              <a:t>may play an important role in construction of high-quality classification models. </a:t>
            </a:r>
          </a:p>
        </p:txBody>
      </p:sp>
    </p:spTree>
    <p:extLst>
      <p:ext uri="{BB962C8B-B14F-4D97-AF65-F5344CB8AC3E}">
        <p14:creationId xmlns:p14="http://schemas.microsoft.com/office/powerpoint/2010/main" xmlns="" val="26597238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5. Web </a:t>
            </a:r>
            <a:r>
              <a:rPr lang="en-IN" b="1" dirty="0"/>
              <a:t>Usage </a:t>
            </a:r>
            <a:r>
              <a:rPr lang="en-IN" b="1" dirty="0" smtClean="0"/>
              <a:t>Mining</a:t>
            </a:r>
            <a:endParaRPr lang="en-IN" dirty="0"/>
          </a:p>
        </p:txBody>
      </p:sp>
      <p:sp>
        <p:nvSpPr>
          <p:cNvPr id="3" name="Content Placeholder 2"/>
          <p:cNvSpPr>
            <a:spLocks noGrp="1"/>
          </p:cNvSpPr>
          <p:nvPr>
            <p:ph idx="1"/>
          </p:nvPr>
        </p:nvSpPr>
        <p:spPr/>
        <p:txBody>
          <a:bodyPr>
            <a:normAutofit fontScale="85000" lnSpcReduction="10000"/>
          </a:bodyPr>
          <a:lstStyle/>
          <a:p>
            <a:r>
              <a:rPr lang="en-IN" sz="3200" dirty="0"/>
              <a:t>Besides mining Web contents and Web linkage structures, another important task for Web mining is Web usage mining, which mines Weblog records to discover user access patterns of Web pages. </a:t>
            </a:r>
            <a:endParaRPr lang="en-IN" sz="3200" dirty="0" smtClean="0"/>
          </a:p>
          <a:p>
            <a:r>
              <a:rPr lang="en-IN" sz="3200" dirty="0" err="1" smtClean="0"/>
              <a:t>Analyzing</a:t>
            </a:r>
            <a:r>
              <a:rPr lang="en-IN" sz="3200" dirty="0" smtClean="0"/>
              <a:t> </a:t>
            </a:r>
            <a:r>
              <a:rPr lang="en-IN" sz="3200" dirty="0"/>
              <a:t>and exploring regularities in Weblog records can identify potential customers for electronic commerce, enhance the quality and delivery of Internet information services to the end user, and improve Web server system performance.</a:t>
            </a:r>
          </a:p>
          <a:p>
            <a:endParaRPr lang="en-IN" dirty="0"/>
          </a:p>
        </p:txBody>
      </p:sp>
    </p:spTree>
    <p:extLst>
      <p:ext uri="{BB962C8B-B14F-4D97-AF65-F5344CB8AC3E}">
        <p14:creationId xmlns:p14="http://schemas.microsoft.com/office/powerpoint/2010/main" xmlns="" val="37138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Keyword-based document classification methods and keyword-based association analysis can be used for Web document classification. Such a term-based classification scheme has shown good results in Web page classification. </a:t>
            </a:r>
            <a:endParaRPr lang="en-IN" dirty="0" smtClean="0"/>
          </a:p>
          <a:p>
            <a:endParaRPr lang="en-IN" dirty="0"/>
          </a:p>
          <a:p>
            <a:r>
              <a:rPr lang="en-IN" dirty="0" smtClean="0"/>
              <a:t>However</a:t>
            </a:r>
            <a:r>
              <a:rPr lang="en-IN" dirty="0"/>
              <a:t>, because a Web page may contain multiple themes, advertisement, and navigation information, </a:t>
            </a:r>
            <a:r>
              <a:rPr lang="en-IN" i="1" dirty="0"/>
              <a:t>block-based page content analysis </a:t>
            </a:r>
            <a:r>
              <a:rPr lang="en-IN" dirty="0"/>
              <a:t>may play an important role in construction of high-quality classification models. </a:t>
            </a:r>
          </a:p>
        </p:txBody>
      </p:sp>
    </p:spTree>
    <p:extLst>
      <p:ext uri="{BB962C8B-B14F-4D97-AF65-F5344CB8AC3E}">
        <p14:creationId xmlns="" xmlns:p14="http://schemas.microsoft.com/office/powerpoint/2010/main" val="26597238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In developing techniques for Web usage mining, we may consider the following. </a:t>
            </a:r>
          </a:p>
        </p:txBody>
      </p:sp>
      <p:sp>
        <p:nvSpPr>
          <p:cNvPr id="3" name="Content Placeholder 2"/>
          <p:cNvSpPr>
            <a:spLocks noGrp="1"/>
          </p:cNvSpPr>
          <p:nvPr>
            <p:ph idx="1"/>
          </p:nvPr>
        </p:nvSpPr>
        <p:spPr/>
        <p:txBody>
          <a:bodyPr>
            <a:normAutofit fontScale="92500" lnSpcReduction="10000"/>
          </a:bodyPr>
          <a:lstStyle/>
          <a:p>
            <a:r>
              <a:rPr lang="en-IN" dirty="0"/>
              <a:t>First, often, raw Weblog data need to be </a:t>
            </a:r>
            <a:r>
              <a:rPr lang="en-IN" i="1" dirty="0"/>
              <a:t>cleaned, condensed, and transformed </a:t>
            </a:r>
            <a:r>
              <a:rPr lang="en-IN" dirty="0"/>
              <a:t>in order to retrieve and </a:t>
            </a:r>
            <a:r>
              <a:rPr lang="en-IN" dirty="0" err="1"/>
              <a:t>analyze</a:t>
            </a:r>
            <a:r>
              <a:rPr lang="en-IN" dirty="0"/>
              <a:t> significant and useful information.</a:t>
            </a:r>
          </a:p>
          <a:p>
            <a:r>
              <a:rPr lang="en-IN" dirty="0"/>
              <a:t>Second, with the available URL, time, IP address, and Web page content information, a multidimensional view can be constructed on the Weblog database, and </a:t>
            </a:r>
            <a:r>
              <a:rPr lang="en-IN" i="1" dirty="0"/>
              <a:t>multidimensional</a:t>
            </a:r>
            <a:r>
              <a:rPr lang="en-IN" dirty="0"/>
              <a:t> </a:t>
            </a:r>
            <a:r>
              <a:rPr lang="en-IN" i="1" dirty="0"/>
              <a:t>OLAP analysis </a:t>
            </a:r>
            <a:r>
              <a:rPr lang="en-IN" dirty="0"/>
              <a:t>can be performed to find the top </a:t>
            </a:r>
            <a:r>
              <a:rPr lang="en-IN" i="1" dirty="0"/>
              <a:t>N </a:t>
            </a:r>
            <a:r>
              <a:rPr lang="en-IN" dirty="0"/>
              <a:t>users, top </a:t>
            </a:r>
            <a:r>
              <a:rPr lang="en-IN" i="1" dirty="0"/>
              <a:t>N </a:t>
            </a:r>
            <a:r>
              <a:rPr lang="en-IN" dirty="0"/>
              <a:t>accessed Web pages, most frequently accessed time periods, and so on, which will help discover potential customers, users, markets, and others</a:t>
            </a:r>
            <a:r>
              <a:rPr lang="en-IN" dirty="0" smtClean="0"/>
              <a:t>.</a:t>
            </a:r>
          </a:p>
          <a:p>
            <a:r>
              <a:rPr lang="en-IN" dirty="0"/>
              <a:t>Third, </a:t>
            </a:r>
            <a:r>
              <a:rPr lang="en-IN" i="1" dirty="0"/>
              <a:t>data mining </a:t>
            </a:r>
            <a:r>
              <a:rPr lang="en-IN" dirty="0"/>
              <a:t>can be performed on Weblog records to find association patterns, sequential patterns, and trends of Web accessing.</a:t>
            </a:r>
          </a:p>
        </p:txBody>
      </p:sp>
    </p:spTree>
    <p:extLst>
      <p:ext uri="{BB962C8B-B14F-4D97-AF65-F5344CB8AC3E}">
        <p14:creationId xmlns:p14="http://schemas.microsoft.com/office/powerpoint/2010/main" xmlns="" val="16442084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Spatial Data Mining:</a:t>
            </a:r>
            <a:endParaRPr lang="en-IN" dirty="0"/>
          </a:p>
        </p:txBody>
      </p:sp>
      <p:sp>
        <p:nvSpPr>
          <p:cNvPr id="3" name="Subtitle 2"/>
          <p:cNvSpPr>
            <a:spLocks noGrp="1"/>
          </p:cNvSpPr>
          <p:nvPr>
            <p:ph type="subTitle" idx="1"/>
          </p:nvPr>
        </p:nvSpPr>
        <p:spPr/>
        <p:txBody>
          <a:bodyPr>
            <a:normAutofit fontScale="77500" lnSpcReduction="20000"/>
          </a:bodyPr>
          <a:lstStyle/>
          <a:p>
            <a:r>
              <a:rPr lang="en-US" dirty="0" smtClean="0"/>
              <a:t>By </a:t>
            </a:r>
          </a:p>
          <a:p>
            <a:r>
              <a:rPr lang="en-US" dirty="0" smtClean="0"/>
              <a:t>Mrs. E. </a:t>
            </a:r>
            <a:r>
              <a:rPr lang="en-US" dirty="0" err="1" smtClean="0"/>
              <a:t>Himabindu</a:t>
            </a:r>
            <a:endParaRPr lang="en-US" dirty="0" smtClean="0"/>
          </a:p>
          <a:p>
            <a:r>
              <a:rPr lang="en-US" dirty="0" smtClean="0"/>
              <a:t>Asst. Professor</a:t>
            </a:r>
          </a:p>
          <a:p>
            <a:r>
              <a:rPr lang="en-US" smtClean="0"/>
              <a:t>SVIT</a:t>
            </a:r>
            <a:endParaRPr lang="en-IN"/>
          </a:p>
        </p:txBody>
      </p:sp>
    </p:spTree>
    <p:extLst>
      <p:ext uri="{BB962C8B-B14F-4D97-AF65-F5344CB8AC3E}">
        <p14:creationId xmlns:p14="http://schemas.microsoft.com/office/powerpoint/2010/main" xmlns="" val="4260033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7000"/>
              </a:lnSpc>
              <a:spcAft>
                <a:spcPts val="800"/>
              </a:spcAft>
            </a:pPr>
            <a:r>
              <a:rPr lang="en-IN" b="1" dirty="0">
                <a:latin typeface="Times New Roman" panose="02020603050405020304" pitchFamily="18" charset="0"/>
                <a:ea typeface="Calibri" panose="020F0502020204030204" pitchFamily="34" charset="0"/>
                <a:cs typeface="Times New Roman" panose="02020603050405020304" pitchFamily="18" charset="0"/>
              </a:rPr>
              <a:t>Spatial Data Mining</a:t>
            </a:r>
            <a:r>
              <a:rPr lang="en-IN"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IN" dirty="0"/>
          </a:p>
        </p:txBody>
      </p:sp>
      <p:sp>
        <p:nvSpPr>
          <p:cNvPr id="3" name="Content Placeholder 2"/>
          <p:cNvSpPr>
            <a:spLocks noGrp="1"/>
          </p:cNvSpPr>
          <p:nvPr>
            <p:ph idx="1"/>
          </p:nvPr>
        </p:nvSpPr>
        <p:spPr/>
        <p:txBody>
          <a:bodyPr/>
          <a:lstStyle/>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A spatial database stores a large amount of space-related data, such as maps, </a:t>
            </a:r>
            <a:r>
              <a:rPr lang="en-IN" dirty="0" err="1">
                <a:latin typeface="Times New Roman" panose="02020603050405020304" pitchFamily="18" charset="0"/>
                <a:ea typeface="Calibri" panose="020F0502020204030204" pitchFamily="34" charset="0"/>
                <a:cs typeface="Times New Roman" panose="02020603050405020304" pitchFamily="18" charset="0"/>
              </a:rPr>
              <a:t>preprocessed</a:t>
            </a:r>
            <a:r>
              <a:rPr lang="en-IN" dirty="0">
                <a:latin typeface="Times New Roman" panose="02020603050405020304" pitchFamily="18" charset="0"/>
                <a:ea typeface="Calibri" panose="020F0502020204030204" pitchFamily="34" charset="0"/>
                <a:cs typeface="Times New Roman" panose="02020603050405020304" pitchFamily="18" charset="0"/>
              </a:rPr>
              <a:t> remote sensing or medical imaging data, and VLSI chip layout data. Spatial databases have many features distinguishing them from relational databases.</a:t>
            </a:r>
            <a:endParaRPr lang="en-IN"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Spatial data mining refers to the extraction of knowledge, spatial relationships, or other interesting patterns not explicitly stored in spatial databases.</a:t>
            </a:r>
            <a:endParaRPr lang="en-IN"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xmlns="" val="1184568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7000"/>
              </a:lnSpc>
              <a:spcAft>
                <a:spcPts val="800"/>
              </a:spcAft>
            </a:pPr>
            <a:r>
              <a:rPr lang="en-IN" b="1" dirty="0">
                <a:latin typeface="Times New Roman" panose="02020603050405020304" pitchFamily="18" charset="0"/>
                <a:ea typeface="Calibri" panose="020F0502020204030204" pitchFamily="34" charset="0"/>
                <a:cs typeface="Times New Roman" panose="02020603050405020304" pitchFamily="18" charset="0"/>
              </a:rPr>
              <a:t>Spatial Data Cube Construction and Spatial </a:t>
            </a:r>
            <a:r>
              <a:rPr lang="en-IN" b="1" dirty="0" smtClean="0">
                <a:latin typeface="Times New Roman" panose="02020603050405020304" pitchFamily="18" charset="0"/>
                <a:ea typeface="Calibri" panose="020F0502020204030204" pitchFamily="34" charset="0"/>
                <a:cs typeface="Times New Roman" panose="02020603050405020304" pitchFamily="18" charset="0"/>
              </a:rPr>
              <a:t>OLAP</a:t>
            </a:r>
            <a:endParaRPr lang="en-IN" dirty="0"/>
          </a:p>
        </p:txBody>
      </p:sp>
      <p:sp>
        <p:nvSpPr>
          <p:cNvPr id="3" name="Content Placeholder 2"/>
          <p:cNvSpPr>
            <a:spLocks noGrp="1"/>
          </p:cNvSpPr>
          <p:nvPr>
            <p:ph idx="1"/>
          </p:nvPr>
        </p:nvSpPr>
        <p:spPr/>
        <p:txBody>
          <a:bodyPr/>
          <a:lstStyle/>
          <a:p>
            <a:pPr>
              <a:lnSpc>
                <a:spcPct val="107000"/>
              </a:lnSpc>
              <a:spcAft>
                <a:spcPts val="800"/>
              </a:spcAft>
            </a:pPr>
            <a:endParaRPr lang="en-IN"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IN"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dirty="0" smtClean="0">
                <a:latin typeface="Times New Roman" panose="02020603050405020304" pitchFamily="18" charset="0"/>
                <a:ea typeface="Calibri" panose="020F0502020204030204" pitchFamily="34" charset="0"/>
                <a:cs typeface="Times New Roman" panose="02020603050405020304" pitchFamily="18" charset="0"/>
              </a:rPr>
              <a:t>We </a:t>
            </a:r>
            <a:r>
              <a:rPr lang="en-IN" dirty="0">
                <a:latin typeface="Times New Roman" panose="02020603050405020304" pitchFamily="18" charset="0"/>
                <a:ea typeface="Calibri" panose="020F0502020204030204" pitchFamily="34" charset="0"/>
                <a:cs typeface="Times New Roman" panose="02020603050405020304" pitchFamily="18" charset="0"/>
              </a:rPr>
              <a:t>can integrate spatial data to construct a data warehouse that facilitates spatial data mining. A spatial data warehouse is a </a:t>
            </a:r>
            <a:r>
              <a:rPr lang="en-IN" i="1" dirty="0">
                <a:latin typeface="Times New Roman" panose="02020603050405020304" pitchFamily="18" charset="0"/>
                <a:ea typeface="Calibri" panose="020F0502020204030204" pitchFamily="34" charset="0"/>
                <a:cs typeface="Times New Roman" panose="02020603050405020304" pitchFamily="18" charset="0"/>
              </a:rPr>
              <a:t>subject-oriented, integrated, time-variant</a:t>
            </a:r>
            <a:r>
              <a:rPr lang="en-IN" dirty="0">
                <a:latin typeface="Times New Roman" panose="02020603050405020304" pitchFamily="18" charset="0"/>
                <a:ea typeface="Calibri" panose="020F0502020204030204" pitchFamily="34" charset="0"/>
                <a:cs typeface="Times New Roman" panose="02020603050405020304" pitchFamily="18" charset="0"/>
              </a:rPr>
              <a:t>, and </a:t>
            </a:r>
            <a:r>
              <a:rPr lang="en-IN" i="1" dirty="0" err="1">
                <a:latin typeface="Times New Roman" panose="02020603050405020304" pitchFamily="18" charset="0"/>
                <a:ea typeface="Calibri" panose="020F0502020204030204" pitchFamily="34" charset="0"/>
                <a:cs typeface="Times New Roman" panose="02020603050405020304" pitchFamily="18" charset="0"/>
              </a:rPr>
              <a:t>nonvolatile</a:t>
            </a:r>
            <a:r>
              <a:rPr lang="en-IN" i="1" dirty="0">
                <a:latin typeface="Times New Roman" panose="02020603050405020304" pitchFamily="18" charset="0"/>
                <a:ea typeface="Calibri" panose="020F0502020204030204" pitchFamily="34" charset="0"/>
                <a:cs typeface="Times New Roman" panose="02020603050405020304" pitchFamily="18" charset="0"/>
              </a:rPr>
              <a:t> </a:t>
            </a:r>
            <a:r>
              <a:rPr lang="en-IN" dirty="0">
                <a:latin typeface="Times New Roman" panose="02020603050405020304" pitchFamily="18" charset="0"/>
                <a:ea typeface="Calibri" panose="020F0502020204030204" pitchFamily="34" charset="0"/>
                <a:cs typeface="Times New Roman" panose="02020603050405020304" pitchFamily="18" charset="0"/>
              </a:rPr>
              <a:t>collection of both spatial and </a:t>
            </a:r>
            <a:r>
              <a:rPr lang="en-IN" dirty="0" err="1">
                <a:latin typeface="Times New Roman" panose="02020603050405020304" pitchFamily="18" charset="0"/>
                <a:ea typeface="Calibri" panose="020F0502020204030204" pitchFamily="34" charset="0"/>
                <a:cs typeface="Times New Roman" panose="02020603050405020304" pitchFamily="18" charset="0"/>
              </a:rPr>
              <a:t>nonspatial</a:t>
            </a:r>
            <a:r>
              <a:rPr lang="en-IN" dirty="0">
                <a:latin typeface="Times New Roman" panose="02020603050405020304" pitchFamily="18" charset="0"/>
                <a:ea typeface="Calibri" panose="020F0502020204030204" pitchFamily="34" charset="0"/>
                <a:cs typeface="Times New Roman" panose="02020603050405020304" pitchFamily="18" charset="0"/>
              </a:rPr>
              <a:t> data</a:t>
            </a:r>
            <a:r>
              <a:rPr lang="en-IN"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endParaRPr lang="en-IN"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xmlns="" val="3973120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IN" dirty="0"/>
          </a:p>
        </p:txBody>
      </p:sp>
      <p:sp>
        <p:nvSpPr>
          <p:cNvPr id="3" name="Content Placeholder 2"/>
          <p:cNvSpPr>
            <a:spLocks noGrp="1"/>
          </p:cNvSpPr>
          <p:nvPr>
            <p:ph idx="1"/>
          </p:nvPr>
        </p:nvSpPr>
        <p:spPr/>
        <p:txBody>
          <a:bodyPr>
            <a:normAutofit lnSpcReduction="10000"/>
          </a:bodyPr>
          <a:lstStyle/>
          <a:p>
            <a:endParaRPr lang="en-IN" dirty="0" smtClean="0">
              <a:latin typeface="Times New Roman" panose="02020603050405020304" pitchFamily="18" charset="0"/>
              <a:ea typeface="Calibri" panose="020F0502020204030204" pitchFamily="34" charset="0"/>
            </a:endParaRPr>
          </a:p>
          <a:p>
            <a:endParaRPr lang="en-IN" dirty="0">
              <a:latin typeface="Times New Roman" panose="02020603050405020304" pitchFamily="18" charset="0"/>
              <a:ea typeface="Calibri" panose="020F0502020204030204" pitchFamily="34" charset="0"/>
            </a:endParaRPr>
          </a:p>
          <a:p>
            <a:r>
              <a:rPr lang="en-IN" dirty="0" smtClean="0">
                <a:latin typeface="Times New Roman" panose="02020603050405020304" pitchFamily="18" charset="0"/>
                <a:ea typeface="Calibri" panose="020F0502020204030204" pitchFamily="34" charset="0"/>
              </a:rPr>
              <a:t>The </a:t>
            </a:r>
            <a:r>
              <a:rPr lang="en-IN" dirty="0">
                <a:latin typeface="Times New Roman" panose="02020603050405020304" pitchFamily="18" charset="0"/>
                <a:ea typeface="Calibri" panose="020F0502020204030204" pitchFamily="34" charset="0"/>
              </a:rPr>
              <a:t>first challenge is the integration of spatial data from heterogeneous sources and </a:t>
            </a:r>
            <a:r>
              <a:rPr lang="en-IN" dirty="0" smtClean="0">
                <a:latin typeface="Times New Roman" panose="02020603050405020304" pitchFamily="18" charset="0"/>
                <a:ea typeface="Calibri" panose="020F0502020204030204" pitchFamily="34" charset="0"/>
              </a:rPr>
              <a:t>systems</a:t>
            </a:r>
          </a:p>
          <a:p>
            <a:endParaRPr lang="en-US" dirty="0">
              <a:latin typeface="Times New Roman" panose="02020603050405020304" pitchFamily="18" charset="0"/>
            </a:endParaRPr>
          </a:p>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The second challenge is, it is difficult for fast and flexible on-line analytical processing in spatial data warehouses.</a:t>
            </a:r>
            <a:endParaRPr lang="en-IN"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xmlns="" val="3045640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Times New Roman" panose="02020603050405020304" pitchFamily="18" charset="0"/>
                <a:ea typeface="Calibri" panose="020F0502020204030204" pitchFamily="34" charset="0"/>
              </a:rPr>
              <a:t>dimensions and measures </a:t>
            </a:r>
            <a:endParaRPr lang="en-IN" dirty="0"/>
          </a:p>
        </p:txBody>
      </p:sp>
      <p:sp>
        <p:nvSpPr>
          <p:cNvPr id="3" name="Content Placeholder 2"/>
          <p:cNvSpPr>
            <a:spLocks noGrp="1"/>
          </p:cNvSpPr>
          <p:nvPr>
            <p:ph idx="1"/>
          </p:nvPr>
        </p:nvSpPr>
        <p:spPr/>
        <p:txBody>
          <a:bodyPr>
            <a:normAutofit fontScale="85000" lnSpcReduction="20000"/>
          </a:bodyPr>
          <a:lstStyle/>
          <a:p>
            <a:pPr marL="0" indent="0">
              <a:buNone/>
            </a:pPr>
            <a:r>
              <a:rPr lang="en-IN" dirty="0">
                <a:latin typeface="Times New Roman" panose="02020603050405020304" pitchFamily="18" charset="0"/>
                <a:ea typeface="Calibri" panose="020F0502020204030204" pitchFamily="34" charset="0"/>
              </a:rPr>
              <a:t>In a spatial warehouse, both dimensions and measures may contain spatial </a:t>
            </a:r>
            <a:r>
              <a:rPr lang="en-IN" dirty="0" smtClean="0">
                <a:latin typeface="Times New Roman" panose="02020603050405020304" pitchFamily="18" charset="0"/>
                <a:ea typeface="Calibri" panose="020F0502020204030204" pitchFamily="34" charset="0"/>
              </a:rPr>
              <a:t>components</a:t>
            </a:r>
          </a:p>
          <a:p>
            <a:r>
              <a:rPr lang="en-IN" dirty="0" smtClean="0">
                <a:latin typeface="Times New Roman" panose="02020603050405020304" pitchFamily="18" charset="0"/>
                <a:ea typeface="Calibri" panose="020F0502020204030204" pitchFamily="34" charset="0"/>
              </a:rPr>
              <a:t>Three </a:t>
            </a:r>
            <a:r>
              <a:rPr lang="en-IN" dirty="0">
                <a:latin typeface="Times New Roman" panose="02020603050405020304" pitchFamily="18" charset="0"/>
                <a:ea typeface="Calibri" panose="020F0502020204030204" pitchFamily="34" charset="0"/>
              </a:rPr>
              <a:t>types of </a:t>
            </a:r>
            <a:r>
              <a:rPr lang="en-IN" i="1" dirty="0">
                <a:latin typeface="Times New Roman" panose="02020603050405020304" pitchFamily="18" charset="0"/>
                <a:ea typeface="Calibri" panose="020F0502020204030204" pitchFamily="34" charset="0"/>
              </a:rPr>
              <a:t>dimensions </a:t>
            </a:r>
            <a:r>
              <a:rPr lang="en-IN" dirty="0">
                <a:latin typeface="Times New Roman" panose="02020603050405020304" pitchFamily="18" charset="0"/>
                <a:ea typeface="Calibri" panose="020F0502020204030204" pitchFamily="34" charset="0"/>
              </a:rPr>
              <a:t>in a spatial data </a:t>
            </a:r>
            <a:r>
              <a:rPr lang="en-IN" dirty="0" smtClean="0">
                <a:latin typeface="Times New Roman" panose="02020603050405020304" pitchFamily="18" charset="0"/>
                <a:ea typeface="Calibri" panose="020F0502020204030204" pitchFamily="34" charset="0"/>
              </a:rPr>
              <a:t>cube</a:t>
            </a:r>
          </a:p>
          <a:p>
            <a:pPr marL="514350" indent="-514350">
              <a:buFont typeface="+mj-lt"/>
              <a:buAutoNum type="arabicPeriod"/>
            </a:pPr>
            <a:r>
              <a:rPr lang="en-IN" dirty="0">
                <a:latin typeface="Times New Roman" panose="02020603050405020304" pitchFamily="18" charset="0"/>
                <a:ea typeface="Calibri" panose="020F0502020204030204" pitchFamily="34" charset="0"/>
              </a:rPr>
              <a:t>A </a:t>
            </a:r>
            <a:r>
              <a:rPr lang="en-IN" b="1" dirty="0" err="1">
                <a:latin typeface="Times New Roman" panose="02020603050405020304" pitchFamily="18" charset="0"/>
                <a:ea typeface="Calibri" panose="020F0502020204030204" pitchFamily="34" charset="0"/>
              </a:rPr>
              <a:t>nonspatial</a:t>
            </a:r>
            <a:r>
              <a:rPr lang="en-IN" dirty="0">
                <a:latin typeface="Times New Roman" panose="02020603050405020304" pitchFamily="18" charset="0"/>
                <a:ea typeface="Calibri" panose="020F0502020204030204" pitchFamily="34" charset="0"/>
              </a:rPr>
              <a:t> dimension contains only </a:t>
            </a:r>
            <a:r>
              <a:rPr lang="en-IN" dirty="0" err="1">
                <a:latin typeface="Times New Roman" panose="02020603050405020304" pitchFamily="18" charset="0"/>
                <a:ea typeface="Calibri" panose="020F0502020204030204" pitchFamily="34" charset="0"/>
              </a:rPr>
              <a:t>nonspatial</a:t>
            </a:r>
            <a:r>
              <a:rPr lang="en-IN" dirty="0">
                <a:latin typeface="Times New Roman" panose="02020603050405020304" pitchFamily="18" charset="0"/>
                <a:ea typeface="Calibri" panose="020F0502020204030204" pitchFamily="34" charset="0"/>
              </a:rPr>
              <a:t> data. </a:t>
            </a:r>
            <a:r>
              <a:rPr lang="en-IN" dirty="0" err="1">
                <a:latin typeface="Times New Roman" panose="02020603050405020304" pitchFamily="18" charset="0"/>
                <a:ea typeface="Calibri" panose="020F0502020204030204" pitchFamily="34" charset="0"/>
              </a:rPr>
              <a:t>Nonspatial</a:t>
            </a:r>
            <a:r>
              <a:rPr lang="en-IN" dirty="0">
                <a:latin typeface="Times New Roman" panose="02020603050405020304" pitchFamily="18" charset="0"/>
                <a:ea typeface="Calibri" panose="020F0502020204030204" pitchFamily="34" charset="0"/>
              </a:rPr>
              <a:t> dimensions </a:t>
            </a:r>
            <a:r>
              <a:rPr lang="en-IN" i="1" dirty="0">
                <a:latin typeface="Times New Roman" panose="02020603050405020304" pitchFamily="18" charset="0"/>
                <a:ea typeface="Calibri" panose="020F0502020204030204" pitchFamily="34" charset="0"/>
              </a:rPr>
              <a:t>temperature can be constructed for the </a:t>
            </a:r>
            <a:r>
              <a:rPr lang="en-IN" i="1" dirty="0" smtClean="0">
                <a:latin typeface="Times New Roman" panose="02020603050405020304" pitchFamily="18" charset="0"/>
                <a:ea typeface="Calibri" panose="020F0502020204030204" pitchFamily="34" charset="0"/>
              </a:rPr>
              <a:t>warehouse</a:t>
            </a:r>
          </a:p>
          <a:p>
            <a:pPr marL="514350" indent="-514350">
              <a:buFont typeface="+mj-lt"/>
              <a:buAutoNum type="arabicPeriod"/>
            </a:pPr>
            <a:r>
              <a:rPr lang="en-IN" dirty="0">
                <a:latin typeface="Times New Roman" panose="02020603050405020304" pitchFamily="18" charset="0"/>
                <a:ea typeface="Calibri" panose="020F0502020204030204" pitchFamily="34" charset="0"/>
              </a:rPr>
              <a:t>A </a:t>
            </a:r>
            <a:r>
              <a:rPr lang="en-IN" b="1" dirty="0">
                <a:latin typeface="Times New Roman" panose="02020603050405020304" pitchFamily="18" charset="0"/>
                <a:ea typeface="Calibri" panose="020F0502020204030204" pitchFamily="34" charset="0"/>
              </a:rPr>
              <a:t>spatial-to-</a:t>
            </a:r>
            <a:r>
              <a:rPr lang="en-IN" b="1" dirty="0" err="1">
                <a:latin typeface="Times New Roman" panose="02020603050405020304" pitchFamily="18" charset="0"/>
                <a:ea typeface="Calibri" panose="020F0502020204030204" pitchFamily="34" charset="0"/>
              </a:rPr>
              <a:t>nonspatial</a:t>
            </a:r>
            <a:r>
              <a:rPr lang="en-IN" dirty="0">
                <a:latin typeface="Times New Roman" panose="02020603050405020304" pitchFamily="18" charset="0"/>
                <a:ea typeface="Calibri" panose="020F0502020204030204" pitchFamily="34" charset="0"/>
              </a:rPr>
              <a:t> dimension is a dimension whose primitive-level data are spatial</a:t>
            </a:r>
            <a:r>
              <a:rPr lang="en-IN" i="1" dirty="0">
                <a:latin typeface="Times New Roman" panose="02020603050405020304" pitchFamily="18" charset="0"/>
                <a:ea typeface="Calibri" panose="020F0502020204030204" pitchFamily="34" charset="0"/>
              </a:rPr>
              <a:t> </a:t>
            </a:r>
            <a:r>
              <a:rPr lang="en-IN" dirty="0">
                <a:latin typeface="Times New Roman" panose="02020603050405020304" pitchFamily="18" charset="0"/>
                <a:ea typeface="Calibri" panose="020F0502020204030204" pitchFamily="34" charset="0"/>
              </a:rPr>
              <a:t>but whose generalization, starting at a certain high level, becomes </a:t>
            </a:r>
            <a:r>
              <a:rPr lang="en-IN" dirty="0" err="1">
                <a:latin typeface="Times New Roman" panose="02020603050405020304" pitchFamily="18" charset="0"/>
                <a:ea typeface="Calibri" panose="020F0502020204030204" pitchFamily="34" charset="0"/>
              </a:rPr>
              <a:t>nonspatial</a:t>
            </a:r>
            <a:r>
              <a:rPr lang="en-IN" dirty="0">
                <a:latin typeface="Times New Roman" panose="02020603050405020304" pitchFamily="18" charset="0"/>
                <a:ea typeface="Calibri" panose="020F0502020204030204" pitchFamily="34" charset="0"/>
              </a:rPr>
              <a:t>. For</a:t>
            </a:r>
            <a:r>
              <a:rPr lang="en-IN" i="1" dirty="0">
                <a:latin typeface="Times New Roman" panose="02020603050405020304" pitchFamily="18" charset="0"/>
                <a:ea typeface="Calibri" panose="020F0502020204030204" pitchFamily="34" charset="0"/>
              </a:rPr>
              <a:t> </a:t>
            </a:r>
            <a:r>
              <a:rPr lang="en-IN" dirty="0">
                <a:latin typeface="Times New Roman" panose="02020603050405020304" pitchFamily="18" charset="0"/>
                <a:ea typeface="Calibri" panose="020F0502020204030204" pitchFamily="34" charset="0"/>
              </a:rPr>
              <a:t>example, the spatial dimension </a:t>
            </a:r>
            <a:r>
              <a:rPr lang="en-IN" i="1" dirty="0">
                <a:latin typeface="Times New Roman" panose="02020603050405020304" pitchFamily="18" charset="0"/>
                <a:ea typeface="Calibri" panose="020F0502020204030204" pitchFamily="34" charset="0"/>
              </a:rPr>
              <a:t>city </a:t>
            </a:r>
            <a:r>
              <a:rPr lang="en-IN" dirty="0">
                <a:latin typeface="Times New Roman" panose="02020603050405020304" pitchFamily="18" charset="0"/>
                <a:ea typeface="Calibri" panose="020F0502020204030204" pitchFamily="34" charset="0"/>
              </a:rPr>
              <a:t>relays geographic data. </a:t>
            </a:r>
            <a:endParaRPr lang="en-IN" dirty="0" smtClean="0">
              <a:latin typeface="Times New Roman" panose="02020603050405020304" pitchFamily="18" charset="0"/>
              <a:ea typeface="Calibri" panose="020F0502020204030204" pitchFamily="34" charset="0"/>
            </a:endParaRPr>
          </a:p>
          <a:p>
            <a:pPr marL="514350" lvl="0" indent="-514350">
              <a:lnSpc>
                <a:spcPct val="107000"/>
              </a:lnSpc>
              <a:spcAft>
                <a:spcPts val="800"/>
              </a:spcAft>
              <a:buFont typeface="+mj-lt"/>
              <a:buAutoNum type="arabicPeriod"/>
            </a:pPr>
            <a:r>
              <a:rPr lang="en-IN" dirty="0">
                <a:latin typeface="Times New Roman" panose="02020603050405020304" pitchFamily="18" charset="0"/>
                <a:ea typeface="Calibri" panose="020F0502020204030204" pitchFamily="34" charset="0"/>
                <a:cs typeface="Times New Roman" panose="02020603050405020304" pitchFamily="18" charset="0"/>
              </a:rPr>
              <a:t>A </a:t>
            </a:r>
            <a:r>
              <a:rPr lang="en-IN" b="1" dirty="0">
                <a:latin typeface="Times New Roman" panose="02020603050405020304" pitchFamily="18" charset="0"/>
                <a:ea typeface="Calibri" panose="020F0502020204030204" pitchFamily="34" charset="0"/>
                <a:cs typeface="Times New Roman" panose="02020603050405020304" pitchFamily="18" charset="0"/>
              </a:rPr>
              <a:t>spatial-to-spatial</a:t>
            </a:r>
            <a:r>
              <a:rPr lang="en-IN" dirty="0">
                <a:latin typeface="Times New Roman" panose="02020603050405020304" pitchFamily="18" charset="0"/>
                <a:ea typeface="Calibri" panose="020F0502020204030204" pitchFamily="34" charset="0"/>
                <a:cs typeface="Times New Roman" panose="02020603050405020304" pitchFamily="18" charset="0"/>
              </a:rPr>
              <a:t> dimension is a dimension whose primitive level and all of its high level generalized data are spatial. For example, the dimension </a:t>
            </a:r>
            <a:r>
              <a:rPr lang="en-IN" i="1" dirty="0" err="1">
                <a:latin typeface="Times New Roman" panose="02020603050405020304" pitchFamily="18" charset="0"/>
                <a:ea typeface="Calibri" panose="020F0502020204030204" pitchFamily="34" charset="0"/>
                <a:cs typeface="Times New Roman" panose="02020603050405020304" pitchFamily="18" charset="0"/>
              </a:rPr>
              <a:t>equi</a:t>
            </a:r>
            <a:r>
              <a:rPr lang="en-IN" i="1" dirty="0">
                <a:latin typeface="Times New Roman" panose="02020603050405020304" pitchFamily="18" charset="0"/>
                <a:ea typeface="Calibri" panose="020F0502020204030204" pitchFamily="34" charset="0"/>
                <a:cs typeface="Times New Roman" panose="02020603050405020304" pitchFamily="18" charset="0"/>
              </a:rPr>
              <a:t> temperature region</a:t>
            </a:r>
            <a:r>
              <a:rPr lang="en-IN" dirty="0">
                <a:latin typeface="Times New Roman" panose="02020603050405020304" pitchFamily="18" charset="0"/>
                <a:ea typeface="Calibri" panose="020F0502020204030204" pitchFamily="34" charset="0"/>
                <a:cs typeface="Times New Roman" panose="02020603050405020304" pitchFamily="18" charset="0"/>
              </a:rPr>
              <a:t> contains spatial data,</a:t>
            </a:r>
            <a:endParaRPr lang="en-IN"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xmlns="" val="3296151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nSpc>
                <a:spcPct val="107000"/>
              </a:lnSpc>
              <a:spcAft>
                <a:spcPts val="800"/>
              </a:spcAft>
            </a:pPr>
            <a:r>
              <a:rPr lang="en-IN" dirty="0" smtClean="0">
                <a:latin typeface="Times New Roman" panose="02020603050405020304" pitchFamily="18" charset="0"/>
                <a:ea typeface="Calibri" panose="020F0502020204030204" pitchFamily="34" charset="0"/>
                <a:cs typeface="Times New Roman" panose="02020603050405020304" pitchFamily="18" charset="0"/>
              </a:rPr>
              <a:t>Two </a:t>
            </a:r>
            <a:r>
              <a:rPr lang="en-IN" dirty="0">
                <a:latin typeface="Times New Roman" panose="02020603050405020304" pitchFamily="18" charset="0"/>
                <a:ea typeface="Calibri" panose="020F0502020204030204" pitchFamily="34" charset="0"/>
                <a:cs typeface="Times New Roman" panose="02020603050405020304" pitchFamily="18" charset="0"/>
              </a:rPr>
              <a:t>types of </a:t>
            </a:r>
            <a:r>
              <a:rPr lang="en-IN" i="1" dirty="0">
                <a:latin typeface="Times New Roman" panose="02020603050405020304" pitchFamily="18" charset="0"/>
                <a:ea typeface="Calibri" panose="020F0502020204030204" pitchFamily="34" charset="0"/>
                <a:cs typeface="Times New Roman" panose="02020603050405020304" pitchFamily="18" charset="0"/>
              </a:rPr>
              <a:t>measures </a:t>
            </a:r>
            <a:r>
              <a:rPr lang="en-IN" dirty="0">
                <a:latin typeface="Times New Roman" panose="02020603050405020304" pitchFamily="18" charset="0"/>
                <a:ea typeface="Calibri" panose="020F0502020204030204" pitchFamily="34" charset="0"/>
                <a:cs typeface="Times New Roman" panose="02020603050405020304" pitchFamily="18" charset="0"/>
              </a:rPr>
              <a:t>in a spatial data cube</a:t>
            </a:r>
            <a:r>
              <a:rPr lang="en-IN" dirty="0" smtClean="0">
                <a:latin typeface="Times New Roman" panose="02020603050405020304" pitchFamily="18" charset="0"/>
                <a:ea typeface="Calibri" panose="020F0502020204030204" pitchFamily="34" charset="0"/>
                <a:cs typeface="Times New Roman" panose="02020603050405020304" pitchFamily="18" charset="0"/>
              </a:rPr>
              <a:t>:</a:t>
            </a:r>
          </a:p>
          <a:p>
            <a:pPr marL="514350" lvl="0" indent="-514350">
              <a:buFont typeface="+mj-lt"/>
              <a:buAutoNum type="arabicPeriod"/>
            </a:pPr>
            <a:r>
              <a:rPr lang="en-IN" dirty="0"/>
              <a:t>A numerical measure contains only numerical data. For example, one measure in a spatial data warehouse could be the </a:t>
            </a:r>
            <a:r>
              <a:rPr lang="en-IN" i="1" dirty="0"/>
              <a:t>monthly revenue </a:t>
            </a:r>
            <a:r>
              <a:rPr lang="en-IN" dirty="0"/>
              <a:t>of a region.</a:t>
            </a:r>
          </a:p>
          <a:p>
            <a:pPr marL="514350" lvl="0" indent="-514350">
              <a:buFont typeface="+mj-lt"/>
              <a:buAutoNum type="arabicPeriod"/>
            </a:pPr>
            <a:r>
              <a:rPr lang="en-IN" dirty="0"/>
              <a:t>A spatial measure contains a collection of pointers to spatial objects.</a:t>
            </a:r>
          </a:p>
          <a:p>
            <a:pPr>
              <a:lnSpc>
                <a:spcPct val="107000"/>
              </a:lnSpc>
              <a:spcAft>
                <a:spcPts val="800"/>
              </a:spcAft>
            </a:pPr>
            <a:endParaRPr lang="en-IN"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xmlns="" val="3409986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latin typeface="Times New Roman" panose="02020603050405020304" pitchFamily="18" charset="0"/>
                <a:ea typeface="Calibri" panose="020F0502020204030204" pitchFamily="34" charset="0"/>
              </a:rPr>
              <a:t>Mining Spatial Association and Co-location Patterns</a:t>
            </a:r>
            <a:endParaRPr lang="en-IN" dirty="0"/>
          </a:p>
        </p:txBody>
      </p:sp>
      <p:sp>
        <p:nvSpPr>
          <p:cNvPr id="3" name="Content Placeholder 2"/>
          <p:cNvSpPr>
            <a:spLocks noGrp="1"/>
          </p:cNvSpPr>
          <p:nvPr>
            <p:ph idx="1"/>
          </p:nvPr>
        </p:nvSpPr>
        <p:spPr/>
        <p:txBody>
          <a:bodyPr>
            <a:normAutofit fontScale="92500" lnSpcReduction="10000"/>
          </a:bodyPr>
          <a:lstStyle/>
          <a:p>
            <a:pPr marL="0" indent="0">
              <a:lnSpc>
                <a:spcPct val="107000"/>
              </a:lnSpc>
              <a:spcAft>
                <a:spcPts val="800"/>
              </a:spcAft>
              <a:buNone/>
            </a:pPr>
            <a:r>
              <a:rPr lang="en-IN" i="1" dirty="0">
                <a:latin typeface="Times New Roman" panose="02020603050405020304" pitchFamily="18" charset="0"/>
                <a:ea typeface="Calibri" panose="020F0502020204030204" pitchFamily="34" charset="0"/>
                <a:cs typeface="Times New Roman" panose="02020603050405020304" pitchFamily="18" charset="0"/>
              </a:rPr>
              <a:t>Spatial association rules </a:t>
            </a:r>
            <a:r>
              <a:rPr lang="en-IN" dirty="0">
                <a:latin typeface="Times New Roman" panose="02020603050405020304" pitchFamily="18" charset="0"/>
                <a:ea typeface="Calibri" panose="020F0502020204030204" pitchFamily="34" charset="0"/>
                <a:cs typeface="Times New Roman" panose="02020603050405020304" pitchFamily="18" charset="0"/>
              </a:rPr>
              <a:t>can be mined in spatial databases. A spatial association rule is of the form </a:t>
            </a:r>
            <a:r>
              <a:rPr lang="en-IN" i="1" dirty="0">
                <a:latin typeface="Times New Roman" panose="02020603050405020304" pitchFamily="18" charset="0"/>
                <a:ea typeface="Calibri" panose="020F0502020204030204" pitchFamily="34" charset="0"/>
                <a:cs typeface="Times New Roman" panose="02020603050405020304" pitchFamily="18" charset="0"/>
              </a:rPr>
              <a:t>A =&gt;B </a:t>
            </a:r>
            <a:r>
              <a:rPr lang="en-IN" dirty="0">
                <a:latin typeface="Times New Roman" panose="02020603050405020304" pitchFamily="18" charset="0"/>
                <a:ea typeface="Calibri" panose="020F0502020204030204" pitchFamily="34" charset="0"/>
                <a:cs typeface="Times New Roman" panose="02020603050405020304" pitchFamily="18" charset="0"/>
              </a:rPr>
              <a:t>[</a:t>
            </a:r>
            <a:r>
              <a:rPr lang="en-IN" i="1" dirty="0">
                <a:latin typeface="Times New Roman" panose="02020603050405020304" pitchFamily="18" charset="0"/>
                <a:ea typeface="Calibri" panose="020F0502020204030204" pitchFamily="34" charset="0"/>
                <a:cs typeface="Times New Roman" panose="02020603050405020304" pitchFamily="18" charset="0"/>
              </a:rPr>
              <a:t>s</a:t>
            </a:r>
            <a:r>
              <a:rPr lang="en-IN" dirty="0">
                <a:latin typeface="Times New Roman" panose="02020603050405020304" pitchFamily="18" charset="0"/>
                <a:ea typeface="Calibri" panose="020F0502020204030204" pitchFamily="34" charset="0"/>
                <a:cs typeface="Times New Roman" panose="02020603050405020304" pitchFamily="18" charset="0"/>
              </a:rPr>
              <a:t>%, </a:t>
            </a:r>
            <a:r>
              <a:rPr lang="en-IN" i="1" dirty="0">
                <a:latin typeface="Times New Roman" panose="02020603050405020304" pitchFamily="18" charset="0"/>
                <a:ea typeface="Calibri" panose="020F0502020204030204" pitchFamily="34" charset="0"/>
                <a:cs typeface="Times New Roman" panose="02020603050405020304" pitchFamily="18" charset="0"/>
              </a:rPr>
              <a:t>c</a:t>
            </a:r>
            <a:r>
              <a:rPr lang="en-IN" dirty="0">
                <a:latin typeface="Times New Roman" panose="02020603050405020304" pitchFamily="18" charset="0"/>
                <a:ea typeface="Calibri" panose="020F0502020204030204" pitchFamily="34" charset="0"/>
                <a:cs typeface="Times New Roman" panose="02020603050405020304" pitchFamily="18" charset="0"/>
              </a:rPr>
              <a:t>%], where </a:t>
            </a:r>
            <a:r>
              <a:rPr lang="en-IN" i="1" dirty="0">
                <a:latin typeface="Times New Roman" panose="02020603050405020304" pitchFamily="18" charset="0"/>
                <a:ea typeface="Calibri" panose="020F0502020204030204" pitchFamily="34" charset="0"/>
                <a:cs typeface="Times New Roman" panose="02020603050405020304" pitchFamily="18" charset="0"/>
              </a:rPr>
              <a:t>A </a:t>
            </a:r>
            <a:r>
              <a:rPr lang="en-IN" dirty="0">
                <a:latin typeface="Times New Roman" panose="02020603050405020304" pitchFamily="18" charset="0"/>
                <a:ea typeface="Calibri" panose="020F0502020204030204" pitchFamily="34" charset="0"/>
                <a:cs typeface="Times New Roman" panose="02020603050405020304" pitchFamily="18" charset="0"/>
              </a:rPr>
              <a:t>and </a:t>
            </a:r>
            <a:r>
              <a:rPr lang="en-IN" i="1" dirty="0">
                <a:latin typeface="Times New Roman" panose="02020603050405020304" pitchFamily="18" charset="0"/>
                <a:ea typeface="Calibri" panose="020F0502020204030204" pitchFamily="34" charset="0"/>
                <a:cs typeface="Times New Roman" panose="02020603050405020304" pitchFamily="18" charset="0"/>
              </a:rPr>
              <a:t>B </a:t>
            </a:r>
            <a:r>
              <a:rPr lang="en-IN" dirty="0">
                <a:latin typeface="Times New Roman" panose="02020603050405020304" pitchFamily="18" charset="0"/>
                <a:ea typeface="Calibri" panose="020F0502020204030204" pitchFamily="34" charset="0"/>
                <a:cs typeface="Times New Roman" panose="02020603050405020304" pitchFamily="18" charset="0"/>
              </a:rPr>
              <a:t>are sets of spatial or </a:t>
            </a:r>
            <a:r>
              <a:rPr lang="en-IN" dirty="0" err="1">
                <a:latin typeface="Times New Roman" panose="02020603050405020304" pitchFamily="18" charset="0"/>
                <a:ea typeface="Calibri" panose="020F0502020204030204" pitchFamily="34" charset="0"/>
                <a:cs typeface="Times New Roman" panose="02020603050405020304" pitchFamily="18" charset="0"/>
              </a:rPr>
              <a:t>nonspatial</a:t>
            </a:r>
            <a:r>
              <a:rPr lang="en-IN" dirty="0">
                <a:latin typeface="Times New Roman" panose="02020603050405020304" pitchFamily="18" charset="0"/>
                <a:ea typeface="Calibri" panose="020F0502020204030204" pitchFamily="34" charset="0"/>
                <a:cs typeface="Times New Roman" panose="02020603050405020304" pitchFamily="18" charset="0"/>
              </a:rPr>
              <a:t> predicates, </a:t>
            </a:r>
            <a:r>
              <a:rPr lang="en-IN" i="1" dirty="0">
                <a:latin typeface="Times New Roman" panose="02020603050405020304" pitchFamily="18" charset="0"/>
                <a:ea typeface="Calibri" panose="020F0502020204030204" pitchFamily="34" charset="0"/>
                <a:cs typeface="Times New Roman" panose="02020603050405020304" pitchFamily="18" charset="0"/>
              </a:rPr>
              <a:t>s</a:t>
            </a:r>
            <a:r>
              <a:rPr lang="en-IN" dirty="0">
                <a:latin typeface="Times New Roman" panose="02020603050405020304" pitchFamily="18" charset="0"/>
                <a:ea typeface="Calibri" panose="020F0502020204030204" pitchFamily="34" charset="0"/>
                <a:cs typeface="Times New Roman" panose="02020603050405020304" pitchFamily="18" charset="0"/>
              </a:rPr>
              <a:t>% is the support of the rule, and </a:t>
            </a:r>
            <a:r>
              <a:rPr lang="en-IN" i="1" dirty="0" err="1">
                <a:latin typeface="Times New Roman" panose="02020603050405020304" pitchFamily="18" charset="0"/>
                <a:ea typeface="Calibri" panose="020F0502020204030204" pitchFamily="34" charset="0"/>
                <a:cs typeface="Times New Roman" panose="02020603050405020304" pitchFamily="18" charset="0"/>
              </a:rPr>
              <a:t>c</a:t>
            </a:r>
            <a:r>
              <a:rPr lang="en-IN" dirty="0" err="1">
                <a:latin typeface="Times New Roman" panose="02020603050405020304" pitchFamily="18" charset="0"/>
                <a:ea typeface="Calibri" panose="020F0502020204030204" pitchFamily="34" charset="0"/>
                <a:cs typeface="Times New Roman" panose="02020603050405020304" pitchFamily="18" charset="0"/>
              </a:rPr>
              <a:t>%is</a:t>
            </a:r>
            <a:r>
              <a:rPr lang="en-IN" dirty="0">
                <a:latin typeface="Times New Roman" panose="02020603050405020304" pitchFamily="18" charset="0"/>
                <a:ea typeface="Calibri" panose="020F0502020204030204" pitchFamily="34" charset="0"/>
                <a:cs typeface="Times New Roman" panose="02020603050405020304" pitchFamily="18" charset="0"/>
              </a:rPr>
              <a:t> the confidence of the rule. For example, the following is a spatial association rule:</a:t>
            </a:r>
            <a:endParaRPr lang="en-IN"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2400" i="1" dirty="0" err="1" smtClean="0">
                <a:effectLst/>
                <a:latin typeface="Times New Roman" panose="02020603050405020304" pitchFamily="18" charset="0"/>
                <a:ea typeface="Calibri" panose="020F0502020204030204" pitchFamily="34" charset="0"/>
                <a:cs typeface="Times New Roman" panose="02020603050405020304" pitchFamily="18" charset="0"/>
              </a:rPr>
              <a:t>is_a</a:t>
            </a:r>
            <a:r>
              <a:rPr lang="en-IN" sz="24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IN" sz="2400" i="1" dirty="0" smtClean="0">
                <a:effectLst/>
                <a:latin typeface="Times New Roman" panose="02020603050405020304" pitchFamily="18" charset="0"/>
                <a:ea typeface="Calibri" panose="020F0502020204030204" pitchFamily="34" charset="0"/>
                <a:cs typeface="Times New Roman" panose="02020603050405020304" pitchFamily="18" charset="0"/>
              </a:rPr>
              <a:t>X</a:t>
            </a:r>
            <a:r>
              <a:rPr lang="en-IN"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IN" sz="2400" i="1" dirty="0" smtClean="0">
                <a:effectLst/>
                <a:latin typeface="Times New Roman" panose="02020603050405020304" pitchFamily="18" charset="0"/>
                <a:ea typeface="Calibri" panose="020F0502020204030204" pitchFamily="34" charset="0"/>
                <a:cs typeface="Times New Roman" panose="02020603050405020304" pitchFamily="18" charset="0"/>
              </a:rPr>
              <a:t>school</a:t>
            </a:r>
            <a:r>
              <a:rPr lang="en-IN" sz="24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IN" sz="2400" i="1" dirty="0" err="1" smtClean="0">
                <a:effectLst/>
                <a:latin typeface="Times New Roman" panose="02020603050405020304" pitchFamily="18" charset="0"/>
                <a:ea typeface="Calibri" panose="020F0502020204030204" pitchFamily="34" charset="0"/>
                <a:cs typeface="Times New Roman" panose="02020603050405020304" pitchFamily="18" charset="0"/>
              </a:rPr>
              <a:t>close_to</a:t>
            </a:r>
            <a:r>
              <a:rPr lang="en-IN" sz="24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IN" sz="2400" i="1" dirty="0" smtClean="0">
                <a:effectLst/>
                <a:latin typeface="Times New Roman" panose="02020603050405020304" pitchFamily="18" charset="0"/>
                <a:ea typeface="Calibri" panose="020F0502020204030204" pitchFamily="34" charset="0"/>
                <a:cs typeface="Times New Roman" panose="02020603050405020304" pitchFamily="18" charset="0"/>
              </a:rPr>
              <a:t>X</a:t>
            </a:r>
            <a:r>
              <a:rPr lang="en-IN"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IN" sz="2400" i="1" dirty="0" err="1" smtClean="0">
                <a:effectLst/>
                <a:latin typeface="Times New Roman" panose="02020603050405020304" pitchFamily="18" charset="0"/>
                <a:ea typeface="Calibri" panose="020F0502020204030204" pitchFamily="34" charset="0"/>
                <a:cs typeface="Times New Roman" panose="02020603050405020304" pitchFamily="18" charset="0"/>
              </a:rPr>
              <a:t>sports_center</a:t>
            </a:r>
            <a:r>
              <a:rPr lang="en-IN" sz="2400" dirty="0" smtClean="0">
                <a:effectLst/>
                <a:latin typeface="Times New Roman" panose="02020603050405020304" pitchFamily="18" charset="0"/>
                <a:ea typeface="Calibri" panose="020F0502020204030204" pitchFamily="34" charset="0"/>
                <a:cs typeface="Times New Roman" panose="02020603050405020304" pitchFamily="18" charset="0"/>
              </a:rPr>
              <a:t>”) =&gt; </a:t>
            </a:r>
            <a:r>
              <a:rPr lang="en-IN" sz="2400" i="1" dirty="0" err="1" smtClean="0">
                <a:effectLst/>
                <a:latin typeface="Times New Roman" panose="02020603050405020304" pitchFamily="18" charset="0"/>
                <a:ea typeface="Calibri" panose="020F0502020204030204" pitchFamily="34" charset="0"/>
                <a:cs typeface="Times New Roman" panose="02020603050405020304" pitchFamily="18" charset="0"/>
              </a:rPr>
              <a:t>close_to</a:t>
            </a:r>
            <a:r>
              <a:rPr lang="en-IN" sz="24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IN" sz="2400" i="1" dirty="0" smtClean="0">
                <a:effectLst/>
                <a:latin typeface="Times New Roman" panose="02020603050405020304" pitchFamily="18" charset="0"/>
                <a:ea typeface="Calibri" panose="020F0502020204030204" pitchFamily="34" charset="0"/>
                <a:cs typeface="Times New Roman" panose="02020603050405020304" pitchFamily="18" charset="0"/>
              </a:rPr>
              <a:t>X</a:t>
            </a:r>
            <a:r>
              <a:rPr lang="en-IN"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IN" sz="2400" i="1" dirty="0" smtClean="0">
                <a:effectLst/>
                <a:latin typeface="Times New Roman" panose="02020603050405020304" pitchFamily="18" charset="0"/>
                <a:ea typeface="Calibri" panose="020F0502020204030204" pitchFamily="34" charset="0"/>
                <a:cs typeface="Times New Roman" panose="02020603050405020304" pitchFamily="18" charset="0"/>
              </a:rPr>
              <a:t>park</a:t>
            </a:r>
            <a:r>
              <a:rPr lang="en-IN" sz="2400" dirty="0" smtClean="0">
                <a:effectLst/>
                <a:latin typeface="Times New Roman" panose="02020603050405020304" pitchFamily="18" charset="0"/>
                <a:ea typeface="Calibri" panose="020F0502020204030204" pitchFamily="34" charset="0"/>
                <a:cs typeface="Times New Roman" panose="02020603050405020304" pitchFamily="18" charset="0"/>
              </a:rPr>
              <a:t>”) [0:5%;80%].</a:t>
            </a:r>
          </a:p>
          <a:p>
            <a:pPr marL="0" indent="0">
              <a:lnSpc>
                <a:spcPct val="107000"/>
              </a:lnSpc>
              <a:spcAft>
                <a:spcPts val="800"/>
              </a:spcAft>
              <a:buNone/>
            </a:pPr>
            <a:r>
              <a:rPr lang="en-IN" dirty="0"/>
              <a:t>This rule states that 80% of schools that are close to sports </a:t>
            </a:r>
            <a:r>
              <a:rPr lang="en-IN" dirty="0" err="1"/>
              <a:t>centers</a:t>
            </a:r>
            <a:r>
              <a:rPr lang="en-IN" dirty="0"/>
              <a:t> are also close to parks, and 0.5% of the data belongs to such a case.</a:t>
            </a:r>
          </a:p>
          <a:p>
            <a:pPr marL="0" indent="0">
              <a:lnSpc>
                <a:spcPct val="107000"/>
              </a:lnSpc>
              <a:spcAft>
                <a:spcPts val="800"/>
              </a:spcAft>
              <a:buNone/>
            </a:pPr>
            <a:endParaRPr lang="en-IN"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xmlns="" val="2271658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7000"/>
              </a:lnSpc>
              <a:spcAft>
                <a:spcPts val="800"/>
              </a:spcAft>
            </a:pPr>
            <a:r>
              <a:rPr lang="en-IN" b="1" dirty="0">
                <a:latin typeface="Times New Roman" panose="02020603050405020304" pitchFamily="18" charset="0"/>
                <a:ea typeface="Calibri" panose="020F0502020204030204" pitchFamily="34" charset="0"/>
                <a:cs typeface="Times New Roman" panose="02020603050405020304" pitchFamily="18" charset="0"/>
              </a:rPr>
              <a:t>Spatial Clustering Methods</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p:txBody>
          <a:bodyPr/>
          <a:lstStyle/>
          <a:p>
            <a:pPr>
              <a:lnSpc>
                <a:spcPct val="107000"/>
              </a:lnSpc>
              <a:spcAft>
                <a:spcPts val="800"/>
              </a:spcAft>
            </a:pPr>
            <a:endParaRPr lang="en-IN"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dirty="0" smtClean="0">
                <a:latin typeface="Times New Roman" panose="02020603050405020304" pitchFamily="18" charset="0"/>
                <a:ea typeface="Calibri" panose="020F0502020204030204" pitchFamily="34" charset="0"/>
                <a:cs typeface="Times New Roman" panose="02020603050405020304" pitchFamily="18" charset="0"/>
              </a:rPr>
              <a:t>Spatial </a:t>
            </a:r>
            <a:r>
              <a:rPr lang="en-IN" dirty="0">
                <a:latin typeface="Times New Roman" panose="02020603050405020304" pitchFamily="18" charset="0"/>
                <a:ea typeface="Calibri" panose="020F0502020204030204" pitchFamily="34" charset="0"/>
                <a:cs typeface="Times New Roman" panose="02020603050405020304" pitchFamily="18" charset="0"/>
              </a:rPr>
              <a:t>data clustering identifies clusters, or densely populated regions, according to some distance measurement in a large, multidimensional data set.</a:t>
            </a:r>
            <a:endParaRPr lang="en-IN"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xmlns="" val="1405209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7000"/>
              </a:lnSpc>
              <a:spcAft>
                <a:spcPts val="800"/>
              </a:spcAft>
            </a:pPr>
            <a:r>
              <a:rPr lang="en-IN" b="1" dirty="0">
                <a:latin typeface="Times New Roman" panose="02020603050405020304" pitchFamily="18" charset="0"/>
                <a:ea typeface="Calibri" panose="020F0502020204030204" pitchFamily="34" charset="0"/>
                <a:cs typeface="Times New Roman" panose="02020603050405020304" pitchFamily="18" charset="0"/>
              </a:rPr>
              <a:t>Spatial Classification and Spatial Trend </a:t>
            </a:r>
            <a:r>
              <a:rPr lang="en-IN" b="1" dirty="0" smtClean="0">
                <a:latin typeface="Times New Roman" panose="02020603050405020304" pitchFamily="18" charset="0"/>
                <a:ea typeface="Calibri" panose="020F0502020204030204" pitchFamily="34" charset="0"/>
                <a:cs typeface="Times New Roman" panose="02020603050405020304" pitchFamily="18" charset="0"/>
              </a:rPr>
              <a:t>Analysis</a:t>
            </a:r>
            <a:endParaRPr lang="en-IN" dirty="0"/>
          </a:p>
        </p:txBody>
      </p:sp>
      <p:sp>
        <p:nvSpPr>
          <p:cNvPr id="3" name="Content Placeholder 2"/>
          <p:cNvSpPr>
            <a:spLocks noGrp="1"/>
          </p:cNvSpPr>
          <p:nvPr>
            <p:ph idx="1"/>
          </p:nvPr>
        </p:nvSpPr>
        <p:spPr/>
        <p:txBody>
          <a:bodyPr/>
          <a:lstStyle/>
          <a:p>
            <a:endParaRPr lang="en-IN" dirty="0" smtClean="0"/>
          </a:p>
          <a:p>
            <a:endParaRPr lang="en-IN" dirty="0"/>
          </a:p>
          <a:p>
            <a:r>
              <a:rPr lang="en-IN" dirty="0" smtClean="0"/>
              <a:t>Spatial </a:t>
            </a:r>
            <a:r>
              <a:rPr lang="en-IN" dirty="0"/>
              <a:t>classification </a:t>
            </a:r>
            <a:r>
              <a:rPr lang="en-IN" dirty="0" err="1"/>
              <a:t>analyzes</a:t>
            </a:r>
            <a:r>
              <a:rPr lang="en-IN" dirty="0"/>
              <a:t> spatial objects to derive classification schemes in relevance to certain spatial properties, such as the </a:t>
            </a:r>
            <a:r>
              <a:rPr lang="en-IN" i="1" dirty="0" err="1"/>
              <a:t>neighborhood</a:t>
            </a:r>
            <a:r>
              <a:rPr lang="en-IN" i="1" dirty="0"/>
              <a:t> </a:t>
            </a:r>
            <a:r>
              <a:rPr lang="en-IN" dirty="0"/>
              <a:t>of a district, highway, or river.</a:t>
            </a:r>
          </a:p>
        </p:txBody>
      </p:sp>
    </p:spTree>
    <p:extLst>
      <p:ext uri="{BB962C8B-B14F-4D97-AF65-F5344CB8AC3E}">
        <p14:creationId xmlns:p14="http://schemas.microsoft.com/office/powerpoint/2010/main" xmlns="" val="182334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5. Web </a:t>
            </a:r>
            <a:r>
              <a:rPr lang="en-IN" b="1" dirty="0"/>
              <a:t>Usage </a:t>
            </a:r>
            <a:r>
              <a:rPr lang="en-IN" b="1" dirty="0" smtClean="0"/>
              <a:t>Mining</a:t>
            </a:r>
            <a:endParaRPr lang="en-IN" dirty="0"/>
          </a:p>
        </p:txBody>
      </p:sp>
      <p:sp>
        <p:nvSpPr>
          <p:cNvPr id="3" name="Content Placeholder 2"/>
          <p:cNvSpPr>
            <a:spLocks noGrp="1"/>
          </p:cNvSpPr>
          <p:nvPr>
            <p:ph idx="1"/>
          </p:nvPr>
        </p:nvSpPr>
        <p:spPr/>
        <p:txBody>
          <a:bodyPr>
            <a:normAutofit fontScale="85000" lnSpcReduction="10000"/>
          </a:bodyPr>
          <a:lstStyle/>
          <a:p>
            <a:r>
              <a:rPr lang="en-IN" sz="3200" dirty="0"/>
              <a:t>Besides mining Web contents and Web linkage structures, another important task for Web mining is Web usage mining, which mines Weblog records to discover user access patterns of Web pages. </a:t>
            </a:r>
            <a:endParaRPr lang="en-IN" sz="3200" dirty="0" smtClean="0"/>
          </a:p>
          <a:p>
            <a:r>
              <a:rPr lang="en-IN" sz="3200" dirty="0" err="1" smtClean="0"/>
              <a:t>Analyzing</a:t>
            </a:r>
            <a:r>
              <a:rPr lang="en-IN" sz="3200" dirty="0" smtClean="0"/>
              <a:t> </a:t>
            </a:r>
            <a:r>
              <a:rPr lang="en-IN" sz="3200" dirty="0"/>
              <a:t>and exploring regularities in Weblog records can identify potential customers for electronic commerce, enhance the quality and delivery of Internet information services to the end user, and improve Web server system performance.</a:t>
            </a:r>
          </a:p>
          <a:p>
            <a:endParaRPr lang="en-IN" dirty="0"/>
          </a:p>
        </p:txBody>
      </p:sp>
    </p:spTree>
    <p:extLst>
      <p:ext uri="{BB962C8B-B14F-4D97-AF65-F5344CB8AC3E}">
        <p14:creationId xmlns="" xmlns:p14="http://schemas.microsoft.com/office/powerpoint/2010/main" val="371383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7000"/>
              </a:lnSpc>
              <a:spcAft>
                <a:spcPts val="800"/>
              </a:spcAft>
            </a:pPr>
            <a:r>
              <a:rPr lang="en-IN" b="1" dirty="0">
                <a:latin typeface="Times New Roman" panose="02020603050405020304" pitchFamily="18" charset="0"/>
                <a:ea typeface="Calibri" panose="020F0502020204030204" pitchFamily="34" charset="0"/>
                <a:cs typeface="Times New Roman" panose="02020603050405020304" pitchFamily="18" charset="0"/>
              </a:rPr>
              <a:t>Mining Raster </a:t>
            </a:r>
            <a:r>
              <a:rPr lang="en-IN" b="1" dirty="0" smtClean="0">
                <a:latin typeface="Times New Roman" panose="02020603050405020304" pitchFamily="18" charset="0"/>
                <a:ea typeface="Calibri" panose="020F0502020204030204" pitchFamily="34" charset="0"/>
                <a:cs typeface="Times New Roman" panose="02020603050405020304" pitchFamily="18" charset="0"/>
              </a:rPr>
              <a:t>Databases</a:t>
            </a:r>
            <a:endParaRPr lang="en-IN" dirty="0"/>
          </a:p>
        </p:txBody>
      </p:sp>
      <p:sp>
        <p:nvSpPr>
          <p:cNvPr id="3" name="Content Placeholder 2"/>
          <p:cNvSpPr>
            <a:spLocks noGrp="1"/>
          </p:cNvSpPr>
          <p:nvPr>
            <p:ph idx="1"/>
          </p:nvPr>
        </p:nvSpPr>
        <p:spPr/>
        <p:txBody>
          <a:bodyPr/>
          <a:lstStyle/>
          <a:p>
            <a:r>
              <a:rPr lang="en-IN" dirty="0">
                <a:latin typeface="Times New Roman" panose="02020603050405020304" pitchFamily="18" charset="0"/>
                <a:ea typeface="Calibri" panose="020F0502020204030204" pitchFamily="34" charset="0"/>
              </a:rPr>
              <a:t>Spatial database systems usually handle vector data that consist of points, lines, polygons (regions), and their compositions, such as networks or partitions. Typical examples of such data include maps, design graphs, and 3-D representations of the arrangement of the chains of protein molecules. However, a huge amount of space-related data are in digital raster (image) forms, such as satellite images, remote sensing data, and computer tomography. It is important to explore data mining in raster or image databases. </a:t>
            </a:r>
            <a:endParaRPr lang="en-IN" dirty="0"/>
          </a:p>
        </p:txBody>
      </p:sp>
    </p:spTree>
    <p:extLst>
      <p:ext uri="{BB962C8B-B14F-4D97-AF65-F5344CB8AC3E}">
        <p14:creationId xmlns:p14="http://schemas.microsoft.com/office/powerpoint/2010/main" xmlns="" val="2047321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nSpc>
                <a:spcPct val="107000"/>
              </a:lnSpc>
              <a:spcAft>
                <a:spcPts val="800"/>
              </a:spcAft>
            </a:pPr>
            <a:r>
              <a:rPr lang="en-IN" b="1" dirty="0">
                <a:latin typeface="Times New Roman" panose="02020603050405020304" pitchFamily="18" charset="0"/>
                <a:ea typeface="Calibri" panose="020F0502020204030204" pitchFamily="34" charset="0"/>
                <a:cs typeface="Times New Roman" panose="02020603050405020304" pitchFamily="18" charset="0"/>
              </a:rPr>
              <a:t>Multimedia Data </a:t>
            </a:r>
            <a:r>
              <a:rPr lang="en-IN" b="1" dirty="0" smtClean="0">
                <a:latin typeface="Times New Roman" panose="02020603050405020304" pitchFamily="18" charset="0"/>
                <a:ea typeface="Calibri" panose="020F0502020204030204" pitchFamily="34" charset="0"/>
                <a:cs typeface="Times New Roman" panose="02020603050405020304" pitchFamily="18" charset="0"/>
              </a:rPr>
              <a:t>Mining</a:t>
            </a:r>
            <a:endParaRPr lang="en-IN" dirty="0"/>
          </a:p>
        </p:txBody>
      </p:sp>
      <p:sp>
        <p:nvSpPr>
          <p:cNvPr id="5" name="Subtitle 4"/>
          <p:cNvSpPr>
            <a:spLocks noGrp="1"/>
          </p:cNvSpPr>
          <p:nvPr>
            <p:ph type="subTitle" idx="1"/>
          </p:nvPr>
        </p:nvSpPr>
        <p:spPr/>
        <p:txBody>
          <a:bodyPr/>
          <a:lstStyle/>
          <a:p>
            <a:endParaRPr lang="en-IN"/>
          </a:p>
        </p:txBody>
      </p:sp>
    </p:spTree>
    <p:extLst>
      <p:ext uri="{BB962C8B-B14F-4D97-AF65-F5344CB8AC3E}">
        <p14:creationId xmlns:p14="http://schemas.microsoft.com/office/powerpoint/2010/main" xmlns="" val="9498939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latin typeface="Times New Roman" panose="02020603050405020304" pitchFamily="18" charset="0"/>
                <a:ea typeface="Calibri" panose="020F0502020204030204" pitchFamily="34" charset="0"/>
              </a:rPr>
              <a:t>Multimedia Data Mining</a:t>
            </a:r>
            <a:endParaRPr lang="en-IN" dirty="0"/>
          </a:p>
        </p:txBody>
      </p:sp>
      <p:sp>
        <p:nvSpPr>
          <p:cNvPr id="3" name="Content Placeholder 2"/>
          <p:cNvSpPr>
            <a:spLocks noGrp="1"/>
          </p:cNvSpPr>
          <p:nvPr>
            <p:ph idx="1"/>
          </p:nvPr>
        </p:nvSpPr>
        <p:spPr/>
        <p:txBody>
          <a:bodyPr/>
          <a:lstStyle/>
          <a:p>
            <a:pPr>
              <a:lnSpc>
                <a:spcPct val="107000"/>
              </a:lnSpc>
              <a:spcAft>
                <a:spcPts val="800"/>
              </a:spcAft>
            </a:pPr>
            <a:endParaRPr lang="en-IN"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dirty="0" smtClean="0">
                <a:latin typeface="Times New Roman" panose="02020603050405020304" pitchFamily="18" charset="0"/>
                <a:ea typeface="Calibri" panose="020F0502020204030204" pitchFamily="34" charset="0"/>
                <a:cs typeface="Times New Roman" panose="02020603050405020304" pitchFamily="18" charset="0"/>
              </a:rPr>
              <a:t>A </a:t>
            </a:r>
            <a:r>
              <a:rPr lang="en-IN" dirty="0">
                <a:latin typeface="Times New Roman" panose="02020603050405020304" pitchFamily="18" charset="0"/>
                <a:ea typeface="Calibri" panose="020F0502020204030204" pitchFamily="34" charset="0"/>
                <a:cs typeface="Times New Roman" panose="02020603050405020304" pitchFamily="18" charset="0"/>
              </a:rPr>
              <a:t>multimedia database system stores and manages a large collection of </a:t>
            </a:r>
            <a:r>
              <a:rPr lang="en-IN" i="1" dirty="0">
                <a:latin typeface="Times New Roman" panose="02020603050405020304" pitchFamily="18" charset="0"/>
                <a:ea typeface="Calibri" panose="020F0502020204030204" pitchFamily="34" charset="0"/>
                <a:cs typeface="Times New Roman" panose="02020603050405020304" pitchFamily="18" charset="0"/>
              </a:rPr>
              <a:t>multimedia data</a:t>
            </a:r>
            <a:r>
              <a:rPr lang="en-IN" dirty="0">
                <a:latin typeface="Times New Roman" panose="02020603050405020304" pitchFamily="18" charset="0"/>
                <a:ea typeface="Calibri" panose="020F0502020204030204" pitchFamily="34" charset="0"/>
                <a:cs typeface="Times New Roman" panose="02020603050405020304" pitchFamily="18" charset="0"/>
              </a:rPr>
              <a:t>, such as audio, video, image, graphics, speech, text, document, and hypertext data, which contain text, text </a:t>
            </a:r>
            <a:r>
              <a:rPr lang="en-IN" dirty="0" err="1">
                <a:latin typeface="Times New Roman" panose="02020603050405020304" pitchFamily="18" charset="0"/>
                <a:ea typeface="Calibri" panose="020F0502020204030204" pitchFamily="34" charset="0"/>
                <a:cs typeface="Times New Roman" panose="02020603050405020304" pitchFamily="18" charset="0"/>
              </a:rPr>
              <a:t>markups</a:t>
            </a:r>
            <a:r>
              <a:rPr lang="en-IN" dirty="0">
                <a:latin typeface="Times New Roman" panose="02020603050405020304" pitchFamily="18" charset="0"/>
                <a:ea typeface="Calibri" panose="020F0502020204030204" pitchFamily="34" charset="0"/>
                <a:cs typeface="Times New Roman" panose="02020603050405020304" pitchFamily="18" charset="0"/>
              </a:rPr>
              <a:t>, and linkages.</a:t>
            </a:r>
            <a:endParaRPr lang="en-IN"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xmlns="" val="7468771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7000"/>
              </a:lnSpc>
              <a:spcAft>
                <a:spcPts val="800"/>
              </a:spcAft>
            </a:pPr>
            <a:r>
              <a:rPr lang="en-IN" b="1" dirty="0">
                <a:latin typeface="Times New Roman" panose="02020603050405020304" pitchFamily="18" charset="0"/>
                <a:ea typeface="Calibri" panose="020F0502020204030204" pitchFamily="34" charset="0"/>
                <a:cs typeface="Times New Roman" panose="02020603050405020304" pitchFamily="18" charset="0"/>
              </a:rPr>
              <a:t>Similarity Search in Multimedia </a:t>
            </a:r>
            <a:r>
              <a:rPr lang="en-IN" b="1" dirty="0" smtClean="0">
                <a:latin typeface="Times New Roman" panose="02020603050405020304" pitchFamily="18" charset="0"/>
                <a:ea typeface="Calibri" panose="020F0502020204030204" pitchFamily="34" charset="0"/>
                <a:cs typeface="Times New Roman" panose="02020603050405020304" pitchFamily="18" charset="0"/>
              </a:rPr>
              <a:t>Data</a:t>
            </a:r>
            <a:endParaRPr lang="en-IN" dirty="0"/>
          </a:p>
        </p:txBody>
      </p:sp>
      <p:sp>
        <p:nvSpPr>
          <p:cNvPr id="3" name="Content Placeholder 2"/>
          <p:cNvSpPr>
            <a:spLocks noGrp="1"/>
          </p:cNvSpPr>
          <p:nvPr>
            <p:ph idx="1"/>
          </p:nvPr>
        </p:nvSpPr>
        <p:spPr/>
        <p:txBody>
          <a:bodyPr>
            <a:normAutofit lnSpcReduction="10000"/>
          </a:bodyPr>
          <a:lstStyle/>
          <a:p>
            <a:r>
              <a:rPr lang="en-IN" dirty="0">
                <a:latin typeface="Times New Roman" panose="02020603050405020304" pitchFamily="18" charset="0"/>
                <a:ea typeface="Calibri" panose="020F0502020204030204" pitchFamily="34" charset="0"/>
              </a:rPr>
              <a:t>When searching for similarities in multimedia data, we can search on either the data description or the data content</a:t>
            </a:r>
            <a:r>
              <a:rPr lang="en-IN" dirty="0" smtClean="0">
                <a:latin typeface="Times New Roman" panose="02020603050405020304" pitchFamily="18" charset="0"/>
                <a:ea typeface="Calibri" panose="020F0502020204030204" pitchFamily="34" charset="0"/>
              </a:rPr>
              <a:t>.</a:t>
            </a:r>
          </a:p>
          <a:p>
            <a:endParaRPr lang="en-US" dirty="0">
              <a:latin typeface="Times New Roman" panose="02020603050405020304" pitchFamily="18" charset="0"/>
              <a:ea typeface="Calibri" panose="020F0502020204030204" pitchFamily="34" charset="0"/>
            </a:endParaRPr>
          </a:p>
          <a:p>
            <a:endParaRPr lang="en-IN" dirty="0" smtClean="0">
              <a:latin typeface="Times New Roman" panose="02020603050405020304" pitchFamily="18" charset="0"/>
              <a:ea typeface="Calibri" panose="020F0502020204030204" pitchFamily="34" charset="0"/>
            </a:endParaRPr>
          </a:p>
          <a:p>
            <a:pPr marL="514350" indent="-514350">
              <a:buFont typeface="+mj-lt"/>
              <a:buAutoNum type="arabicPeriod"/>
            </a:pPr>
            <a:r>
              <a:rPr lang="en-IN" dirty="0" smtClean="0">
                <a:latin typeface="Times New Roman" panose="02020603050405020304" pitchFamily="18" charset="0"/>
                <a:ea typeface="Calibri" panose="020F0502020204030204" pitchFamily="34" charset="0"/>
              </a:rPr>
              <a:t>description-based </a:t>
            </a:r>
            <a:r>
              <a:rPr lang="en-IN" dirty="0">
                <a:latin typeface="Times New Roman" panose="02020603050405020304" pitchFamily="18" charset="0"/>
                <a:ea typeface="Calibri" panose="020F0502020204030204" pitchFamily="34" charset="0"/>
              </a:rPr>
              <a:t>retrieval </a:t>
            </a:r>
            <a:r>
              <a:rPr lang="en-IN" dirty="0" smtClean="0">
                <a:latin typeface="Times New Roman" panose="02020603050405020304" pitchFamily="18" charset="0"/>
                <a:ea typeface="Calibri" panose="020F0502020204030204" pitchFamily="34" charset="0"/>
              </a:rPr>
              <a:t>systems</a:t>
            </a:r>
          </a:p>
          <a:p>
            <a:pPr marL="514350" indent="-514350">
              <a:buFont typeface="+mj-lt"/>
              <a:buAutoNum type="arabicPeriod"/>
            </a:pPr>
            <a:endParaRPr lang="en-IN" dirty="0" smtClean="0">
              <a:latin typeface="Times New Roman" panose="02020603050405020304" pitchFamily="18" charset="0"/>
              <a:ea typeface="Calibri" panose="020F0502020204030204" pitchFamily="34" charset="0"/>
            </a:endParaRPr>
          </a:p>
          <a:p>
            <a:pPr marL="514350" indent="-514350">
              <a:buFont typeface="+mj-lt"/>
              <a:buAutoNum type="arabicPeriod"/>
            </a:pPr>
            <a:r>
              <a:rPr lang="en-IN" dirty="0" smtClean="0">
                <a:latin typeface="Times New Roman" panose="02020603050405020304" pitchFamily="18" charset="0"/>
                <a:ea typeface="Calibri" panose="020F0502020204030204" pitchFamily="34" charset="0"/>
              </a:rPr>
              <a:t>content-based </a:t>
            </a:r>
            <a:r>
              <a:rPr lang="en-IN" dirty="0">
                <a:latin typeface="Times New Roman" panose="02020603050405020304" pitchFamily="18" charset="0"/>
                <a:ea typeface="Calibri" panose="020F0502020204030204" pitchFamily="34" charset="0"/>
              </a:rPr>
              <a:t>retrieval systems</a:t>
            </a:r>
            <a:endParaRPr lang="en-IN" dirty="0"/>
          </a:p>
        </p:txBody>
      </p:sp>
    </p:spTree>
    <p:extLst>
      <p:ext uri="{BB962C8B-B14F-4D97-AF65-F5344CB8AC3E}">
        <p14:creationId xmlns:p14="http://schemas.microsoft.com/office/powerpoint/2010/main" xmlns="" val="41797715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latin typeface="Times New Roman" panose="02020603050405020304" pitchFamily="18" charset="0"/>
                <a:ea typeface="Calibri" panose="020F0502020204030204" pitchFamily="34" charset="0"/>
              </a:rPr>
              <a:t>description-based retrieval systems, which build indices and perform object retrieval based on image descriptions, such as keywords, captions, size, and time of creation; </a:t>
            </a:r>
            <a:endParaRPr lang="en-IN" dirty="0" smtClean="0">
              <a:latin typeface="Times New Roman" panose="02020603050405020304" pitchFamily="18" charset="0"/>
              <a:ea typeface="Calibri" panose="020F0502020204030204" pitchFamily="34" charset="0"/>
            </a:endParaRPr>
          </a:p>
          <a:p>
            <a:endParaRPr lang="en-US" dirty="0">
              <a:latin typeface="Times New Roman" panose="02020603050405020304" pitchFamily="18" charset="0"/>
            </a:endParaRPr>
          </a:p>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content-based retrieval systems, which support retrieval based on the image content, such as </a:t>
            </a:r>
            <a:r>
              <a:rPr lang="en-IN" dirty="0" err="1">
                <a:latin typeface="Times New Roman" panose="02020603050405020304" pitchFamily="18" charset="0"/>
                <a:ea typeface="Calibri" panose="020F0502020204030204" pitchFamily="34" charset="0"/>
                <a:cs typeface="Times New Roman" panose="02020603050405020304" pitchFamily="18" charset="0"/>
              </a:rPr>
              <a:t>color</a:t>
            </a:r>
            <a:r>
              <a:rPr lang="en-IN" dirty="0">
                <a:latin typeface="Times New Roman" panose="02020603050405020304" pitchFamily="18" charset="0"/>
                <a:ea typeface="Calibri" panose="020F0502020204030204" pitchFamily="34" charset="0"/>
                <a:cs typeface="Times New Roman" panose="02020603050405020304" pitchFamily="18" charset="0"/>
              </a:rPr>
              <a:t> histogram, texture, pattern, image topology, and the shape of objects and their layouts and locations within the image.</a:t>
            </a:r>
            <a:endParaRPr lang="en-IN"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xmlns="" val="14472960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Times New Roman" panose="02020603050405020304" pitchFamily="18" charset="0"/>
                <a:ea typeface="Calibri" panose="020F0502020204030204" pitchFamily="34" charset="0"/>
              </a:rPr>
              <a:t>content-based image retrieval system</a:t>
            </a:r>
            <a:endParaRPr lang="en-IN" dirty="0"/>
          </a:p>
        </p:txBody>
      </p:sp>
      <p:sp>
        <p:nvSpPr>
          <p:cNvPr id="3" name="Content Placeholder 2"/>
          <p:cNvSpPr>
            <a:spLocks noGrp="1"/>
          </p:cNvSpPr>
          <p:nvPr>
            <p:ph idx="1"/>
          </p:nvPr>
        </p:nvSpPr>
        <p:spPr/>
        <p:txBody>
          <a:bodyPr/>
          <a:lstStyle/>
          <a:p>
            <a:r>
              <a:rPr lang="en-IN" dirty="0">
                <a:latin typeface="Times New Roman" panose="02020603050405020304" pitchFamily="18" charset="0"/>
                <a:ea typeface="Calibri" panose="020F0502020204030204" pitchFamily="34" charset="0"/>
              </a:rPr>
              <a:t>In a content-based image retrieval system, there are often two kinds of queries: </a:t>
            </a:r>
            <a:endParaRPr lang="en-IN" dirty="0" smtClean="0">
              <a:latin typeface="Times New Roman" panose="02020603050405020304" pitchFamily="18" charset="0"/>
              <a:ea typeface="Calibri" panose="020F0502020204030204" pitchFamily="34" charset="0"/>
            </a:endParaRPr>
          </a:p>
          <a:p>
            <a:endParaRPr lang="en-IN" i="1" dirty="0">
              <a:latin typeface="Times New Roman" panose="02020603050405020304" pitchFamily="18" charset="0"/>
              <a:ea typeface="Calibri" panose="020F0502020204030204" pitchFamily="34" charset="0"/>
            </a:endParaRPr>
          </a:p>
          <a:p>
            <a:pPr marL="514350" indent="-514350">
              <a:buFont typeface="+mj-lt"/>
              <a:buAutoNum type="arabicPeriod"/>
            </a:pPr>
            <a:r>
              <a:rPr lang="en-IN" i="1" dirty="0" smtClean="0">
                <a:latin typeface="Times New Roman" panose="02020603050405020304" pitchFamily="18" charset="0"/>
                <a:ea typeface="Calibri" panose="020F0502020204030204" pitchFamily="34" charset="0"/>
              </a:rPr>
              <a:t>image </a:t>
            </a:r>
            <a:r>
              <a:rPr lang="en-IN" i="1" dirty="0">
                <a:latin typeface="Times New Roman" panose="02020603050405020304" pitchFamily="18" charset="0"/>
                <a:ea typeface="Calibri" panose="020F0502020204030204" pitchFamily="34" charset="0"/>
              </a:rPr>
              <a:t>sample- based queries </a:t>
            </a:r>
            <a:r>
              <a:rPr lang="en-IN" dirty="0">
                <a:latin typeface="Times New Roman" panose="02020603050405020304" pitchFamily="18" charset="0"/>
                <a:ea typeface="Calibri" panose="020F0502020204030204" pitchFamily="34" charset="0"/>
              </a:rPr>
              <a:t>and </a:t>
            </a:r>
            <a:endParaRPr lang="en-IN" dirty="0" smtClean="0">
              <a:latin typeface="Times New Roman" panose="02020603050405020304" pitchFamily="18" charset="0"/>
              <a:ea typeface="Calibri" panose="020F0502020204030204" pitchFamily="34" charset="0"/>
            </a:endParaRPr>
          </a:p>
          <a:p>
            <a:pPr marL="514350" indent="-514350">
              <a:buFont typeface="+mj-lt"/>
              <a:buAutoNum type="arabicPeriod"/>
            </a:pPr>
            <a:endParaRPr lang="en-IN" i="1" dirty="0">
              <a:latin typeface="Times New Roman" panose="02020603050405020304" pitchFamily="18" charset="0"/>
              <a:ea typeface="Calibri" panose="020F0502020204030204" pitchFamily="34" charset="0"/>
            </a:endParaRPr>
          </a:p>
          <a:p>
            <a:pPr marL="514350" indent="-514350">
              <a:buFont typeface="+mj-lt"/>
              <a:buAutoNum type="arabicPeriod"/>
            </a:pPr>
            <a:r>
              <a:rPr lang="en-IN" i="1" dirty="0" smtClean="0">
                <a:latin typeface="Times New Roman" panose="02020603050405020304" pitchFamily="18" charset="0"/>
                <a:ea typeface="Calibri" panose="020F0502020204030204" pitchFamily="34" charset="0"/>
              </a:rPr>
              <a:t>image </a:t>
            </a:r>
            <a:r>
              <a:rPr lang="en-IN" i="1" dirty="0">
                <a:latin typeface="Times New Roman" panose="02020603050405020304" pitchFamily="18" charset="0"/>
                <a:ea typeface="Calibri" panose="020F0502020204030204" pitchFamily="34" charset="0"/>
              </a:rPr>
              <a:t>feature specification queries</a:t>
            </a:r>
            <a:r>
              <a:rPr lang="en-IN" dirty="0">
                <a:latin typeface="Times New Roman" panose="02020603050405020304" pitchFamily="18" charset="0"/>
                <a:ea typeface="Calibri" panose="020F0502020204030204" pitchFamily="34" charset="0"/>
              </a:rPr>
              <a:t>. </a:t>
            </a:r>
            <a:endParaRPr lang="en-IN" dirty="0"/>
          </a:p>
        </p:txBody>
      </p:sp>
    </p:spTree>
    <p:extLst>
      <p:ext uri="{BB962C8B-B14F-4D97-AF65-F5344CB8AC3E}">
        <p14:creationId xmlns:p14="http://schemas.microsoft.com/office/powerpoint/2010/main" xmlns="" val="17748876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fontScale="92500" lnSpcReduction="10000"/>
          </a:bodyPr>
          <a:lstStyle/>
          <a:p>
            <a:pPr>
              <a:lnSpc>
                <a:spcPct val="107000"/>
              </a:lnSpc>
              <a:spcAft>
                <a:spcPts val="800"/>
              </a:spcAft>
            </a:pPr>
            <a:r>
              <a:rPr lang="en-IN" i="1" dirty="0">
                <a:latin typeface="Times New Roman" panose="02020603050405020304" pitchFamily="18" charset="0"/>
                <a:ea typeface="Calibri" panose="020F0502020204030204" pitchFamily="34" charset="0"/>
                <a:cs typeface="Times New Roman" panose="02020603050405020304" pitchFamily="18" charset="0"/>
              </a:rPr>
              <a:t>Several approaches have been proposed and studied for similarity-based retrieval in image databases, based on image signature</a:t>
            </a:r>
            <a:r>
              <a:rPr lang="en-IN" i="1"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IN" b="1" dirty="0" err="1"/>
              <a:t>Color</a:t>
            </a:r>
            <a:r>
              <a:rPr lang="en-IN" b="1" dirty="0"/>
              <a:t> histogram–based </a:t>
            </a:r>
            <a:r>
              <a:rPr lang="en-IN" b="1" dirty="0" smtClean="0"/>
              <a:t>signature:</a:t>
            </a:r>
            <a:r>
              <a:rPr lang="en-IN" dirty="0">
                <a:latin typeface="Times New Roman" panose="02020603050405020304" pitchFamily="18" charset="0"/>
                <a:ea typeface="Calibri" panose="020F0502020204030204" pitchFamily="34" charset="0"/>
              </a:rPr>
              <a:t>: In this approach, the signature of an image includes </a:t>
            </a:r>
            <a:r>
              <a:rPr lang="en-IN" dirty="0" err="1">
                <a:latin typeface="Times New Roman" panose="02020603050405020304" pitchFamily="18" charset="0"/>
                <a:ea typeface="Calibri" panose="020F0502020204030204" pitchFamily="34" charset="0"/>
              </a:rPr>
              <a:t>color</a:t>
            </a:r>
            <a:r>
              <a:rPr lang="en-IN" dirty="0">
                <a:latin typeface="Times New Roman" panose="02020603050405020304" pitchFamily="18" charset="0"/>
                <a:ea typeface="Calibri" panose="020F0502020204030204" pitchFamily="34" charset="0"/>
              </a:rPr>
              <a:t> histograms based on the </a:t>
            </a:r>
            <a:r>
              <a:rPr lang="en-IN" dirty="0" err="1">
                <a:latin typeface="Times New Roman" panose="02020603050405020304" pitchFamily="18" charset="0"/>
                <a:ea typeface="Calibri" panose="020F0502020204030204" pitchFamily="34" charset="0"/>
              </a:rPr>
              <a:t>color</a:t>
            </a:r>
            <a:r>
              <a:rPr lang="en-IN" dirty="0">
                <a:latin typeface="Times New Roman" panose="02020603050405020304" pitchFamily="18" charset="0"/>
                <a:ea typeface="Calibri" panose="020F0502020204030204" pitchFamily="34" charset="0"/>
              </a:rPr>
              <a:t> composition of an image regardless of its scale or orientation. </a:t>
            </a:r>
            <a:endParaRPr lang="en-IN" b="1" dirty="0" smtClean="0"/>
          </a:p>
          <a:p>
            <a:pPr>
              <a:lnSpc>
                <a:spcPct val="107000"/>
              </a:lnSpc>
              <a:spcAft>
                <a:spcPts val="800"/>
              </a:spcAft>
            </a:pPr>
            <a:r>
              <a:rPr lang="en-IN" b="1" dirty="0" err="1"/>
              <a:t>Multifeature</a:t>
            </a:r>
            <a:r>
              <a:rPr lang="en-IN" b="1" dirty="0"/>
              <a:t> composed </a:t>
            </a:r>
            <a:r>
              <a:rPr lang="en-IN" b="1" dirty="0" smtClean="0"/>
              <a:t>signature: </a:t>
            </a:r>
            <a:r>
              <a:rPr lang="en-IN" dirty="0">
                <a:latin typeface="Times New Roman" panose="02020603050405020304" pitchFamily="18" charset="0"/>
                <a:ea typeface="Calibri" panose="020F0502020204030204" pitchFamily="34" charset="0"/>
              </a:rPr>
              <a:t>In this approach, the signature of an image includes a composition of multiple features: </a:t>
            </a:r>
            <a:r>
              <a:rPr lang="en-IN" dirty="0" err="1">
                <a:latin typeface="Times New Roman" panose="02020603050405020304" pitchFamily="18" charset="0"/>
                <a:ea typeface="Calibri" panose="020F0502020204030204" pitchFamily="34" charset="0"/>
              </a:rPr>
              <a:t>color</a:t>
            </a:r>
            <a:r>
              <a:rPr lang="en-IN" dirty="0">
                <a:latin typeface="Times New Roman" panose="02020603050405020304" pitchFamily="18" charset="0"/>
                <a:ea typeface="Calibri" panose="020F0502020204030204" pitchFamily="34" charset="0"/>
              </a:rPr>
              <a:t> histogram, shape, image </a:t>
            </a:r>
            <a:r>
              <a:rPr lang="en-IN" dirty="0" smtClean="0">
                <a:latin typeface="Times New Roman" panose="02020603050405020304" pitchFamily="18" charset="0"/>
                <a:ea typeface="Calibri" panose="020F0502020204030204" pitchFamily="34" charset="0"/>
              </a:rPr>
              <a:t>topology.</a:t>
            </a:r>
            <a:endParaRPr lang="en-IN" b="1" dirty="0" smtClean="0"/>
          </a:p>
          <a:p>
            <a:pPr>
              <a:lnSpc>
                <a:spcPct val="107000"/>
              </a:lnSpc>
              <a:spcAft>
                <a:spcPts val="800"/>
              </a:spcAft>
            </a:pP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7936019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a:latin typeface="Times New Roman" panose="02020603050405020304" pitchFamily="18" charset="0"/>
                <a:ea typeface="Calibri" panose="020F0502020204030204" pitchFamily="34" charset="0"/>
              </a:rPr>
              <a:t>Wavelet-based signature</a:t>
            </a:r>
            <a:r>
              <a:rPr lang="en-IN" dirty="0">
                <a:latin typeface="Times New Roman" panose="02020603050405020304" pitchFamily="18" charset="0"/>
                <a:ea typeface="Calibri" panose="020F0502020204030204" pitchFamily="34" charset="0"/>
              </a:rPr>
              <a:t>: This approach uses the dominant wavelet coefficients of an image as its signature. Wavelets capture shape, texture, and image topology information in a single unified </a:t>
            </a:r>
            <a:r>
              <a:rPr lang="en-IN" dirty="0" smtClean="0">
                <a:latin typeface="Times New Roman" panose="02020603050405020304" pitchFamily="18" charset="0"/>
                <a:ea typeface="Calibri" panose="020F0502020204030204" pitchFamily="34" charset="0"/>
              </a:rPr>
              <a:t>framework.</a:t>
            </a:r>
          </a:p>
          <a:p>
            <a:endParaRPr lang="en-US" dirty="0">
              <a:latin typeface="Times New Roman" panose="02020603050405020304" pitchFamily="18" charset="0"/>
            </a:endParaRPr>
          </a:p>
          <a:p>
            <a:pPr>
              <a:lnSpc>
                <a:spcPct val="107000"/>
              </a:lnSpc>
              <a:spcAft>
                <a:spcPts val="800"/>
              </a:spcAft>
            </a:pPr>
            <a:r>
              <a:rPr lang="en-IN" b="1" dirty="0">
                <a:latin typeface="Times New Roman" panose="02020603050405020304" pitchFamily="18" charset="0"/>
                <a:ea typeface="Calibri" panose="020F0502020204030204" pitchFamily="34" charset="0"/>
                <a:cs typeface="Times New Roman" panose="02020603050405020304" pitchFamily="18" charset="0"/>
              </a:rPr>
              <a:t>Wavelet-based signature with region-based granularity</a:t>
            </a:r>
            <a:r>
              <a:rPr lang="en-IN" dirty="0">
                <a:latin typeface="Times New Roman" panose="02020603050405020304" pitchFamily="18" charset="0"/>
                <a:ea typeface="Calibri" panose="020F0502020204030204" pitchFamily="34" charset="0"/>
                <a:cs typeface="Times New Roman" panose="02020603050405020304" pitchFamily="18" charset="0"/>
              </a:rPr>
              <a:t>: In this approach, the computation and comparison of signatures are at the granularity of regions, not the entire image. </a:t>
            </a:r>
            <a:endParaRPr lang="en-IN"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xmlns="" val="6919624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7000"/>
              </a:lnSpc>
              <a:spcAft>
                <a:spcPts val="800"/>
              </a:spcAft>
            </a:pPr>
            <a:r>
              <a:rPr lang="en-IN" b="1" dirty="0">
                <a:latin typeface="Times New Roman" panose="02020603050405020304" pitchFamily="18" charset="0"/>
                <a:ea typeface="Calibri" panose="020F0502020204030204" pitchFamily="34" charset="0"/>
                <a:cs typeface="Times New Roman" panose="02020603050405020304" pitchFamily="18" charset="0"/>
              </a:rPr>
              <a:t>Multidimensional Analysis of Multimedia </a:t>
            </a:r>
            <a:r>
              <a:rPr lang="en-IN" b="1" dirty="0" smtClean="0">
                <a:latin typeface="Times New Roman" panose="02020603050405020304" pitchFamily="18" charset="0"/>
                <a:ea typeface="Calibri" panose="020F0502020204030204" pitchFamily="34" charset="0"/>
                <a:cs typeface="Times New Roman" panose="02020603050405020304" pitchFamily="18" charset="0"/>
              </a:rPr>
              <a:t>Data</a:t>
            </a:r>
            <a:endParaRPr lang="en-IN" dirty="0"/>
          </a:p>
        </p:txBody>
      </p:sp>
      <p:sp>
        <p:nvSpPr>
          <p:cNvPr id="3" name="Content Placeholder 2"/>
          <p:cNvSpPr>
            <a:spLocks noGrp="1"/>
          </p:cNvSpPr>
          <p:nvPr>
            <p:ph idx="1"/>
          </p:nvPr>
        </p:nvSpPr>
        <p:spPr/>
        <p:txBody>
          <a:bodyPr>
            <a:normAutofit lnSpcReduction="10000"/>
          </a:bodyPr>
          <a:lstStyle/>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To facilitate the multidimensional analysis of large multimedia databases, multimedia data cubes can be designed and constructed in a manner similar to that for traditional data cubes from relational data. A multimedia data cube can contain additional dimensions and measures for multimedia information, such as </a:t>
            </a:r>
            <a:r>
              <a:rPr lang="en-IN" dirty="0" err="1">
                <a:latin typeface="Times New Roman" panose="02020603050405020304" pitchFamily="18" charset="0"/>
                <a:ea typeface="Calibri" panose="020F0502020204030204" pitchFamily="34" charset="0"/>
                <a:cs typeface="Times New Roman" panose="02020603050405020304" pitchFamily="18" charset="0"/>
              </a:rPr>
              <a:t>color</a:t>
            </a:r>
            <a:r>
              <a:rPr lang="en-IN" dirty="0">
                <a:latin typeface="Times New Roman" panose="02020603050405020304" pitchFamily="18" charset="0"/>
                <a:ea typeface="Calibri" panose="020F0502020204030204" pitchFamily="34" charset="0"/>
                <a:cs typeface="Times New Roman" panose="02020603050405020304" pitchFamily="18" charset="0"/>
              </a:rPr>
              <a:t>, texture, and shape.</a:t>
            </a:r>
            <a:endParaRPr lang="en-IN" sz="20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IN" dirty="0">
                <a:latin typeface="Times New Roman" panose="02020603050405020304" pitchFamily="18" charset="0"/>
                <a:ea typeface="Calibri" panose="020F0502020204030204" pitchFamily="34" charset="0"/>
              </a:rPr>
              <a:t>A multimedia data cube can have many dimensions. The following are some examples: the size of the image or video in bytes; the width and height of the </a:t>
            </a:r>
            <a:r>
              <a:rPr lang="en-IN" dirty="0" smtClean="0">
                <a:latin typeface="Times New Roman" panose="02020603050405020304" pitchFamily="18" charset="0"/>
                <a:ea typeface="Calibri" panose="020F0502020204030204" pitchFamily="34" charset="0"/>
              </a:rPr>
              <a:t>frames, date, parent </a:t>
            </a:r>
            <a:r>
              <a:rPr lang="en-IN" dirty="0" err="1" smtClean="0">
                <a:latin typeface="Times New Roman" panose="02020603050405020304" pitchFamily="18" charset="0"/>
                <a:ea typeface="Calibri" panose="020F0502020204030204" pitchFamily="34" charset="0"/>
              </a:rPr>
              <a:t>Url</a:t>
            </a:r>
            <a:r>
              <a:rPr lang="en-IN" dirty="0" smtClean="0">
                <a:latin typeface="Times New Roman" panose="02020603050405020304" pitchFamily="18" charset="0"/>
                <a:ea typeface="Calibri" panose="020F0502020204030204" pitchFamily="34" charset="0"/>
              </a:rPr>
              <a:t> and many more.</a:t>
            </a:r>
            <a:endParaRPr lang="en-IN" dirty="0"/>
          </a:p>
        </p:txBody>
      </p:sp>
    </p:spTree>
    <p:extLst>
      <p:ext uri="{BB962C8B-B14F-4D97-AF65-F5344CB8AC3E}">
        <p14:creationId xmlns:p14="http://schemas.microsoft.com/office/powerpoint/2010/main" xmlns="" val="9145918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7000"/>
              </a:lnSpc>
              <a:spcAft>
                <a:spcPts val="800"/>
              </a:spcAft>
            </a:pPr>
            <a:r>
              <a:rPr lang="en-IN" b="1" dirty="0">
                <a:latin typeface="Times New Roman" panose="02020603050405020304" pitchFamily="18" charset="0"/>
                <a:ea typeface="Calibri" panose="020F0502020204030204" pitchFamily="34" charset="0"/>
                <a:cs typeface="Times New Roman" panose="02020603050405020304" pitchFamily="18" charset="0"/>
              </a:rPr>
              <a:t>Audio and Video Data </a:t>
            </a:r>
            <a:r>
              <a:rPr lang="en-IN" b="1" dirty="0" smtClean="0">
                <a:latin typeface="Times New Roman" panose="02020603050405020304" pitchFamily="18" charset="0"/>
                <a:ea typeface="Calibri" panose="020F0502020204030204" pitchFamily="34" charset="0"/>
                <a:cs typeface="Times New Roman" panose="02020603050405020304" pitchFamily="18" charset="0"/>
              </a:rPr>
              <a:t>Mining</a:t>
            </a:r>
            <a:endParaRPr lang="en-IN" dirty="0"/>
          </a:p>
        </p:txBody>
      </p:sp>
      <p:sp>
        <p:nvSpPr>
          <p:cNvPr id="3" name="Content Placeholder 2"/>
          <p:cNvSpPr>
            <a:spLocks noGrp="1"/>
          </p:cNvSpPr>
          <p:nvPr>
            <p:ph idx="1"/>
          </p:nvPr>
        </p:nvSpPr>
        <p:spPr/>
        <p:txBody>
          <a:bodyPr>
            <a:normAutofit lnSpcReduction="10000"/>
          </a:bodyPr>
          <a:lstStyle/>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There are great demands for effective content-based retrieval and data mining methods for audio and video data. Typical examples include searching for and multimedia editing of particular video clips in a TV studio, detecting suspicious persons or scenes in surveillance videos,</a:t>
            </a:r>
            <a:endParaRPr lang="en-IN"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To facilitate the recording, search, and analysis of audio and video information from multimedia data, industry and standardization committees have made great strides toward developing a set of standards for multimedia information description and compression.</a:t>
            </a:r>
            <a:endParaRPr lang="en-IN"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xmlns="" val="1688859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In developing techniques for Web usage mining, we may consider the following. </a:t>
            </a:r>
          </a:p>
        </p:txBody>
      </p:sp>
      <p:sp>
        <p:nvSpPr>
          <p:cNvPr id="3" name="Content Placeholder 2"/>
          <p:cNvSpPr>
            <a:spLocks noGrp="1"/>
          </p:cNvSpPr>
          <p:nvPr>
            <p:ph idx="1"/>
          </p:nvPr>
        </p:nvSpPr>
        <p:spPr/>
        <p:txBody>
          <a:bodyPr>
            <a:normAutofit fontScale="92500" lnSpcReduction="10000"/>
          </a:bodyPr>
          <a:lstStyle/>
          <a:p>
            <a:r>
              <a:rPr lang="en-IN" dirty="0"/>
              <a:t>First, often, raw Weblog data need to be </a:t>
            </a:r>
            <a:r>
              <a:rPr lang="en-IN" i="1" dirty="0"/>
              <a:t>cleaned, condensed, and transformed </a:t>
            </a:r>
            <a:r>
              <a:rPr lang="en-IN" dirty="0"/>
              <a:t>in order to retrieve and </a:t>
            </a:r>
            <a:r>
              <a:rPr lang="en-IN" dirty="0" err="1"/>
              <a:t>analyze</a:t>
            </a:r>
            <a:r>
              <a:rPr lang="en-IN" dirty="0"/>
              <a:t> significant and useful information.</a:t>
            </a:r>
          </a:p>
          <a:p>
            <a:r>
              <a:rPr lang="en-IN" dirty="0"/>
              <a:t>Second, with the available URL, time, IP address, and Web page content information, a multidimensional view can be constructed on the Weblog database, and </a:t>
            </a:r>
            <a:r>
              <a:rPr lang="en-IN" i="1" dirty="0"/>
              <a:t>multidimensional</a:t>
            </a:r>
            <a:r>
              <a:rPr lang="en-IN" dirty="0"/>
              <a:t> </a:t>
            </a:r>
            <a:r>
              <a:rPr lang="en-IN" i="1" dirty="0"/>
              <a:t>OLAP analysis </a:t>
            </a:r>
            <a:r>
              <a:rPr lang="en-IN" dirty="0"/>
              <a:t>can be performed to find the top </a:t>
            </a:r>
            <a:r>
              <a:rPr lang="en-IN" i="1" dirty="0"/>
              <a:t>N </a:t>
            </a:r>
            <a:r>
              <a:rPr lang="en-IN" dirty="0"/>
              <a:t>users, top </a:t>
            </a:r>
            <a:r>
              <a:rPr lang="en-IN" i="1" dirty="0"/>
              <a:t>N </a:t>
            </a:r>
            <a:r>
              <a:rPr lang="en-IN" dirty="0"/>
              <a:t>accessed Web pages, most frequently accessed time periods, and so on, which will help discover potential customers, users, markets, and others</a:t>
            </a:r>
            <a:r>
              <a:rPr lang="en-IN" dirty="0" smtClean="0"/>
              <a:t>.</a:t>
            </a:r>
          </a:p>
          <a:p>
            <a:r>
              <a:rPr lang="en-IN" dirty="0"/>
              <a:t>Third, </a:t>
            </a:r>
            <a:r>
              <a:rPr lang="en-IN" i="1" dirty="0"/>
              <a:t>data mining </a:t>
            </a:r>
            <a:r>
              <a:rPr lang="en-IN" dirty="0"/>
              <a:t>can be performed on Weblog records to find association patterns, sequential patterns, and trends of Web accessing.</a:t>
            </a:r>
          </a:p>
        </p:txBody>
      </p:sp>
    </p:spTree>
    <p:extLst>
      <p:ext uri="{BB962C8B-B14F-4D97-AF65-F5344CB8AC3E}">
        <p14:creationId xmlns="" xmlns:p14="http://schemas.microsoft.com/office/powerpoint/2010/main" val="16442084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TEXT MINING</a:t>
            </a:r>
            <a:endParaRPr lang="en-IN" dirty="0"/>
          </a:p>
        </p:txBody>
      </p:sp>
      <p:sp>
        <p:nvSpPr>
          <p:cNvPr id="3" name="Subtitle 2"/>
          <p:cNvSpPr>
            <a:spLocks noGrp="1"/>
          </p:cNvSpPr>
          <p:nvPr>
            <p:ph type="subTitle" idx="1"/>
          </p:nvPr>
        </p:nvSpPr>
        <p:spPr/>
        <p:txBody>
          <a:bodyPr>
            <a:normAutofit fontScale="77500" lnSpcReduction="20000"/>
          </a:bodyPr>
          <a:lstStyle/>
          <a:p>
            <a:r>
              <a:rPr lang="en-US" dirty="0" smtClean="0"/>
              <a:t>By </a:t>
            </a:r>
          </a:p>
          <a:p>
            <a:r>
              <a:rPr lang="en-US" dirty="0" smtClean="0"/>
              <a:t>Mrs. E. </a:t>
            </a:r>
            <a:r>
              <a:rPr lang="en-US" dirty="0" err="1" smtClean="0"/>
              <a:t>Himabindu</a:t>
            </a:r>
            <a:endParaRPr lang="en-US" dirty="0" smtClean="0"/>
          </a:p>
          <a:p>
            <a:r>
              <a:rPr lang="en-US" dirty="0" smtClean="0"/>
              <a:t>Asst. Professor</a:t>
            </a:r>
          </a:p>
          <a:p>
            <a:r>
              <a:rPr lang="en-US" dirty="0" smtClean="0"/>
              <a:t>SVIT</a:t>
            </a:r>
            <a:endParaRPr lang="en-IN" dirty="0"/>
          </a:p>
        </p:txBody>
      </p:sp>
    </p:spTree>
    <p:extLst>
      <p:ext uri="{BB962C8B-B14F-4D97-AF65-F5344CB8AC3E}">
        <p14:creationId xmlns:p14="http://schemas.microsoft.com/office/powerpoint/2010/main" xmlns="" val="41893367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mining</a:t>
            </a:r>
            <a:endParaRPr lang="en-IN" dirty="0"/>
          </a:p>
        </p:txBody>
      </p:sp>
      <p:sp>
        <p:nvSpPr>
          <p:cNvPr id="3" name="Content Placeholder 2"/>
          <p:cNvSpPr>
            <a:spLocks noGrp="1"/>
          </p:cNvSpPr>
          <p:nvPr>
            <p:ph idx="1"/>
          </p:nvPr>
        </p:nvSpPr>
        <p:spPr/>
        <p:txBody>
          <a:bodyPr/>
          <a:lstStyle/>
          <a:p>
            <a:r>
              <a:rPr lang="en-IN" dirty="0">
                <a:latin typeface="Times New Roman" panose="02020603050405020304" pitchFamily="18" charset="0"/>
                <a:ea typeface="Calibri" panose="020F0502020204030204" pitchFamily="34" charset="0"/>
              </a:rPr>
              <a:t>A substantial portion of the available information is stored in text databases (or document databases), which consist of large collections of documents from various sources, such as news articles, research papers, books, digital libraries, e-mail messages, and Web pages. </a:t>
            </a:r>
            <a:endParaRPr lang="en-IN" dirty="0" smtClean="0">
              <a:latin typeface="Times New Roman" panose="02020603050405020304" pitchFamily="18" charset="0"/>
              <a:ea typeface="Calibri" panose="020F0502020204030204" pitchFamily="34" charset="0"/>
            </a:endParaRPr>
          </a:p>
          <a:p>
            <a:endParaRPr lang="en-US" dirty="0">
              <a:latin typeface="Times New Roman" panose="02020603050405020304" pitchFamily="18" charset="0"/>
            </a:endParaRPr>
          </a:p>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Data stored in most text databases are </a:t>
            </a:r>
            <a:r>
              <a:rPr lang="en-IN" i="1" dirty="0" err="1">
                <a:latin typeface="Times New Roman" panose="02020603050405020304" pitchFamily="18" charset="0"/>
                <a:ea typeface="Calibri" panose="020F0502020204030204" pitchFamily="34" charset="0"/>
                <a:cs typeface="Times New Roman" panose="02020603050405020304" pitchFamily="18" charset="0"/>
              </a:rPr>
              <a:t>semistructured</a:t>
            </a:r>
            <a:r>
              <a:rPr lang="en-IN" i="1" dirty="0">
                <a:latin typeface="Times New Roman" panose="02020603050405020304" pitchFamily="18" charset="0"/>
                <a:ea typeface="Calibri" panose="020F0502020204030204" pitchFamily="34" charset="0"/>
                <a:cs typeface="Times New Roman" panose="02020603050405020304" pitchFamily="18" charset="0"/>
              </a:rPr>
              <a:t> data </a:t>
            </a:r>
            <a:r>
              <a:rPr lang="en-IN" dirty="0">
                <a:latin typeface="Times New Roman" panose="02020603050405020304" pitchFamily="18" charset="0"/>
                <a:ea typeface="Calibri" panose="020F0502020204030204" pitchFamily="34" charset="0"/>
                <a:cs typeface="Times New Roman" panose="02020603050405020304" pitchFamily="18" charset="0"/>
              </a:rPr>
              <a:t>in that they are neither completely unstructured nor completely structured. </a:t>
            </a:r>
            <a:endParaRPr lang="en-IN"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xmlns="" val="34707202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latin typeface="Times New Roman" panose="02020603050405020304" pitchFamily="18" charset="0"/>
                <a:ea typeface="Calibri" panose="020F0502020204030204" pitchFamily="34" charset="0"/>
              </a:rPr>
              <a:t>Text Data Analysis and Information Retrieval</a:t>
            </a:r>
            <a:endParaRPr lang="en-IN" dirty="0"/>
          </a:p>
        </p:txBody>
      </p:sp>
      <p:sp>
        <p:nvSpPr>
          <p:cNvPr id="3" name="Content Placeholder 2"/>
          <p:cNvSpPr>
            <a:spLocks noGrp="1"/>
          </p:cNvSpPr>
          <p:nvPr>
            <p:ph idx="1"/>
          </p:nvPr>
        </p:nvSpPr>
        <p:spPr/>
        <p:txBody>
          <a:bodyPr/>
          <a:lstStyle/>
          <a:p>
            <a:pPr>
              <a:lnSpc>
                <a:spcPct val="107000"/>
              </a:lnSpc>
              <a:spcAft>
                <a:spcPts val="800"/>
              </a:spcAft>
            </a:pPr>
            <a:r>
              <a:rPr lang="en-IN" dirty="0" smtClean="0">
                <a:latin typeface="Times New Roman" panose="02020603050405020304" pitchFamily="18" charset="0"/>
                <a:ea typeface="Calibri" panose="020F0502020204030204" pitchFamily="34" charset="0"/>
                <a:cs typeface="Times New Roman" panose="02020603050405020304" pitchFamily="18" charset="0"/>
              </a:rPr>
              <a:t>Information </a:t>
            </a:r>
            <a:r>
              <a:rPr lang="en-IN" dirty="0">
                <a:latin typeface="Times New Roman" panose="02020603050405020304" pitchFamily="18" charset="0"/>
                <a:ea typeface="Calibri" panose="020F0502020204030204" pitchFamily="34" charset="0"/>
                <a:cs typeface="Times New Roman" panose="02020603050405020304" pitchFamily="18" charset="0"/>
              </a:rPr>
              <a:t>retrieval is concerned with the organization and retrieval of information from a large number of text-based documents</a:t>
            </a:r>
            <a:r>
              <a:rPr lang="en-IN"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dirty="0" smtClean="0">
                <a:effectLst/>
                <a:latin typeface="Times New Roman" panose="02020603050405020304" pitchFamily="18" charset="0"/>
                <a:ea typeface="Calibri" panose="020F0502020204030204" pitchFamily="34" charset="0"/>
              </a:rPr>
              <a:t>Due to the abundance of text information, information retrieval has found many applications. There exist many information retrieval systems, such as </a:t>
            </a:r>
            <a:r>
              <a:rPr lang="en-IN" dirty="0" smtClean="0">
                <a:latin typeface="Times New Roman" panose="02020603050405020304" pitchFamily="18" charset="0"/>
                <a:ea typeface="Calibri" panose="020F0502020204030204" pitchFamily="34" charset="0"/>
              </a:rPr>
              <a:t>web search engines, on-line document management systems.</a:t>
            </a:r>
            <a:endParaRPr lang="en-IN"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xmlns="" val="19578987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A typical information retrieval problem is to locate relevant documents in a document collection based on a user’s query, which is often some keywords describing an information need, although it could also be an example relevant document.</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5468665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7000"/>
              </a:lnSpc>
              <a:spcAft>
                <a:spcPts val="800"/>
              </a:spcAft>
            </a:pPr>
            <a:r>
              <a:rPr lang="en-IN" b="1" dirty="0">
                <a:latin typeface="Times New Roman" panose="02020603050405020304" pitchFamily="18" charset="0"/>
                <a:ea typeface="Calibri" panose="020F0502020204030204" pitchFamily="34" charset="0"/>
                <a:cs typeface="Times New Roman" panose="02020603050405020304" pitchFamily="18" charset="0"/>
              </a:rPr>
              <a:t>Basic Measures for Text Retrieval: Precision and </a:t>
            </a:r>
            <a:r>
              <a:rPr lang="en-IN" b="1" dirty="0" smtClean="0">
                <a:latin typeface="Times New Roman" panose="02020603050405020304" pitchFamily="18" charset="0"/>
                <a:ea typeface="Calibri" panose="020F0502020204030204" pitchFamily="34" charset="0"/>
                <a:cs typeface="Times New Roman" panose="02020603050405020304" pitchFamily="18" charset="0"/>
              </a:rPr>
              <a:t>Recall</a:t>
            </a:r>
            <a:endParaRPr lang="en-IN" dirty="0"/>
          </a:p>
        </p:txBody>
      </p:sp>
      <p:sp>
        <p:nvSpPr>
          <p:cNvPr id="3" name="Content Placeholder 2"/>
          <p:cNvSpPr>
            <a:spLocks noGrp="1"/>
          </p:cNvSpPr>
          <p:nvPr>
            <p:ph idx="1"/>
          </p:nvPr>
        </p:nvSpPr>
        <p:spPr/>
        <p:txBody>
          <a:bodyPr/>
          <a:lstStyle/>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There are two basic measures for assessing the quality of text retrieval:</a:t>
            </a:r>
            <a:endParaRPr lang="en-IN"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pic>
        <p:nvPicPr>
          <p:cNvPr id="4" name="Picture 3" descr="Precision and recall [24] The precision can be calculated as the... |  Download Scientific Diagram"/>
          <p:cNvPicPr/>
          <p:nvPr/>
        </p:nvPicPr>
        <p:blipFill>
          <a:blip r:embed="rId2">
            <a:extLst>
              <a:ext uri="{28A0092B-C50C-407E-A947-70E740481C1C}">
                <a14:useLocalDpi xmlns:a14="http://schemas.microsoft.com/office/drawing/2010/main" xmlns="" val="0"/>
              </a:ext>
            </a:extLst>
          </a:blip>
          <a:srcRect/>
          <a:stretch>
            <a:fillRect/>
          </a:stretch>
        </p:blipFill>
        <p:spPr bwMode="auto">
          <a:xfrm>
            <a:off x="1662545" y="2743994"/>
            <a:ext cx="7827819" cy="3102624"/>
          </a:xfrm>
          <a:prstGeom prst="rect">
            <a:avLst/>
          </a:prstGeom>
          <a:noFill/>
          <a:ln>
            <a:noFill/>
          </a:ln>
        </p:spPr>
      </p:pic>
    </p:spTree>
    <p:extLst>
      <p:ext uri="{BB962C8B-B14F-4D97-AF65-F5344CB8AC3E}">
        <p14:creationId xmlns:p14="http://schemas.microsoft.com/office/powerpoint/2010/main" xmlns="" val="29142547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lstStyle/>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Precision: This is the percentage of retrieved documents that are in fact relevant to the query (i.e., “correct” responses). It is formally defined as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IN" i="1">
                          <a:latin typeface="Cambria Math" panose="02040503050406030204" pitchFamily="18" charset="0"/>
                          <a:ea typeface="Calibri" panose="020F0502020204030204" pitchFamily="34" charset="0"/>
                          <a:cs typeface="Times New Roman" panose="02020603050405020304" pitchFamily="18" charset="0"/>
                        </a:rPr>
                        <m:t>𝑝𝑟𝑒𝑐𝑖𝑠𝑖𝑜𝑛</m:t>
                      </m:r>
                      <m:r>
                        <a:rPr lang="en-IN" i="1">
                          <a:latin typeface="Cambria Math" panose="02040503050406030204" pitchFamily="18" charset="0"/>
                          <a:ea typeface="Calibri" panose="020F0502020204030204" pitchFamily="34" charset="0"/>
                          <a:cs typeface="Times New Roman" panose="02020603050405020304" pitchFamily="18" charset="0"/>
                        </a:rPr>
                        <m:t>=</m:t>
                      </m:r>
                      <m:f>
                        <m:fPr>
                          <m:ctrlPr>
                            <a:rPr lang="en-IN" i="1">
                              <a:latin typeface="Cambria Math" panose="02040503050406030204" pitchFamily="18" charset="0"/>
                              <a:cs typeface="Times New Roman" panose="02020603050405020304" pitchFamily="18" charset="0"/>
                            </a:rPr>
                          </m:ctrlPr>
                        </m:fPr>
                        <m:num>
                          <m:d>
                            <m:dPr>
                              <m:begChr m:val="|"/>
                              <m:endChr m:val="}"/>
                              <m:ctrlPr>
                                <a:rPr lang="en-IN" i="1">
                                  <a:latin typeface="Cambria Math" panose="02040503050406030204" pitchFamily="18" charset="0"/>
                                  <a:cs typeface="Times New Roman" panose="02020603050405020304" pitchFamily="18" charset="0"/>
                                </a:rPr>
                              </m:ctrlPr>
                            </m:dPr>
                            <m:e>
                              <m:r>
                                <m:rPr>
                                  <m:lit/>
                                </m:rPr>
                                <a:rPr lang="en-IN" i="1">
                                  <a:latin typeface="Cambria Math" panose="02040503050406030204" pitchFamily="18" charset="0"/>
                                  <a:ea typeface="Calibri" panose="020F0502020204030204" pitchFamily="34" charset="0"/>
                                  <a:cs typeface="Times New Roman" panose="02020603050405020304" pitchFamily="18" charset="0"/>
                                </a:rPr>
                                <m:t>{</m:t>
                              </m:r>
                              <m:r>
                                <a:rPr lang="en-IN" i="1">
                                  <a:latin typeface="Cambria Math" panose="02040503050406030204" pitchFamily="18" charset="0"/>
                                  <a:ea typeface="Calibri" panose="020F0502020204030204" pitchFamily="34" charset="0"/>
                                  <a:cs typeface="Times New Roman" panose="02020603050405020304" pitchFamily="18" charset="0"/>
                                </a:rPr>
                                <m:t>𝑅𝑒𝑙𝑒𝑣𝑎𝑛𝑡</m:t>
                              </m:r>
                            </m:e>
                          </m:d>
                          <m:r>
                            <a:rPr lang="en-IN" i="1">
                              <a:latin typeface="Cambria Math" panose="02040503050406030204" pitchFamily="18" charset="0"/>
                              <a:ea typeface="Calibri" panose="020F0502020204030204" pitchFamily="34" charset="0"/>
                              <a:cs typeface="Times New Roman" panose="02020603050405020304" pitchFamily="18" charset="0"/>
                            </a:rPr>
                            <m:t>∩{</m:t>
                          </m:r>
                          <m:r>
                            <a:rPr lang="en-IN" i="1">
                              <a:latin typeface="Cambria Math" panose="02040503050406030204" pitchFamily="18" charset="0"/>
                              <a:ea typeface="Calibri" panose="020F0502020204030204" pitchFamily="34" charset="0"/>
                              <a:cs typeface="Times New Roman" panose="02020603050405020304" pitchFamily="18" charset="0"/>
                            </a:rPr>
                            <m:t>𝑅𝑒𝑡𝑟𝑖𝑒𝑣𝑒𝑑</m:t>
                          </m:r>
                          <m:r>
                            <a:rPr lang="en-IN" i="1">
                              <a:latin typeface="Cambria Math" panose="02040503050406030204" pitchFamily="18" charset="0"/>
                              <a:ea typeface="Calibri" panose="020F0502020204030204" pitchFamily="34" charset="0"/>
                              <a:cs typeface="Times New Roman" panose="02020603050405020304" pitchFamily="18" charset="0"/>
                            </a:rPr>
                            <m:t>}|</m:t>
                          </m:r>
                        </m:num>
                        <m:den>
                          <m:r>
                            <a:rPr lang="en-IN"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i="1">
                                  <a:latin typeface="Cambria Math" panose="02040503050406030204" pitchFamily="18" charset="0"/>
                                  <a:cs typeface="Times New Roman" panose="02020603050405020304" pitchFamily="18" charset="0"/>
                                </a:rPr>
                              </m:ctrlPr>
                            </m:dPr>
                            <m:e>
                              <m:r>
                                <a:rPr lang="en-IN" i="1">
                                  <a:latin typeface="Cambria Math" panose="02040503050406030204" pitchFamily="18" charset="0"/>
                                  <a:ea typeface="Calibri" panose="020F0502020204030204" pitchFamily="34" charset="0"/>
                                  <a:cs typeface="Times New Roman" panose="02020603050405020304" pitchFamily="18" charset="0"/>
                                </a:rPr>
                                <m:t>𝑅𝑒𝑡𝑟𝑖𝑒𝑣𝑒𝑑</m:t>
                              </m:r>
                            </m:e>
                          </m:d>
                          <m:r>
                            <a:rPr lang="en-IN" i="1">
                              <a:latin typeface="Cambria Math" panose="02040503050406030204" pitchFamily="18" charset="0"/>
                              <a:ea typeface="Calibri" panose="020F0502020204030204" pitchFamily="34" charset="0"/>
                              <a:cs typeface="Times New Roman" panose="02020603050405020304" pitchFamily="18" charset="0"/>
                            </a:rPr>
                            <m:t>|</m:t>
                          </m:r>
                        </m:den>
                      </m:f>
                    </m:oMath>
                  </m:oMathPara>
                </a14:m>
                <a:endParaRPr lang="en-IN"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1401" r="-2029"/>
                </a:stretch>
              </a:blipFill>
            </p:spPr>
            <p:txBody>
              <a:bodyPr/>
              <a:lstStyle/>
              <a:p>
                <a:r>
                  <a:rPr lang="en-IN">
                    <a:noFill/>
                  </a:rPr>
                  <a:t> </a:t>
                </a:r>
              </a:p>
            </p:txBody>
          </p:sp>
        </mc:Fallback>
      </mc:AlternateContent>
    </p:spTree>
    <p:extLst>
      <p:ext uri="{BB962C8B-B14F-4D97-AF65-F5344CB8AC3E}">
        <p14:creationId xmlns:p14="http://schemas.microsoft.com/office/powerpoint/2010/main" xmlns="" val="25325243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lstStyle/>
              <a:p>
                <a:pPr>
                  <a:lnSpc>
                    <a:spcPct val="107000"/>
                  </a:lnSpc>
                  <a:spcAft>
                    <a:spcPts val="800"/>
                  </a:spcAft>
                </a:pPr>
                <a:endParaRPr lang="en-IN"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dirty="0" smtClean="0">
                    <a:latin typeface="Times New Roman" panose="02020603050405020304" pitchFamily="18" charset="0"/>
                    <a:ea typeface="Calibri" panose="020F0502020204030204" pitchFamily="34" charset="0"/>
                    <a:cs typeface="Times New Roman" panose="02020603050405020304" pitchFamily="18" charset="0"/>
                  </a:rPr>
                  <a:t>Recall</a:t>
                </a:r>
                <a:r>
                  <a:rPr lang="en-IN" dirty="0">
                    <a:latin typeface="Times New Roman" panose="02020603050405020304" pitchFamily="18" charset="0"/>
                    <a:ea typeface="Calibri" panose="020F0502020204030204" pitchFamily="34" charset="0"/>
                    <a:cs typeface="Times New Roman" panose="02020603050405020304" pitchFamily="18" charset="0"/>
                  </a:rPr>
                  <a:t>: This is the percentage of documents that are relevant to the query and were, in fact, retrieved. It is formally defined as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IN" i="1">
                          <a:latin typeface="Cambria Math" panose="02040503050406030204" pitchFamily="18" charset="0"/>
                          <a:ea typeface="Calibri" panose="020F0502020204030204" pitchFamily="34" charset="0"/>
                          <a:cs typeface="Times New Roman" panose="02020603050405020304" pitchFamily="18" charset="0"/>
                        </a:rPr>
                        <m:t>𝑟𝑒𝑐𝑎𝑙𝑙</m:t>
                      </m:r>
                      <m:r>
                        <a:rPr lang="en-IN" i="1">
                          <a:latin typeface="Cambria Math" panose="02040503050406030204" pitchFamily="18" charset="0"/>
                          <a:ea typeface="Calibri" panose="020F0502020204030204" pitchFamily="34" charset="0"/>
                          <a:cs typeface="Times New Roman" panose="02020603050405020304" pitchFamily="18" charset="0"/>
                        </a:rPr>
                        <m:t>=</m:t>
                      </m:r>
                      <m:f>
                        <m:fPr>
                          <m:ctrlPr>
                            <a:rPr lang="en-IN" i="1">
                              <a:latin typeface="Cambria Math" panose="02040503050406030204" pitchFamily="18" charset="0"/>
                              <a:cs typeface="Times New Roman" panose="02020603050405020304" pitchFamily="18" charset="0"/>
                            </a:rPr>
                          </m:ctrlPr>
                        </m:fPr>
                        <m:num>
                          <m:r>
                            <a:rPr lang="en-IN"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i="1">
                                  <a:latin typeface="Cambria Math" panose="02040503050406030204" pitchFamily="18" charset="0"/>
                                  <a:cs typeface="Times New Roman" panose="02020603050405020304" pitchFamily="18" charset="0"/>
                                </a:rPr>
                              </m:ctrlPr>
                            </m:dPr>
                            <m:e>
                              <m:r>
                                <a:rPr lang="en-IN" i="1">
                                  <a:latin typeface="Cambria Math" panose="02040503050406030204" pitchFamily="18" charset="0"/>
                                  <a:ea typeface="Calibri" panose="020F0502020204030204" pitchFamily="34" charset="0"/>
                                  <a:cs typeface="Times New Roman" panose="02020603050405020304" pitchFamily="18" charset="0"/>
                                </a:rPr>
                                <m:t>𝑅𝑒𝑙𝑒𝑣𝑎𝑛𝑡</m:t>
                              </m:r>
                            </m:e>
                          </m:d>
                          <m:r>
                            <a:rPr lang="en-IN"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i="1">
                                  <a:latin typeface="Cambria Math" panose="02040503050406030204" pitchFamily="18" charset="0"/>
                                  <a:cs typeface="Times New Roman" panose="02020603050405020304" pitchFamily="18" charset="0"/>
                                </a:rPr>
                              </m:ctrlPr>
                            </m:dPr>
                            <m:e>
                              <m:r>
                                <a:rPr lang="en-IN" i="1">
                                  <a:latin typeface="Cambria Math" panose="02040503050406030204" pitchFamily="18" charset="0"/>
                                  <a:ea typeface="Calibri" panose="020F0502020204030204" pitchFamily="34" charset="0"/>
                                  <a:cs typeface="Times New Roman" panose="02020603050405020304" pitchFamily="18" charset="0"/>
                                </a:rPr>
                                <m:t>𝑅𝑒𝑡𝑟𝑖𝑒𝑣𝑒𝑑</m:t>
                              </m:r>
                            </m:e>
                          </m:d>
                          <m:r>
                            <a:rPr lang="en-IN" i="1">
                              <a:latin typeface="Cambria Math" panose="02040503050406030204" pitchFamily="18" charset="0"/>
                              <a:ea typeface="Calibri" panose="020F0502020204030204" pitchFamily="34" charset="0"/>
                              <a:cs typeface="Times New Roman" panose="02020603050405020304" pitchFamily="18" charset="0"/>
                            </a:rPr>
                            <m:t>|</m:t>
                          </m:r>
                        </m:num>
                        <m:den>
                          <m:r>
                            <a:rPr lang="en-IN"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i="1">
                                  <a:latin typeface="Cambria Math" panose="02040503050406030204" pitchFamily="18" charset="0"/>
                                  <a:cs typeface="Times New Roman" panose="02020603050405020304" pitchFamily="18" charset="0"/>
                                </a:rPr>
                              </m:ctrlPr>
                            </m:dPr>
                            <m:e>
                              <m:r>
                                <a:rPr lang="en-IN" i="1">
                                  <a:latin typeface="Cambria Math" panose="02040503050406030204" pitchFamily="18" charset="0"/>
                                  <a:ea typeface="Calibri" panose="020F0502020204030204" pitchFamily="34" charset="0"/>
                                  <a:cs typeface="Times New Roman" panose="02020603050405020304" pitchFamily="18" charset="0"/>
                                </a:rPr>
                                <m:t>𝑅𝑒𝑙𝑒𝑣𝑎𝑛𝑡</m:t>
                              </m:r>
                            </m:e>
                          </m:d>
                          <m:r>
                            <a:rPr lang="en-IN" i="1">
                              <a:latin typeface="Cambria Math" panose="02040503050406030204" pitchFamily="18" charset="0"/>
                              <a:ea typeface="Calibri" panose="020F0502020204030204" pitchFamily="34" charset="0"/>
                              <a:cs typeface="Times New Roman" panose="02020603050405020304" pitchFamily="18" charset="0"/>
                            </a:rPr>
                            <m:t>|</m:t>
                          </m:r>
                        </m:den>
                      </m:f>
                    </m:oMath>
                  </m:oMathPara>
                </a14:m>
                <a:endParaRPr lang="en-IN"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IN">
                    <a:noFill/>
                  </a:rPr>
                  <a:t> </a:t>
                </a:r>
              </a:p>
            </p:txBody>
          </p:sp>
        </mc:Fallback>
      </mc:AlternateContent>
    </p:spTree>
    <p:extLst>
      <p:ext uri="{BB962C8B-B14F-4D97-AF65-F5344CB8AC3E}">
        <p14:creationId xmlns:p14="http://schemas.microsoft.com/office/powerpoint/2010/main" xmlns="" val="17838254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lstStyle/>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An information retrieval system often needs to trade off recall for precision or vice versa. One commonly used trade-off is the F-score, which is defined as the harmonic mean of recall and precision:</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r>
                        <a:rPr lang="en-IN" i="1">
                          <a:latin typeface="Cambria Math" panose="02040503050406030204" pitchFamily="18" charset="0"/>
                          <a:ea typeface="Calibri" panose="020F0502020204030204" pitchFamily="34" charset="0"/>
                          <a:cs typeface="Times New Roman" panose="02020603050405020304" pitchFamily="18" charset="0"/>
                        </a:rPr>
                        <m:t>𝐹</m:t>
                      </m:r>
                      <m:r>
                        <a:rPr lang="en-IN" i="1">
                          <a:latin typeface="Cambria Math" panose="02040503050406030204" pitchFamily="18" charset="0"/>
                          <a:ea typeface="Calibri" panose="020F0502020204030204" pitchFamily="34" charset="0"/>
                          <a:cs typeface="Times New Roman" panose="02020603050405020304" pitchFamily="18" charset="0"/>
                        </a:rPr>
                        <m:t>_</m:t>
                      </m:r>
                      <m:r>
                        <a:rPr lang="en-IN" i="1">
                          <a:latin typeface="Cambria Math" panose="02040503050406030204" pitchFamily="18" charset="0"/>
                          <a:ea typeface="Calibri" panose="020F0502020204030204" pitchFamily="34" charset="0"/>
                          <a:cs typeface="Times New Roman" panose="02020603050405020304" pitchFamily="18" charset="0"/>
                        </a:rPr>
                        <m:t>𝑠𝑐𝑜𝑟𝑒</m:t>
                      </m:r>
                      <m:r>
                        <a:rPr lang="en-IN" i="1">
                          <a:latin typeface="Cambria Math" panose="02040503050406030204" pitchFamily="18" charset="0"/>
                          <a:ea typeface="Calibri" panose="020F0502020204030204" pitchFamily="34" charset="0"/>
                          <a:cs typeface="Times New Roman" panose="02020603050405020304" pitchFamily="18" charset="0"/>
                        </a:rPr>
                        <m:t>=</m:t>
                      </m:r>
                      <m:f>
                        <m:fPr>
                          <m:ctrlPr>
                            <a:rPr lang="en-IN" i="1">
                              <a:latin typeface="Cambria Math" panose="02040503050406030204" pitchFamily="18" charset="0"/>
                              <a:ea typeface="Calibri" panose="020F0502020204030204" pitchFamily="34" charset="0"/>
                              <a:cs typeface="Times New Roman" panose="02020603050405020304" pitchFamily="18" charset="0"/>
                            </a:rPr>
                          </m:ctrlPr>
                        </m:fPr>
                        <m:num>
                          <m:r>
                            <a:rPr lang="en-IN" i="1">
                              <a:latin typeface="Cambria Math" panose="02040503050406030204" pitchFamily="18" charset="0"/>
                              <a:ea typeface="Calibri" panose="020F0502020204030204" pitchFamily="34" charset="0"/>
                              <a:cs typeface="Times New Roman" panose="02020603050405020304" pitchFamily="18" charset="0"/>
                            </a:rPr>
                            <m:t>𝑟𝑒𝑐𝑎𝑙𝑙</m:t>
                          </m:r>
                          <m:r>
                            <a:rPr lang="en-IN" i="1">
                              <a:latin typeface="Cambria Math" panose="02040503050406030204" pitchFamily="18" charset="0"/>
                              <a:ea typeface="Calibri" panose="020F0502020204030204" pitchFamily="34" charset="0"/>
                              <a:cs typeface="Times New Roman" panose="02020603050405020304" pitchFamily="18" charset="0"/>
                            </a:rPr>
                            <m:t> </m:t>
                          </m:r>
                          <m:r>
                            <a:rPr lang="en-IN" i="1">
                              <a:latin typeface="Cambria Math" panose="02040503050406030204" pitchFamily="18" charset="0"/>
                              <a:ea typeface="Calibri" panose="020F0502020204030204" pitchFamily="34" charset="0"/>
                              <a:cs typeface="Times New Roman" panose="02020603050405020304" pitchFamily="18" charset="0"/>
                            </a:rPr>
                            <m:t>𝑋</m:t>
                          </m:r>
                          <m:r>
                            <a:rPr lang="en-IN" i="1">
                              <a:latin typeface="Cambria Math" panose="02040503050406030204" pitchFamily="18" charset="0"/>
                              <a:ea typeface="Calibri" panose="020F0502020204030204" pitchFamily="34" charset="0"/>
                              <a:cs typeface="Times New Roman" panose="02020603050405020304" pitchFamily="18" charset="0"/>
                            </a:rPr>
                            <m:t> </m:t>
                          </m:r>
                          <m:r>
                            <a:rPr lang="en-IN" i="1">
                              <a:latin typeface="Cambria Math" panose="02040503050406030204" pitchFamily="18" charset="0"/>
                              <a:ea typeface="Calibri" panose="020F0502020204030204" pitchFamily="34" charset="0"/>
                              <a:cs typeface="Times New Roman" panose="02020603050405020304" pitchFamily="18" charset="0"/>
                            </a:rPr>
                            <m:t>𝑝𝑟𝑒𝑐𝑖𝑠𝑖𝑜𝑛</m:t>
                          </m:r>
                        </m:num>
                        <m:den>
                          <m:r>
                            <a:rPr lang="en-IN" i="1">
                              <a:latin typeface="Cambria Math" panose="02040503050406030204" pitchFamily="18" charset="0"/>
                              <a:ea typeface="Calibri" panose="020F0502020204030204" pitchFamily="34" charset="0"/>
                              <a:cs typeface="Times New Roman" panose="02020603050405020304" pitchFamily="18" charset="0"/>
                            </a:rPr>
                            <m:t>(</m:t>
                          </m:r>
                          <m:r>
                            <a:rPr lang="en-IN" i="1">
                              <a:latin typeface="Cambria Math" panose="02040503050406030204" pitchFamily="18" charset="0"/>
                              <a:ea typeface="Calibri" panose="020F0502020204030204" pitchFamily="34" charset="0"/>
                              <a:cs typeface="Times New Roman" panose="02020603050405020304" pitchFamily="18" charset="0"/>
                            </a:rPr>
                            <m:t>𝑟𝑒𝑐𝑎𝑙𝑙</m:t>
                          </m:r>
                          <m:r>
                            <a:rPr lang="en-IN" i="1">
                              <a:latin typeface="Cambria Math" panose="02040503050406030204" pitchFamily="18" charset="0"/>
                              <a:ea typeface="Calibri" panose="020F0502020204030204" pitchFamily="34" charset="0"/>
                              <a:cs typeface="Times New Roman" panose="02020603050405020304" pitchFamily="18" charset="0"/>
                            </a:rPr>
                            <m:t>+</m:t>
                          </m:r>
                          <m:r>
                            <a:rPr lang="en-IN" i="1">
                              <a:latin typeface="Cambria Math" panose="02040503050406030204" pitchFamily="18" charset="0"/>
                              <a:ea typeface="Calibri" panose="020F0502020204030204" pitchFamily="34" charset="0"/>
                              <a:cs typeface="Times New Roman" panose="02020603050405020304" pitchFamily="18" charset="0"/>
                            </a:rPr>
                            <m:t>𝑝𝑟𝑒𝑐𝑖𝑠𝑖𝑜𝑛</m:t>
                          </m:r>
                          <m:r>
                            <a:rPr lang="en-IN" i="1">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r>
                  <a:rPr lang="en-IN" dirty="0">
                    <a:latin typeface="Times New Roman" panose="02020603050405020304" pitchFamily="18" charset="0"/>
                    <a:ea typeface="Calibri" panose="020F0502020204030204" pitchFamily="34" charset="0"/>
                  </a:rPr>
                  <a:t>The harmonic mean discourages a system that sacrifices one measure for another too </a:t>
                </a:r>
                <a:r>
                  <a:rPr lang="en-IN" dirty="0" smtClean="0">
                    <a:latin typeface="Times New Roman" panose="02020603050405020304" pitchFamily="18" charset="0"/>
                    <a:ea typeface="Calibri" panose="020F0502020204030204" pitchFamily="34" charset="0"/>
                  </a:rPr>
                  <a:t>drastically.</a:t>
                </a:r>
                <a:endParaRPr lang="en-IN"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1401"/>
                </a:stretch>
              </a:blipFill>
            </p:spPr>
            <p:txBody>
              <a:bodyPr/>
              <a:lstStyle/>
              <a:p>
                <a:r>
                  <a:rPr lang="en-IN">
                    <a:noFill/>
                  </a:rPr>
                  <a:t> </a:t>
                </a:r>
              </a:p>
            </p:txBody>
          </p:sp>
        </mc:Fallback>
      </mc:AlternateContent>
    </p:spTree>
    <p:extLst>
      <p:ext uri="{BB962C8B-B14F-4D97-AF65-F5344CB8AC3E}">
        <p14:creationId xmlns:p14="http://schemas.microsoft.com/office/powerpoint/2010/main" xmlns="" val="21256510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7000"/>
              </a:lnSpc>
              <a:spcAft>
                <a:spcPts val="800"/>
              </a:spcAft>
            </a:pPr>
            <a:r>
              <a:rPr lang="en-IN" b="1" dirty="0">
                <a:latin typeface="Times New Roman" panose="02020603050405020304" pitchFamily="18" charset="0"/>
                <a:ea typeface="Calibri" panose="020F0502020204030204" pitchFamily="34" charset="0"/>
                <a:cs typeface="Times New Roman" panose="02020603050405020304" pitchFamily="18" charset="0"/>
              </a:rPr>
              <a:t>Text Retrieval </a:t>
            </a:r>
            <a:r>
              <a:rPr lang="en-IN" b="1" dirty="0" smtClean="0">
                <a:latin typeface="Times New Roman" panose="02020603050405020304" pitchFamily="18" charset="0"/>
                <a:ea typeface="Calibri" panose="020F0502020204030204" pitchFamily="34" charset="0"/>
                <a:cs typeface="Times New Roman" panose="02020603050405020304" pitchFamily="18" charset="0"/>
              </a:rPr>
              <a:t>Methods</a:t>
            </a:r>
            <a:endParaRPr lang="en-IN" dirty="0"/>
          </a:p>
        </p:txBody>
      </p:sp>
      <p:sp>
        <p:nvSpPr>
          <p:cNvPr id="3" name="Content Placeholder 2"/>
          <p:cNvSpPr>
            <a:spLocks noGrp="1"/>
          </p:cNvSpPr>
          <p:nvPr>
            <p:ph idx="1"/>
          </p:nvPr>
        </p:nvSpPr>
        <p:spPr/>
        <p:txBody>
          <a:bodyPr/>
          <a:lstStyle/>
          <a:p>
            <a:pPr marL="0" indent="0">
              <a:lnSpc>
                <a:spcPct val="107000"/>
              </a:lnSpc>
              <a:spcAft>
                <a:spcPts val="800"/>
              </a:spcAft>
              <a:buNone/>
            </a:pPr>
            <a:r>
              <a:rPr lang="en-IN" dirty="0">
                <a:latin typeface="Times New Roman" panose="02020603050405020304" pitchFamily="18" charset="0"/>
                <a:ea typeface="Calibri" panose="020F0502020204030204" pitchFamily="34" charset="0"/>
                <a:cs typeface="Times New Roman" panose="02020603050405020304" pitchFamily="18" charset="0"/>
              </a:rPr>
              <a:t>Retrieval methods fall into two categories: They generally either view the retrieval problem as </a:t>
            </a:r>
            <a:endParaRPr lang="en-IN"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dirty="0">
                <a:latin typeface="Times New Roman" panose="02020603050405020304" pitchFamily="18" charset="0"/>
                <a:ea typeface="Calibri" panose="020F0502020204030204" pitchFamily="34" charset="0"/>
                <a:cs typeface="Times New Roman" panose="02020603050405020304" pitchFamily="18" charset="0"/>
              </a:rPr>
              <a:t>	</a:t>
            </a:r>
            <a:r>
              <a:rPr lang="en-IN" dirty="0" smtClean="0">
                <a:latin typeface="Times New Roman" panose="02020603050405020304" pitchFamily="18" charset="0"/>
                <a:ea typeface="Calibri" panose="020F0502020204030204" pitchFamily="34" charset="0"/>
                <a:cs typeface="Times New Roman" panose="02020603050405020304" pitchFamily="18" charset="0"/>
              </a:rPr>
              <a:t>	1) a </a:t>
            </a:r>
            <a:r>
              <a:rPr lang="en-IN" i="1" dirty="0" smtClean="0">
                <a:latin typeface="Times New Roman" panose="02020603050405020304" pitchFamily="18" charset="0"/>
                <a:ea typeface="Calibri" panose="020F0502020204030204" pitchFamily="34" charset="0"/>
                <a:cs typeface="Times New Roman" panose="02020603050405020304" pitchFamily="18" charset="0"/>
              </a:rPr>
              <a:t>document </a:t>
            </a:r>
            <a:r>
              <a:rPr lang="en-IN" i="1" dirty="0">
                <a:latin typeface="Times New Roman" panose="02020603050405020304" pitchFamily="18" charset="0"/>
                <a:ea typeface="Calibri" panose="020F0502020204030204" pitchFamily="34" charset="0"/>
                <a:cs typeface="Times New Roman" panose="02020603050405020304" pitchFamily="18" charset="0"/>
              </a:rPr>
              <a:t>selection problem </a:t>
            </a:r>
            <a:r>
              <a:rPr lang="en-IN" dirty="0">
                <a:latin typeface="Times New Roman" panose="02020603050405020304" pitchFamily="18" charset="0"/>
                <a:ea typeface="Calibri" panose="020F0502020204030204" pitchFamily="34" charset="0"/>
                <a:cs typeface="Times New Roman" panose="02020603050405020304" pitchFamily="18" charset="0"/>
              </a:rPr>
              <a:t>or as </a:t>
            </a:r>
          </a:p>
          <a:p>
            <a:pPr marL="0" indent="0">
              <a:lnSpc>
                <a:spcPct val="107000"/>
              </a:lnSpc>
              <a:spcAft>
                <a:spcPts val="800"/>
              </a:spcAft>
              <a:buNone/>
            </a:pPr>
            <a:r>
              <a:rPr lang="en-IN" dirty="0">
                <a:latin typeface="Times New Roman" panose="02020603050405020304" pitchFamily="18" charset="0"/>
                <a:ea typeface="Calibri" panose="020F0502020204030204" pitchFamily="34" charset="0"/>
                <a:cs typeface="Times New Roman" panose="02020603050405020304" pitchFamily="18" charset="0"/>
              </a:rPr>
              <a:t>	</a:t>
            </a:r>
            <a:r>
              <a:rPr lang="en-IN" dirty="0" smtClean="0">
                <a:latin typeface="Times New Roman" panose="02020603050405020304" pitchFamily="18" charset="0"/>
                <a:ea typeface="Calibri" panose="020F0502020204030204" pitchFamily="34" charset="0"/>
                <a:cs typeface="Times New Roman" panose="02020603050405020304" pitchFamily="18" charset="0"/>
              </a:rPr>
              <a:t>	2) a </a:t>
            </a:r>
            <a:r>
              <a:rPr lang="en-IN" i="1" dirty="0">
                <a:latin typeface="Times New Roman" panose="02020603050405020304" pitchFamily="18" charset="0"/>
                <a:ea typeface="Calibri" panose="020F0502020204030204" pitchFamily="34" charset="0"/>
                <a:cs typeface="Times New Roman" panose="02020603050405020304" pitchFamily="18" charset="0"/>
              </a:rPr>
              <a:t>document ranking problem</a:t>
            </a:r>
            <a:r>
              <a:rPr lang="en-IN" dirty="0">
                <a:latin typeface="Times New Roman" panose="02020603050405020304" pitchFamily="18" charset="0"/>
                <a:ea typeface="Calibri" panose="020F0502020204030204" pitchFamily="34" charset="0"/>
                <a:cs typeface="Times New Roman" panose="02020603050405020304" pitchFamily="18" charset="0"/>
              </a:rPr>
              <a:t>.</a:t>
            </a:r>
            <a:endParaRPr lang="en-IN"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xmlns="" val="6397328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latin typeface="Times New Roman" panose="02020603050405020304" pitchFamily="18" charset="0"/>
                <a:ea typeface="Calibri" panose="020F0502020204030204" pitchFamily="34" charset="0"/>
                <a:cs typeface="Times New Roman" panose="02020603050405020304" pitchFamily="18" charset="0"/>
              </a:rPr>
              <a:t>1) document selection methods</a:t>
            </a:r>
            <a:r>
              <a:rPr lang="en-IN" dirty="0" smtClean="0">
                <a:latin typeface="Times New Roman" panose="02020603050405020304" pitchFamily="18" charset="0"/>
                <a:ea typeface="Calibri" panose="020F0502020204030204" pitchFamily="34" charset="0"/>
                <a:cs typeface="Times New Roman" panose="02020603050405020304" pitchFamily="18" charset="0"/>
              </a:rPr>
              <a:t>,</a:t>
            </a:r>
            <a:endParaRPr lang="en-IN" dirty="0"/>
          </a:p>
        </p:txBody>
      </p:sp>
      <p:sp>
        <p:nvSpPr>
          <p:cNvPr id="3" name="Content Placeholder 2"/>
          <p:cNvSpPr>
            <a:spLocks noGrp="1"/>
          </p:cNvSpPr>
          <p:nvPr>
            <p:ph idx="1"/>
          </p:nvPr>
        </p:nvSpPr>
        <p:spPr/>
        <p:txBody>
          <a:bodyPr>
            <a:normAutofit lnSpcReduction="10000"/>
          </a:bodyPr>
          <a:lstStyle/>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In </a:t>
            </a:r>
            <a:r>
              <a:rPr lang="en-IN" b="1" dirty="0">
                <a:latin typeface="Times New Roman" panose="02020603050405020304" pitchFamily="18" charset="0"/>
                <a:ea typeface="Calibri" panose="020F0502020204030204" pitchFamily="34" charset="0"/>
                <a:cs typeface="Times New Roman" panose="02020603050405020304" pitchFamily="18" charset="0"/>
              </a:rPr>
              <a:t>document selection methods</a:t>
            </a:r>
            <a:r>
              <a:rPr lang="en-IN" dirty="0">
                <a:latin typeface="Times New Roman" panose="02020603050405020304" pitchFamily="18" charset="0"/>
                <a:ea typeface="Calibri" panose="020F0502020204030204" pitchFamily="34" charset="0"/>
                <a:cs typeface="Times New Roman" panose="02020603050405020304" pitchFamily="18" charset="0"/>
              </a:rPr>
              <a:t>, the query is regarded as specifying constraints for selecting relevant documents. </a:t>
            </a:r>
            <a:endParaRPr lang="en-IN"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dirty="0" smtClean="0">
                <a:latin typeface="Times New Roman" panose="02020603050405020304" pitchFamily="18" charset="0"/>
                <a:ea typeface="Calibri" panose="020F0502020204030204" pitchFamily="34" charset="0"/>
                <a:cs typeface="Times New Roman" panose="02020603050405020304" pitchFamily="18" charset="0"/>
              </a:rPr>
              <a:t>A </a:t>
            </a:r>
            <a:r>
              <a:rPr lang="en-IN" dirty="0">
                <a:latin typeface="Times New Roman" panose="02020603050405020304" pitchFamily="18" charset="0"/>
                <a:ea typeface="Calibri" panose="020F0502020204030204" pitchFamily="34" charset="0"/>
                <a:cs typeface="Times New Roman" panose="02020603050405020304" pitchFamily="18" charset="0"/>
              </a:rPr>
              <a:t>typical method of this category is the Boolean retrieval model, in which a document is represented by a set of keywords and a user provides a Boolean expression of keywords, such as </a:t>
            </a:r>
            <a:r>
              <a:rPr lang="en-IN" i="1" dirty="0">
                <a:latin typeface="Times New Roman" panose="02020603050405020304" pitchFamily="18" charset="0"/>
                <a:ea typeface="Calibri" panose="020F0502020204030204" pitchFamily="34" charset="0"/>
                <a:cs typeface="Times New Roman" panose="02020603050405020304" pitchFamily="18" charset="0"/>
              </a:rPr>
              <a:t>“car </a:t>
            </a:r>
            <a:r>
              <a:rPr lang="en-IN" b="1" dirty="0">
                <a:latin typeface="Times New Roman" panose="02020603050405020304" pitchFamily="18" charset="0"/>
                <a:ea typeface="Calibri" panose="020F0502020204030204" pitchFamily="34" charset="0"/>
                <a:cs typeface="Times New Roman" panose="02020603050405020304" pitchFamily="18" charset="0"/>
              </a:rPr>
              <a:t>and</a:t>
            </a:r>
            <a:r>
              <a:rPr lang="en-IN" dirty="0">
                <a:latin typeface="Times New Roman" panose="02020603050405020304" pitchFamily="18" charset="0"/>
                <a:ea typeface="Calibri" panose="020F0502020204030204" pitchFamily="34" charset="0"/>
                <a:cs typeface="Times New Roman" panose="02020603050405020304" pitchFamily="18" charset="0"/>
              </a:rPr>
              <a:t> </a:t>
            </a:r>
            <a:r>
              <a:rPr lang="en-IN" i="1" dirty="0">
                <a:latin typeface="Times New Roman" panose="02020603050405020304" pitchFamily="18" charset="0"/>
                <a:ea typeface="Calibri" panose="020F0502020204030204" pitchFamily="34" charset="0"/>
                <a:cs typeface="Times New Roman" panose="02020603050405020304" pitchFamily="18" charset="0"/>
              </a:rPr>
              <a:t>repair shops,” “tea </a:t>
            </a:r>
            <a:r>
              <a:rPr lang="en-IN" b="1" dirty="0">
                <a:latin typeface="Times New Roman" panose="02020603050405020304" pitchFamily="18" charset="0"/>
                <a:ea typeface="Calibri" panose="020F0502020204030204" pitchFamily="34" charset="0"/>
                <a:cs typeface="Times New Roman" panose="02020603050405020304" pitchFamily="18" charset="0"/>
              </a:rPr>
              <a:t>or</a:t>
            </a:r>
            <a:r>
              <a:rPr lang="en-IN" dirty="0">
                <a:latin typeface="Times New Roman" panose="02020603050405020304" pitchFamily="18" charset="0"/>
                <a:ea typeface="Calibri" panose="020F0502020204030204" pitchFamily="34" charset="0"/>
                <a:cs typeface="Times New Roman" panose="02020603050405020304" pitchFamily="18" charset="0"/>
              </a:rPr>
              <a:t> </a:t>
            </a:r>
            <a:r>
              <a:rPr lang="en-IN" i="1" dirty="0">
                <a:latin typeface="Times New Roman" panose="02020603050405020304" pitchFamily="18" charset="0"/>
                <a:ea typeface="Calibri" panose="020F0502020204030204" pitchFamily="34" charset="0"/>
                <a:cs typeface="Times New Roman" panose="02020603050405020304" pitchFamily="18" charset="0"/>
              </a:rPr>
              <a:t>coffee,” </a:t>
            </a:r>
            <a:r>
              <a:rPr lang="en-IN" dirty="0">
                <a:latin typeface="Times New Roman" panose="02020603050405020304" pitchFamily="18" charset="0"/>
                <a:ea typeface="Calibri" panose="020F0502020204030204" pitchFamily="34" charset="0"/>
                <a:cs typeface="Times New Roman" panose="02020603050405020304" pitchFamily="18" charset="0"/>
              </a:rPr>
              <a:t>or </a:t>
            </a:r>
            <a:r>
              <a:rPr lang="en-IN" i="1" dirty="0">
                <a:latin typeface="Times New Roman" panose="02020603050405020304" pitchFamily="18" charset="0"/>
                <a:ea typeface="Calibri" panose="020F0502020204030204" pitchFamily="34" charset="0"/>
                <a:cs typeface="Times New Roman" panose="02020603050405020304" pitchFamily="18" charset="0"/>
              </a:rPr>
              <a:t>“database systems </a:t>
            </a:r>
            <a:r>
              <a:rPr lang="en-IN" b="1" dirty="0">
                <a:latin typeface="Times New Roman" panose="02020603050405020304" pitchFamily="18" charset="0"/>
                <a:ea typeface="Calibri" panose="020F0502020204030204" pitchFamily="34" charset="0"/>
                <a:cs typeface="Times New Roman" panose="02020603050405020304" pitchFamily="18" charset="0"/>
              </a:rPr>
              <a:t>but not</a:t>
            </a:r>
            <a:r>
              <a:rPr lang="en-IN" dirty="0">
                <a:latin typeface="Times New Roman" panose="02020603050405020304" pitchFamily="18" charset="0"/>
                <a:ea typeface="Calibri" panose="020F0502020204030204" pitchFamily="34" charset="0"/>
                <a:cs typeface="Times New Roman" panose="02020603050405020304" pitchFamily="18" charset="0"/>
              </a:rPr>
              <a:t> </a:t>
            </a:r>
            <a:r>
              <a:rPr lang="en-IN" i="1" dirty="0">
                <a:latin typeface="Times New Roman" panose="02020603050405020304" pitchFamily="18" charset="0"/>
                <a:ea typeface="Calibri" panose="020F0502020204030204" pitchFamily="34" charset="0"/>
                <a:cs typeface="Times New Roman" panose="02020603050405020304" pitchFamily="18" charset="0"/>
              </a:rPr>
              <a:t>Oracle.” </a:t>
            </a:r>
            <a:r>
              <a:rPr lang="en-IN" dirty="0">
                <a:latin typeface="Times New Roman" panose="02020603050405020304" pitchFamily="18" charset="0"/>
                <a:ea typeface="Calibri" panose="020F0502020204030204" pitchFamily="34" charset="0"/>
                <a:cs typeface="Times New Roman" panose="02020603050405020304" pitchFamily="18" charset="0"/>
              </a:rPr>
              <a:t>The retrieval system would take such a Boolean query and return documents that satisfy the Boolean expression.</a:t>
            </a:r>
            <a:endParaRPr lang="en-IN"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xmlns="" val="552070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Mining the World Wide Web</a:t>
            </a:r>
            <a:endParaRPr lang="en-IN" dirty="0"/>
          </a:p>
        </p:txBody>
      </p:sp>
      <p:sp>
        <p:nvSpPr>
          <p:cNvPr id="3" name="Subtitle 2"/>
          <p:cNvSpPr>
            <a:spLocks noGrp="1"/>
          </p:cNvSpPr>
          <p:nvPr>
            <p:ph type="subTitle" idx="1"/>
          </p:nvPr>
        </p:nvSpPr>
        <p:spPr/>
        <p:txBody>
          <a:bodyPr>
            <a:normAutofit fontScale="77500" lnSpcReduction="20000"/>
          </a:bodyPr>
          <a:lstStyle/>
          <a:p>
            <a:r>
              <a:rPr lang="en-US" dirty="0" smtClean="0"/>
              <a:t>By</a:t>
            </a:r>
          </a:p>
          <a:p>
            <a:r>
              <a:rPr lang="en-US" dirty="0" smtClean="0"/>
              <a:t>Mrs. E. </a:t>
            </a:r>
            <a:r>
              <a:rPr lang="en-US" dirty="0" err="1" smtClean="0"/>
              <a:t>Himabindu</a:t>
            </a:r>
            <a:endParaRPr lang="en-US" dirty="0" smtClean="0"/>
          </a:p>
          <a:p>
            <a:r>
              <a:rPr lang="en-US" dirty="0" smtClean="0"/>
              <a:t>Asst. Professor</a:t>
            </a:r>
          </a:p>
          <a:p>
            <a:r>
              <a:rPr lang="en-US" smtClean="0"/>
              <a:t>SVIT</a:t>
            </a:r>
            <a:endParaRPr lang="en-IN"/>
          </a:p>
        </p:txBody>
      </p:sp>
    </p:spTree>
    <p:extLst>
      <p:ext uri="{BB962C8B-B14F-4D97-AF65-F5344CB8AC3E}">
        <p14:creationId xmlns:p14="http://schemas.microsoft.com/office/powerpoint/2010/main" xmlns="" val="39831778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latin typeface="Times New Roman" panose="02020603050405020304" pitchFamily="18" charset="0"/>
                <a:ea typeface="Calibri" panose="020F0502020204030204" pitchFamily="34" charset="0"/>
                <a:cs typeface="Times New Roman" panose="02020603050405020304" pitchFamily="18" charset="0"/>
              </a:rPr>
              <a:t>2) Document ranking methods</a:t>
            </a:r>
            <a:endParaRPr lang="en-IN" dirty="0"/>
          </a:p>
        </p:txBody>
      </p:sp>
      <p:sp>
        <p:nvSpPr>
          <p:cNvPr id="3" name="Content Placeholder 2"/>
          <p:cNvSpPr>
            <a:spLocks noGrp="1"/>
          </p:cNvSpPr>
          <p:nvPr>
            <p:ph idx="1"/>
          </p:nvPr>
        </p:nvSpPr>
        <p:spPr/>
        <p:txBody>
          <a:bodyPr/>
          <a:lstStyle/>
          <a:p>
            <a:pPr>
              <a:lnSpc>
                <a:spcPct val="107000"/>
              </a:lnSpc>
              <a:spcAft>
                <a:spcPts val="800"/>
              </a:spcAft>
            </a:pPr>
            <a:r>
              <a:rPr lang="en-IN" b="1" dirty="0">
                <a:latin typeface="Times New Roman" panose="02020603050405020304" pitchFamily="18" charset="0"/>
                <a:ea typeface="Calibri" panose="020F0502020204030204" pitchFamily="34" charset="0"/>
                <a:cs typeface="Times New Roman" panose="02020603050405020304" pitchFamily="18" charset="0"/>
              </a:rPr>
              <a:t>Document ranking methods</a:t>
            </a:r>
            <a:r>
              <a:rPr lang="en-IN" dirty="0">
                <a:latin typeface="Times New Roman" panose="02020603050405020304" pitchFamily="18" charset="0"/>
                <a:ea typeface="Calibri" panose="020F0502020204030204" pitchFamily="34" charset="0"/>
                <a:cs typeface="Times New Roman" panose="02020603050405020304" pitchFamily="18" charset="0"/>
              </a:rPr>
              <a:t> use the query to rank all documents in the order of relevance. For ordinary users and exploratory queries, these methods are more appropriate than document selection methods. The common intuition behind all of these methods is that we may match the keywords in a query with those in the documents and score each document based on how well it matches the query.</a:t>
            </a:r>
            <a:endParaRPr lang="en-IN"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xmlns="" val="18453602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the </a:t>
            </a:r>
            <a:r>
              <a:rPr lang="en-IN" i="1" dirty="0">
                <a:latin typeface="Times New Roman" panose="02020603050405020304" pitchFamily="18" charset="0"/>
                <a:ea typeface="Calibri" panose="020F0502020204030204" pitchFamily="34" charset="0"/>
                <a:cs typeface="Times New Roman" panose="02020603050405020304" pitchFamily="18" charset="0"/>
              </a:rPr>
              <a:t>vector space </a:t>
            </a:r>
            <a:r>
              <a:rPr lang="en-IN" i="1" dirty="0" smtClean="0">
                <a:latin typeface="Times New Roman" panose="02020603050405020304" pitchFamily="18" charset="0"/>
                <a:ea typeface="Calibri" panose="020F0502020204030204" pitchFamily="34" charset="0"/>
                <a:cs typeface="Times New Roman" panose="02020603050405020304" pitchFamily="18" charset="0"/>
              </a:rPr>
              <a:t>model</a:t>
            </a:r>
            <a:endParaRPr lang="en-IN" dirty="0"/>
          </a:p>
        </p:txBody>
      </p:sp>
      <p:sp>
        <p:nvSpPr>
          <p:cNvPr id="3" name="Content Placeholder 2"/>
          <p:cNvSpPr>
            <a:spLocks noGrp="1"/>
          </p:cNvSpPr>
          <p:nvPr>
            <p:ph idx="1"/>
          </p:nvPr>
        </p:nvSpPr>
        <p:spPr/>
        <p:txBody>
          <a:bodyPr/>
          <a:lstStyle/>
          <a:p>
            <a:pPr marL="0" indent="0">
              <a:buNone/>
            </a:pPr>
            <a:endParaRPr lang="en-IN" dirty="0" smtClean="0">
              <a:latin typeface="Times New Roman" panose="02020603050405020304" pitchFamily="18" charset="0"/>
              <a:ea typeface="Calibri" panose="020F0502020204030204" pitchFamily="34" charset="0"/>
            </a:endParaRPr>
          </a:p>
          <a:p>
            <a:pPr marL="0" indent="0">
              <a:buNone/>
            </a:pPr>
            <a:r>
              <a:rPr lang="en-IN" dirty="0" smtClean="0">
                <a:latin typeface="Times New Roman" panose="02020603050405020304" pitchFamily="18" charset="0"/>
                <a:ea typeface="Calibri" panose="020F0502020204030204" pitchFamily="34" charset="0"/>
              </a:rPr>
              <a:t>We </a:t>
            </a:r>
            <a:r>
              <a:rPr lang="en-IN" dirty="0">
                <a:latin typeface="Times New Roman" panose="02020603050405020304" pitchFamily="18" charset="0"/>
                <a:ea typeface="Calibri" panose="020F0502020204030204" pitchFamily="34" charset="0"/>
              </a:rPr>
              <a:t>represent a document and a query both as vectors in a high-dimensional space corresponding to all the keywords and use an appropriate similarity measure to compute the similarity between the query vector and the document </a:t>
            </a:r>
            <a:r>
              <a:rPr lang="en-IN" dirty="0" smtClean="0">
                <a:latin typeface="Times New Roman" panose="02020603050405020304" pitchFamily="18" charset="0"/>
                <a:ea typeface="Calibri" panose="020F0502020204030204" pitchFamily="34" charset="0"/>
              </a:rPr>
              <a:t>vector. </a:t>
            </a:r>
            <a:r>
              <a:rPr lang="en-IN" dirty="0">
                <a:latin typeface="Times New Roman" panose="02020603050405020304" pitchFamily="18" charset="0"/>
                <a:ea typeface="Calibri" panose="020F0502020204030204" pitchFamily="34" charset="0"/>
              </a:rPr>
              <a:t>The similarity values can then be used for ranking documents</a:t>
            </a:r>
            <a:r>
              <a:rPr lang="en-IN" dirty="0" smtClean="0">
                <a:latin typeface="Times New Roman" panose="02020603050405020304" pitchFamily="18" charset="0"/>
                <a:ea typeface="Calibri" panose="020F0502020204030204" pitchFamily="34" charset="0"/>
              </a:rPr>
              <a:t>.</a:t>
            </a:r>
          </a:p>
          <a:p>
            <a:pPr marL="0" indent="0">
              <a:buNone/>
            </a:pPr>
            <a:endParaRPr lang="en-IN" dirty="0" smtClean="0">
              <a:latin typeface="Times New Roman" panose="02020603050405020304" pitchFamily="18" charset="0"/>
              <a:ea typeface="Calibri" panose="020F0502020204030204" pitchFamily="34" charset="0"/>
            </a:endParaRPr>
          </a:p>
          <a:p>
            <a:pPr marL="0" indent="0">
              <a:buNone/>
            </a:pPr>
            <a:endParaRPr lang="en-IN" dirty="0"/>
          </a:p>
        </p:txBody>
      </p:sp>
    </p:spTree>
    <p:extLst>
      <p:ext uri="{BB962C8B-B14F-4D97-AF65-F5344CB8AC3E}">
        <p14:creationId xmlns:p14="http://schemas.microsoft.com/office/powerpoint/2010/main" xmlns="" val="21010116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pPr marL="0" indent="0">
              <a:buNone/>
            </a:pPr>
            <a:r>
              <a:rPr lang="en-IN" dirty="0">
                <a:latin typeface="Times New Roman" panose="02020603050405020304" pitchFamily="18" charset="0"/>
                <a:ea typeface="Calibri" panose="020F0502020204030204" pitchFamily="34" charset="0"/>
              </a:rPr>
              <a:t>The first step in most retrieval systems is </a:t>
            </a:r>
            <a:r>
              <a:rPr lang="en-IN" dirty="0" smtClean="0">
                <a:latin typeface="Times New Roman" panose="02020603050405020304" pitchFamily="18" charset="0"/>
                <a:ea typeface="Calibri" panose="020F0502020204030204" pitchFamily="34" charset="0"/>
              </a:rPr>
              <a:t>to </a:t>
            </a:r>
            <a:r>
              <a:rPr lang="en-IN" dirty="0">
                <a:latin typeface="Times New Roman" panose="02020603050405020304" pitchFamily="18" charset="0"/>
                <a:ea typeface="Calibri" panose="020F0502020204030204" pitchFamily="34" charset="0"/>
              </a:rPr>
              <a:t>identify keywords for representing </a:t>
            </a:r>
            <a:r>
              <a:rPr lang="en-IN" dirty="0" smtClean="0">
                <a:latin typeface="Times New Roman" panose="02020603050405020304" pitchFamily="18" charset="0"/>
                <a:ea typeface="Calibri" panose="020F0502020204030204" pitchFamily="34" charset="0"/>
              </a:rPr>
              <a:t>documents (a </a:t>
            </a:r>
            <a:r>
              <a:rPr lang="en-IN" dirty="0" err="1">
                <a:latin typeface="Times New Roman" panose="02020603050405020304" pitchFamily="18" charset="0"/>
                <a:ea typeface="Calibri" panose="020F0502020204030204" pitchFamily="34" charset="0"/>
              </a:rPr>
              <a:t>preprocessing</a:t>
            </a:r>
            <a:r>
              <a:rPr lang="en-IN" dirty="0">
                <a:latin typeface="Times New Roman" panose="02020603050405020304" pitchFamily="18" charset="0"/>
                <a:ea typeface="Calibri" panose="020F0502020204030204" pitchFamily="34" charset="0"/>
              </a:rPr>
              <a:t> step often called </a:t>
            </a:r>
            <a:r>
              <a:rPr lang="en-IN" b="1" dirty="0" smtClean="0">
                <a:latin typeface="Times New Roman" panose="02020603050405020304" pitchFamily="18" charset="0"/>
                <a:ea typeface="Calibri" panose="020F0502020204030204" pitchFamily="34" charset="0"/>
              </a:rPr>
              <a:t>tokenization</a:t>
            </a:r>
            <a:r>
              <a:rPr lang="en-IN" dirty="0" smtClean="0">
                <a:latin typeface="Times New Roman" panose="02020603050405020304" pitchFamily="18" charset="0"/>
                <a:ea typeface="Calibri" panose="020F0502020204030204" pitchFamily="34" charset="0"/>
              </a:rPr>
              <a:t>).</a:t>
            </a:r>
          </a:p>
          <a:p>
            <a:pPr marL="0" indent="0">
              <a:buNone/>
            </a:pPr>
            <a:r>
              <a:rPr lang="en-IN" dirty="0">
                <a:latin typeface="Times New Roman" panose="02020603050405020304" pitchFamily="18" charset="0"/>
                <a:ea typeface="Calibri" panose="020F0502020204030204" pitchFamily="34" charset="0"/>
              </a:rPr>
              <a:t>A </a:t>
            </a:r>
            <a:r>
              <a:rPr lang="en-IN" b="1" dirty="0">
                <a:latin typeface="Times New Roman" panose="02020603050405020304" pitchFamily="18" charset="0"/>
                <a:ea typeface="Calibri" panose="020F0502020204030204" pitchFamily="34" charset="0"/>
              </a:rPr>
              <a:t>stop list</a:t>
            </a:r>
            <a:r>
              <a:rPr lang="en-IN" dirty="0">
                <a:latin typeface="Times New Roman" panose="02020603050405020304" pitchFamily="18" charset="0"/>
                <a:ea typeface="Calibri" panose="020F0502020204030204" pitchFamily="34" charset="0"/>
              </a:rPr>
              <a:t> is a set of words that are deemed “</a:t>
            </a:r>
            <a:r>
              <a:rPr lang="en-IN" dirty="0" smtClean="0">
                <a:latin typeface="Times New Roman" panose="02020603050405020304" pitchFamily="18" charset="0"/>
                <a:ea typeface="Calibri" panose="020F0502020204030204" pitchFamily="34" charset="0"/>
              </a:rPr>
              <a:t>irrelevant”. Avoid indexing useless words.</a:t>
            </a:r>
          </a:p>
          <a:p>
            <a:pPr marL="0" indent="0">
              <a:buNone/>
            </a:pPr>
            <a:endParaRPr lang="en-IN" dirty="0" smtClean="0">
              <a:latin typeface="Times New Roman" panose="02020603050405020304" pitchFamily="18" charset="0"/>
              <a:ea typeface="Calibri" panose="020F0502020204030204" pitchFamily="34" charset="0"/>
            </a:endParaRPr>
          </a:p>
          <a:p>
            <a:pPr marL="0" indent="0">
              <a:buNone/>
            </a:pPr>
            <a:r>
              <a:rPr lang="en-IN" i="1" dirty="0" smtClean="0">
                <a:latin typeface="Times New Roman" panose="02020603050405020304" pitchFamily="18" charset="0"/>
                <a:ea typeface="Calibri" panose="020F0502020204030204" pitchFamily="34" charset="0"/>
              </a:rPr>
              <a:t>a</a:t>
            </a:r>
            <a:r>
              <a:rPr lang="en-IN" dirty="0">
                <a:latin typeface="Times New Roman" panose="02020603050405020304" pitchFamily="18" charset="0"/>
                <a:ea typeface="Calibri" panose="020F0502020204030204" pitchFamily="34" charset="0"/>
              </a:rPr>
              <a:t>, </a:t>
            </a:r>
            <a:r>
              <a:rPr lang="en-IN" i="1" dirty="0">
                <a:latin typeface="Times New Roman" panose="02020603050405020304" pitchFamily="18" charset="0"/>
                <a:ea typeface="Calibri" panose="020F0502020204030204" pitchFamily="34" charset="0"/>
              </a:rPr>
              <a:t>the</a:t>
            </a:r>
            <a:r>
              <a:rPr lang="en-IN" dirty="0">
                <a:latin typeface="Times New Roman" panose="02020603050405020304" pitchFamily="18" charset="0"/>
                <a:ea typeface="Calibri" panose="020F0502020204030204" pitchFamily="34" charset="0"/>
              </a:rPr>
              <a:t>, </a:t>
            </a:r>
            <a:r>
              <a:rPr lang="en-IN" i="1" dirty="0">
                <a:latin typeface="Times New Roman" panose="02020603050405020304" pitchFamily="18" charset="0"/>
                <a:ea typeface="Calibri" panose="020F0502020204030204" pitchFamily="34" charset="0"/>
              </a:rPr>
              <a:t>of</a:t>
            </a:r>
            <a:r>
              <a:rPr lang="en-IN" dirty="0">
                <a:latin typeface="Times New Roman" panose="02020603050405020304" pitchFamily="18" charset="0"/>
                <a:ea typeface="Calibri" panose="020F0502020204030204" pitchFamily="34" charset="0"/>
              </a:rPr>
              <a:t>, </a:t>
            </a:r>
            <a:r>
              <a:rPr lang="en-IN" i="1" dirty="0">
                <a:latin typeface="Times New Roman" panose="02020603050405020304" pitchFamily="18" charset="0"/>
                <a:ea typeface="Calibri" panose="020F0502020204030204" pitchFamily="34" charset="0"/>
              </a:rPr>
              <a:t>for</a:t>
            </a:r>
            <a:r>
              <a:rPr lang="en-IN" dirty="0">
                <a:latin typeface="Times New Roman" panose="02020603050405020304" pitchFamily="18" charset="0"/>
                <a:ea typeface="Calibri" panose="020F0502020204030204" pitchFamily="34" charset="0"/>
              </a:rPr>
              <a:t>, </a:t>
            </a:r>
            <a:r>
              <a:rPr lang="en-IN" i="1" dirty="0">
                <a:latin typeface="Times New Roman" panose="02020603050405020304" pitchFamily="18" charset="0"/>
                <a:ea typeface="Calibri" panose="020F0502020204030204" pitchFamily="34" charset="0"/>
              </a:rPr>
              <a:t>with</a:t>
            </a:r>
            <a:r>
              <a:rPr lang="en-IN" dirty="0">
                <a:latin typeface="Times New Roman" panose="02020603050405020304" pitchFamily="18" charset="0"/>
                <a:ea typeface="Calibri" panose="020F0502020204030204" pitchFamily="34" charset="0"/>
              </a:rPr>
              <a:t>, and so on are </a:t>
            </a:r>
            <a:r>
              <a:rPr lang="en-IN" b="1" dirty="0">
                <a:latin typeface="Times New Roman" panose="02020603050405020304" pitchFamily="18" charset="0"/>
                <a:ea typeface="Calibri" panose="020F0502020204030204" pitchFamily="34" charset="0"/>
              </a:rPr>
              <a:t>stop </a:t>
            </a:r>
            <a:r>
              <a:rPr lang="en-IN" b="1" dirty="0" smtClean="0">
                <a:latin typeface="Times New Roman" panose="02020603050405020304" pitchFamily="18" charset="0"/>
                <a:ea typeface="Calibri" panose="020F0502020204030204" pitchFamily="34" charset="0"/>
              </a:rPr>
              <a:t>words.</a:t>
            </a:r>
          </a:p>
          <a:p>
            <a:pPr marL="0" indent="0">
              <a:buNone/>
            </a:pPr>
            <a:endParaRPr lang="en-IN" b="1" dirty="0" smtClean="0">
              <a:latin typeface="Times New Roman" panose="02020603050405020304" pitchFamily="18" charset="0"/>
              <a:ea typeface="Calibri" panose="020F0502020204030204" pitchFamily="34" charset="0"/>
            </a:endParaRPr>
          </a:p>
          <a:p>
            <a:pPr marL="0" indent="0">
              <a:buNone/>
            </a:pPr>
            <a:r>
              <a:rPr lang="en-IN" dirty="0">
                <a:latin typeface="Times New Roman" panose="02020603050405020304" pitchFamily="18" charset="0"/>
                <a:ea typeface="Calibri" panose="020F0502020204030204" pitchFamily="34" charset="0"/>
              </a:rPr>
              <a:t>Stop lists may vary per document </a:t>
            </a:r>
            <a:r>
              <a:rPr lang="en-IN" dirty="0" smtClean="0">
                <a:latin typeface="Times New Roman" panose="02020603050405020304" pitchFamily="18" charset="0"/>
                <a:ea typeface="Calibri" panose="020F0502020204030204" pitchFamily="34" charset="0"/>
              </a:rPr>
              <a:t>set.</a:t>
            </a:r>
            <a:endParaRPr lang="en-IN" b="1" dirty="0" smtClean="0">
              <a:latin typeface="Times New Roman" panose="02020603050405020304" pitchFamily="18" charset="0"/>
              <a:ea typeface="Calibri" panose="020F0502020204030204" pitchFamily="34" charset="0"/>
            </a:endParaRPr>
          </a:p>
          <a:p>
            <a:pPr marL="0" indent="0">
              <a:buNone/>
            </a:pPr>
            <a:endParaRPr lang="en-IN" dirty="0" smtClean="0">
              <a:latin typeface="Times New Roman" panose="02020603050405020304" pitchFamily="18" charset="0"/>
              <a:ea typeface="Calibri" panose="020F0502020204030204" pitchFamily="34" charset="0"/>
            </a:endParaRPr>
          </a:p>
          <a:p>
            <a:pPr marL="0" indent="0">
              <a:buNone/>
            </a:pPr>
            <a:endParaRPr lang="en-IN" dirty="0"/>
          </a:p>
        </p:txBody>
      </p:sp>
    </p:spTree>
    <p:extLst>
      <p:ext uri="{BB962C8B-B14F-4D97-AF65-F5344CB8AC3E}">
        <p14:creationId xmlns:p14="http://schemas.microsoft.com/office/powerpoint/2010/main" xmlns="" val="24830990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latin typeface="Times New Roman" panose="02020603050405020304" pitchFamily="18" charset="0"/>
                <a:ea typeface="Calibri" panose="020F0502020204030204" pitchFamily="34" charset="0"/>
              </a:rPr>
              <a:t>A group of different words may share the same </a:t>
            </a:r>
            <a:r>
              <a:rPr lang="en-IN" b="1" dirty="0">
                <a:latin typeface="Times New Roman" panose="02020603050405020304" pitchFamily="18" charset="0"/>
                <a:ea typeface="Calibri" panose="020F0502020204030204" pitchFamily="34" charset="0"/>
              </a:rPr>
              <a:t>word stem</a:t>
            </a:r>
            <a:r>
              <a:rPr lang="en-IN" dirty="0" smtClean="0">
                <a:latin typeface="Times New Roman" panose="02020603050405020304" pitchFamily="18" charset="0"/>
                <a:ea typeface="Calibri" panose="020F0502020204030204" pitchFamily="34" charset="0"/>
              </a:rPr>
              <a:t>.</a:t>
            </a:r>
          </a:p>
          <a:p>
            <a:endParaRPr lang="en-US" dirty="0">
              <a:latin typeface="Times New Roman" panose="02020603050405020304" pitchFamily="18" charset="0"/>
            </a:endParaRPr>
          </a:p>
          <a:p>
            <a:pPr>
              <a:lnSpc>
                <a:spcPct val="107000"/>
              </a:lnSpc>
              <a:spcAft>
                <a:spcPts val="800"/>
              </a:spcAft>
            </a:pPr>
            <a:r>
              <a:rPr lang="en-IN" dirty="0" smtClean="0">
                <a:latin typeface="Times New Roman" panose="02020603050405020304" pitchFamily="18" charset="0"/>
                <a:ea typeface="Calibri" panose="020F0502020204030204" pitchFamily="34" charset="0"/>
                <a:cs typeface="Times New Roman" panose="02020603050405020304" pitchFamily="18" charset="0"/>
              </a:rPr>
              <a:t>A </a:t>
            </a:r>
            <a:r>
              <a:rPr lang="en-IN" dirty="0">
                <a:latin typeface="Times New Roman" panose="02020603050405020304" pitchFamily="18" charset="0"/>
                <a:ea typeface="Calibri" panose="020F0502020204030204" pitchFamily="34" charset="0"/>
                <a:cs typeface="Times New Roman" panose="02020603050405020304" pitchFamily="18" charset="0"/>
              </a:rPr>
              <a:t>text retrieval system needs to identify groups of words where the words in a group are small syntactic variants of one another and collect only the common word stem per group. For example, the group of words </a:t>
            </a:r>
            <a:r>
              <a:rPr lang="en-IN" i="1" dirty="0">
                <a:latin typeface="Times New Roman" panose="02020603050405020304" pitchFamily="18" charset="0"/>
                <a:ea typeface="Calibri" panose="020F0502020204030204" pitchFamily="34" charset="0"/>
                <a:cs typeface="Times New Roman" panose="02020603050405020304" pitchFamily="18" charset="0"/>
              </a:rPr>
              <a:t>drug, drugged</a:t>
            </a:r>
            <a:r>
              <a:rPr lang="en-IN" dirty="0">
                <a:latin typeface="Times New Roman" panose="02020603050405020304" pitchFamily="18" charset="0"/>
                <a:ea typeface="Calibri" panose="020F0502020204030204" pitchFamily="34" charset="0"/>
                <a:cs typeface="Times New Roman" panose="02020603050405020304" pitchFamily="18" charset="0"/>
              </a:rPr>
              <a:t>, and </a:t>
            </a:r>
            <a:r>
              <a:rPr lang="en-IN" i="1" dirty="0">
                <a:latin typeface="Times New Roman" panose="02020603050405020304" pitchFamily="18" charset="0"/>
                <a:ea typeface="Calibri" panose="020F0502020204030204" pitchFamily="34" charset="0"/>
                <a:cs typeface="Times New Roman" panose="02020603050405020304" pitchFamily="18" charset="0"/>
              </a:rPr>
              <a:t>drugs</a:t>
            </a:r>
            <a:r>
              <a:rPr lang="en-IN" dirty="0">
                <a:latin typeface="Times New Roman" panose="02020603050405020304" pitchFamily="18" charset="0"/>
                <a:ea typeface="Calibri" panose="020F0502020204030204" pitchFamily="34" charset="0"/>
                <a:cs typeface="Times New Roman" panose="02020603050405020304" pitchFamily="18" charset="0"/>
              </a:rPr>
              <a:t>, share a common word stem, </a:t>
            </a:r>
            <a:r>
              <a:rPr lang="en-IN" i="1" dirty="0">
                <a:latin typeface="Times New Roman" panose="02020603050405020304" pitchFamily="18" charset="0"/>
                <a:ea typeface="Calibri" panose="020F0502020204030204" pitchFamily="34" charset="0"/>
                <a:cs typeface="Times New Roman" panose="02020603050405020304" pitchFamily="18" charset="0"/>
              </a:rPr>
              <a:t>drug</a:t>
            </a:r>
            <a:r>
              <a:rPr lang="en-IN" dirty="0">
                <a:latin typeface="Times New Roman" panose="02020603050405020304" pitchFamily="18" charset="0"/>
                <a:ea typeface="Calibri" panose="020F0502020204030204" pitchFamily="34" charset="0"/>
                <a:cs typeface="Times New Roman" panose="02020603050405020304" pitchFamily="18" charset="0"/>
              </a:rPr>
              <a:t>, and can be viewed as different occurrences of the same word.</a:t>
            </a:r>
            <a:endParaRPr lang="en-IN"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xmlns="" val="20304719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latin typeface="Times New Roman" panose="02020603050405020304" pitchFamily="18" charset="0"/>
                <a:ea typeface="Calibri" panose="020F0502020204030204" pitchFamily="34" charset="0"/>
              </a:rPr>
              <a:t>Starting with a set of </a:t>
            </a:r>
            <a:r>
              <a:rPr lang="en-IN" i="1" dirty="0">
                <a:latin typeface="Times New Roman" panose="02020603050405020304" pitchFamily="18" charset="0"/>
                <a:ea typeface="Calibri" panose="020F0502020204030204" pitchFamily="34" charset="0"/>
              </a:rPr>
              <a:t>d </a:t>
            </a:r>
            <a:r>
              <a:rPr lang="en-IN" dirty="0">
                <a:latin typeface="Times New Roman" panose="02020603050405020304" pitchFamily="18" charset="0"/>
                <a:ea typeface="Calibri" panose="020F0502020204030204" pitchFamily="34" charset="0"/>
              </a:rPr>
              <a:t>documents and a set of </a:t>
            </a:r>
            <a:r>
              <a:rPr lang="en-IN" i="1" dirty="0">
                <a:latin typeface="Times New Roman" panose="02020603050405020304" pitchFamily="18" charset="0"/>
                <a:ea typeface="Calibri" panose="020F0502020204030204" pitchFamily="34" charset="0"/>
              </a:rPr>
              <a:t>t </a:t>
            </a:r>
            <a:r>
              <a:rPr lang="en-IN" dirty="0">
                <a:latin typeface="Times New Roman" panose="02020603050405020304" pitchFamily="18" charset="0"/>
                <a:ea typeface="Calibri" panose="020F0502020204030204" pitchFamily="34" charset="0"/>
              </a:rPr>
              <a:t>terms, we can model each document as a vector </a:t>
            </a:r>
            <a:r>
              <a:rPr lang="en-IN" i="1" dirty="0">
                <a:latin typeface="Times New Roman" panose="02020603050405020304" pitchFamily="18" charset="0"/>
                <a:ea typeface="Calibri" panose="020F0502020204030204" pitchFamily="34" charset="0"/>
              </a:rPr>
              <a:t>v </a:t>
            </a:r>
            <a:r>
              <a:rPr lang="en-IN" dirty="0">
                <a:latin typeface="Times New Roman" panose="02020603050405020304" pitchFamily="18" charset="0"/>
                <a:ea typeface="Calibri" panose="020F0502020204030204" pitchFamily="34" charset="0"/>
              </a:rPr>
              <a:t>in the </a:t>
            </a:r>
            <a:r>
              <a:rPr lang="en-IN" i="1" dirty="0">
                <a:latin typeface="Times New Roman" panose="02020603050405020304" pitchFamily="18" charset="0"/>
                <a:ea typeface="Calibri" panose="020F0502020204030204" pitchFamily="34" charset="0"/>
              </a:rPr>
              <a:t>t </a:t>
            </a:r>
            <a:r>
              <a:rPr lang="en-IN" dirty="0">
                <a:latin typeface="Times New Roman" panose="02020603050405020304" pitchFamily="18" charset="0"/>
                <a:ea typeface="Calibri" panose="020F0502020204030204" pitchFamily="34" charset="0"/>
              </a:rPr>
              <a:t>dimensional space </a:t>
            </a:r>
            <a:r>
              <a:rPr lang="en-IN" dirty="0" err="1">
                <a:latin typeface="Times New Roman" panose="02020603050405020304" pitchFamily="18" charset="0"/>
                <a:ea typeface="Calibri" panose="020F0502020204030204" pitchFamily="34" charset="0"/>
              </a:rPr>
              <a:t>R</a:t>
            </a:r>
            <a:r>
              <a:rPr lang="en-IN" i="1" baseline="30000" dirty="0" err="1">
                <a:latin typeface="Times New Roman" panose="02020603050405020304" pitchFamily="18" charset="0"/>
                <a:ea typeface="Calibri" panose="020F0502020204030204" pitchFamily="34" charset="0"/>
              </a:rPr>
              <a:t>t</a:t>
            </a:r>
            <a:r>
              <a:rPr lang="en-IN" i="1" dirty="0">
                <a:latin typeface="Times New Roman" panose="02020603050405020304" pitchFamily="18" charset="0"/>
                <a:ea typeface="Calibri" panose="020F0502020204030204" pitchFamily="34" charset="0"/>
              </a:rPr>
              <a:t> </a:t>
            </a:r>
            <a:r>
              <a:rPr lang="en-IN" dirty="0" smtClean="0">
                <a:latin typeface="Times New Roman" panose="02020603050405020304" pitchFamily="18" charset="0"/>
                <a:ea typeface="Calibri" panose="020F0502020204030204" pitchFamily="34" charset="0"/>
              </a:rPr>
              <a:t>.</a:t>
            </a:r>
          </a:p>
          <a:p>
            <a:r>
              <a:rPr lang="en-IN" dirty="0">
                <a:latin typeface="Times New Roman" panose="02020603050405020304" pitchFamily="18" charset="0"/>
                <a:ea typeface="Calibri" panose="020F0502020204030204" pitchFamily="34" charset="0"/>
              </a:rPr>
              <a:t>Let the term frequency be the number of occurrences of term </a:t>
            </a:r>
            <a:r>
              <a:rPr lang="en-IN" i="1" dirty="0">
                <a:latin typeface="Times New Roman" panose="02020603050405020304" pitchFamily="18" charset="0"/>
                <a:ea typeface="Calibri" panose="020F0502020204030204" pitchFamily="34" charset="0"/>
              </a:rPr>
              <a:t>t </a:t>
            </a:r>
            <a:r>
              <a:rPr lang="en-IN" dirty="0">
                <a:latin typeface="Times New Roman" panose="02020603050405020304" pitchFamily="18" charset="0"/>
                <a:ea typeface="Calibri" panose="020F0502020204030204" pitchFamily="34" charset="0"/>
              </a:rPr>
              <a:t>in the document </a:t>
            </a:r>
            <a:r>
              <a:rPr lang="en-IN" i="1" dirty="0">
                <a:latin typeface="Times New Roman" panose="02020603050405020304" pitchFamily="18" charset="0"/>
                <a:ea typeface="Calibri" panose="020F0502020204030204" pitchFamily="34" charset="0"/>
              </a:rPr>
              <a:t>d</a:t>
            </a:r>
            <a:r>
              <a:rPr lang="en-IN" dirty="0">
                <a:latin typeface="Times New Roman" panose="02020603050405020304" pitchFamily="18" charset="0"/>
                <a:ea typeface="Calibri" panose="020F0502020204030204" pitchFamily="34" charset="0"/>
              </a:rPr>
              <a:t>, that is, </a:t>
            </a:r>
            <a:r>
              <a:rPr lang="en-IN" i="1" dirty="0" err="1">
                <a:latin typeface="Times New Roman" panose="02020603050405020304" pitchFamily="18" charset="0"/>
                <a:ea typeface="Calibri" panose="020F0502020204030204" pitchFamily="34" charset="0"/>
              </a:rPr>
              <a:t>freq</a:t>
            </a:r>
            <a:r>
              <a:rPr lang="en-IN" dirty="0">
                <a:latin typeface="Times New Roman" panose="02020603050405020304" pitchFamily="18" charset="0"/>
                <a:ea typeface="Calibri" panose="020F0502020204030204" pitchFamily="34" charset="0"/>
              </a:rPr>
              <a:t>(</a:t>
            </a:r>
            <a:r>
              <a:rPr lang="en-IN" i="1" dirty="0">
                <a:latin typeface="Times New Roman" panose="02020603050405020304" pitchFamily="18" charset="0"/>
                <a:ea typeface="Calibri" panose="020F0502020204030204" pitchFamily="34" charset="0"/>
              </a:rPr>
              <a:t>d</a:t>
            </a:r>
            <a:r>
              <a:rPr lang="en-IN" dirty="0">
                <a:latin typeface="Times New Roman" panose="02020603050405020304" pitchFamily="18" charset="0"/>
                <a:ea typeface="Calibri" panose="020F0502020204030204" pitchFamily="34" charset="0"/>
              </a:rPr>
              <a:t>, </a:t>
            </a:r>
            <a:r>
              <a:rPr lang="en-IN" i="1" dirty="0">
                <a:latin typeface="Times New Roman" panose="02020603050405020304" pitchFamily="18" charset="0"/>
                <a:ea typeface="Calibri" panose="020F0502020204030204" pitchFamily="34" charset="0"/>
              </a:rPr>
              <a:t>t</a:t>
            </a:r>
            <a:r>
              <a:rPr lang="en-IN" dirty="0" smtClean="0">
                <a:latin typeface="Times New Roman" panose="02020603050405020304" pitchFamily="18" charset="0"/>
                <a:ea typeface="Calibri" panose="020F0502020204030204" pitchFamily="34" charset="0"/>
              </a:rPr>
              <a:t>).</a:t>
            </a:r>
          </a:p>
          <a:p>
            <a:r>
              <a:rPr lang="en-IN" dirty="0">
                <a:latin typeface="Times New Roman" panose="02020603050405020304" pitchFamily="18" charset="0"/>
                <a:ea typeface="Calibri" panose="020F0502020204030204" pitchFamily="34" charset="0"/>
              </a:rPr>
              <a:t>The (weighted) term-frequency matrix </a:t>
            </a:r>
            <a:r>
              <a:rPr lang="en-IN" i="1" dirty="0">
                <a:latin typeface="Times New Roman" panose="02020603050405020304" pitchFamily="18" charset="0"/>
                <a:ea typeface="Calibri" panose="020F0502020204030204" pitchFamily="34" charset="0"/>
              </a:rPr>
              <a:t>TF</a:t>
            </a:r>
            <a:r>
              <a:rPr lang="en-IN" dirty="0">
                <a:latin typeface="Times New Roman" panose="02020603050405020304" pitchFamily="18" charset="0"/>
                <a:ea typeface="Calibri" panose="020F0502020204030204" pitchFamily="34" charset="0"/>
              </a:rPr>
              <a:t>(</a:t>
            </a:r>
            <a:r>
              <a:rPr lang="en-IN" i="1" dirty="0">
                <a:latin typeface="Times New Roman" panose="02020603050405020304" pitchFamily="18" charset="0"/>
                <a:ea typeface="Calibri" panose="020F0502020204030204" pitchFamily="34" charset="0"/>
              </a:rPr>
              <a:t>d</a:t>
            </a:r>
            <a:r>
              <a:rPr lang="en-IN" dirty="0">
                <a:latin typeface="Times New Roman" panose="02020603050405020304" pitchFamily="18" charset="0"/>
                <a:ea typeface="Calibri" panose="020F0502020204030204" pitchFamily="34" charset="0"/>
              </a:rPr>
              <a:t>, </a:t>
            </a:r>
            <a:r>
              <a:rPr lang="en-IN" i="1" dirty="0">
                <a:latin typeface="Times New Roman" panose="02020603050405020304" pitchFamily="18" charset="0"/>
                <a:ea typeface="Calibri" panose="020F0502020204030204" pitchFamily="34" charset="0"/>
              </a:rPr>
              <a:t>t</a:t>
            </a:r>
            <a:r>
              <a:rPr lang="en-IN" dirty="0">
                <a:latin typeface="Times New Roman" panose="02020603050405020304" pitchFamily="18" charset="0"/>
                <a:ea typeface="Calibri" panose="020F0502020204030204" pitchFamily="34" charset="0"/>
              </a:rPr>
              <a:t>) measures the association of a term </a:t>
            </a:r>
            <a:r>
              <a:rPr lang="en-IN" i="1" dirty="0">
                <a:latin typeface="Times New Roman" panose="02020603050405020304" pitchFamily="18" charset="0"/>
                <a:ea typeface="Calibri" panose="020F0502020204030204" pitchFamily="34" charset="0"/>
              </a:rPr>
              <a:t>t </a:t>
            </a:r>
            <a:r>
              <a:rPr lang="en-IN" dirty="0">
                <a:latin typeface="Times New Roman" panose="02020603050405020304" pitchFamily="18" charset="0"/>
                <a:ea typeface="Calibri" panose="020F0502020204030204" pitchFamily="34" charset="0"/>
              </a:rPr>
              <a:t>with respect to the given document </a:t>
            </a:r>
            <a:r>
              <a:rPr lang="en-IN" i="1" dirty="0">
                <a:latin typeface="Times New Roman" panose="02020603050405020304" pitchFamily="18" charset="0"/>
                <a:ea typeface="Calibri" panose="020F0502020204030204" pitchFamily="34" charset="0"/>
              </a:rPr>
              <a:t>d</a:t>
            </a:r>
            <a:r>
              <a:rPr lang="en-IN" dirty="0">
                <a:latin typeface="Times New Roman" panose="02020603050405020304" pitchFamily="18" charset="0"/>
                <a:ea typeface="Calibri" panose="020F0502020204030204" pitchFamily="34" charset="0"/>
              </a:rPr>
              <a:t>: it is generally defined as 0 if the document does not contain the term, and nonzero otherwise.</a:t>
            </a:r>
            <a:endParaRPr lang="en-IN" dirty="0"/>
          </a:p>
        </p:txBody>
      </p:sp>
    </p:spTree>
    <p:extLst>
      <p:ext uri="{BB962C8B-B14F-4D97-AF65-F5344CB8AC3E}">
        <p14:creationId xmlns:p14="http://schemas.microsoft.com/office/powerpoint/2010/main" xmlns="" val="8243102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Cornell smart system</a:t>
            </a:r>
            <a:endParaRPr lang="en-IN" dirty="0"/>
          </a:p>
        </p:txBody>
      </p:sp>
      <p:sp>
        <p:nvSpPr>
          <p:cNvPr id="3" name="Content Placeholder 2"/>
          <p:cNvSpPr>
            <a:spLocks noGrp="1"/>
          </p:cNvSpPr>
          <p:nvPr>
            <p:ph idx="1"/>
          </p:nvPr>
        </p:nvSpPr>
        <p:spPr/>
        <p:txBody>
          <a:bodyPr/>
          <a:lstStyle/>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The Cornell SMART system uses the following formula to compute the (normalized) term frequency:</a:t>
            </a:r>
            <a:endParaRPr lang="en-IN"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pic>
        <p:nvPicPr>
          <p:cNvPr id="4" name="Picture 3"/>
          <p:cNvPicPr/>
          <p:nvPr/>
        </p:nvPicPr>
        <p:blipFill>
          <a:blip r:embed="rId2">
            <a:extLst>
              <a:ext uri="{28A0092B-C50C-407E-A947-70E740481C1C}">
                <a14:useLocalDpi xmlns:a14="http://schemas.microsoft.com/office/drawing/2010/main" xmlns="" val="0"/>
              </a:ext>
            </a:extLst>
          </a:blip>
          <a:srcRect/>
          <a:stretch>
            <a:fillRect/>
          </a:stretch>
        </p:blipFill>
        <p:spPr bwMode="auto">
          <a:xfrm>
            <a:off x="1440872" y="2843212"/>
            <a:ext cx="9116291" cy="2144424"/>
          </a:xfrm>
          <a:prstGeom prst="rect">
            <a:avLst/>
          </a:prstGeom>
          <a:noFill/>
          <a:ln>
            <a:noFill/>
          </a:ln>
        </p:spPr>
      </p:pic>
    </p:spTree>
    <p:extLst>
      <p:ext uri="{BB962C8B-B14F-4D97-AF65-F5344CB8AC3E}">
        <p14:creationId xmlns:p14="http://schemas.microsoft.com/office/powerpoint/2010/main" xmlns="" val="32129050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Times New Roman" panose="02020603050405020304" pitchFamily="18" charset="0"/>
                <a:ea typeface="Calibri" panose="020F0502020204030204" pitchFamily="34" charset="0"/>
              </a:rPr>
              <a:t>inverse document frequency (IDF)</a:t>
            </a:r>
            <a:endParaRPr lang="en-IN"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normAutofit fontScale="92500"/>
              </a:bodyPr>
              <a:lstStyle/>
              <a:p>
                <a:r>
                  <a:rPr lang="en-IN" dirty="0">
                    <a:latin typeface="Times New Roman" panose="02020603050405020304" pitchFamily="18" charset="0"/>
                    <a:ea typeface="Calibri" panose="020F0502020204030204" pitchFamily="34" charset="0"/>
                  </a:rPr>
                  <a:t>Besides the term frequency measure, there is another important measure, </a:t>
                </a:r>
                <a:r>
                  <a:rPr lang="en-IN" dirty="0" smtClean="0">
                    <a:latin typeface="Times New Roman" panose="02020603050405020304" pitchFamily="18" charset="0"/>
                    <a:ea typeface="Calibri" panose="020F0502020204030204" pitchFamily="34" charset="0"/>
                  </a:rPr>
                  <a:t>called inverse document frequency (IDF), </a:t>
                </a:r>
                <a:r>
                  <a:rPr lang="en-IN" dirty="0">
                    <a:latin typeface="Times New Roman" panose="02020603050405020304" pitchFamily="18" charset="0"/>
                    <a:ea typeface="Calibri" panose="020F0502020204030204" pitchFamily="34" charset="0"/>
                  </a:rPr>
                  <a:t>that represents the scaling factor, or the importance, of a term </a:t>
                </a:r>
                <a:r>
                  <a:rPr lang="en-IN" i="1" dirty="0">
                    <a:latin typeface="Times New Roman" panose="02020603050405020304" pitchFamily="18" charset="0"/>
                    <a:ea typeface="Calibri" panose="020F0502020204030204" pitchFamily="34" charset="0"/>
                  </a:rPr>
                  <a:t>t</a:t>
                </a:r>
                <a:r>
                  <a:rPr lang="en-IN" dirty="0">
                    <a:latin typeface="Times New Roman" panose="02020603050405020304" pitchFamily="18" charset="0"/>
                    <a:ea typeface="Calibri" panose="020F0502020204030204" pitchFamily="34" charset="0"/>
                  </a:rPr>
                  <a:t>. If a term </a:t>
                </a:r>
                <a:r>
                  <a:rPr lang="en-IN" i="1" dirty="0">
                    <a:latin typeface="Times New Roman" panose="02020603050405020304" pitchFamily="18" charset="0"/>
                    <a:ea typeface="Calibri" panose="020F0502020204030204" pitchFamily="34" charset="0"/>
                  </a:rPr>
                  <a:t>t </a:t>
                </a:r>
                <a:r>
                  <a:rPr lang="en-IN" dirty="0">
                    <a:latin typeface="Times New Roman" panose="02020603050405020304" pitchFamily="18" charset="0"/>
                    <a:ea typeface="Calibri" panose="020F0502020204030204" pitchFamily="34" charset="0"/>
                  </a:rPr>
                  <a:t>occurs in many documents, its importance will be scaled down due to its reduced discriminative power</a:t>
                </a:r>
                <a:r>
                  <a:rPr lang="en-IN" dirty="0" smtClean="0">
                    <a:latin typeface="Times New Roman" panose="02020603050405020304" pitchFamily="18" charset="0"/>
                    <a:ea typeface="Calibri" panose="020F0502020204030204" pitchFamily="34" charset="0"/>
                  </a:rPr>
                  <a:t>.</a:t>
                </a:r>
              </a:p>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According to the same Cornell SMART system, </a:t>
                </a:r>
                <a:r>
                  <a:rPr lang="en-IN" i="1" dirty="0">
                    <a:latin typeface="Times New Roman" panose="02020603050405020304" pitchFamily="18" charset="0"/>
                    <a:ea typeface="Calibri" panose="020F0502020204030204" pitchFamily="34" charset="0"/>
                    <a:cs typeface="Times New Roman" panose="02020603050405020304" pitchFamily="18" charset="0"/>
                  </a:rPr>
                  <a:t>IDF</a:t>
                </a:r>
                <a:r>
                  <a:rPr lang="en-IN" dirty="0">
                    <a:latin typeface="Times New Roman" panose="02020603050405020304" pitchFamily="18" charset="0"/>
                    <a:ea typeface="Calibri" panose="020F0502020204030204" pitchFamily="34" charset="0"/>
                    <a:cs typeface="Times New Roman" panose="02020603050405020304" pitchFamily="18" charset="0"/>
                  </a:rPr>
                  <a:t>(</a:t>
                </a:r>
                <a:r>
                  <a:rPr lang="en-IN" i="1" dirty="0">
                    <a:latin typeface="Times New Roman" panose="02020603050405020304" pitchFamily="18" charset="0"/>
                    <a:ea typeface="Calibri" panose="020F0502020204030204" pitchFamily="34" charset="0"/>
                    <a:cs typeface="Times New Roman" panose="02020603050405020304" pitchFamily="18" charset="0"/>
                  </a:rPr>
                  <a:t>t</a:t>
                </a:r>
                <a:r>
                  <a:rPr lang="en-IN" dirty="0">
                    <a:latin typeface="Times New Roman" panose="02020603050405020304" pitchFamily="18" charset="0"/>
                    <a:ea typeface="Calibri" panose="020F0502020204030204" pitchFamily="34" charset="0"/>
                    <a:cs typeface="Times New Roman" panose="02020603050405020304" pitchFamily="18" charset="0"/>
                  </a:rPr>
                  <a:t>) is defined by the following formula:</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r>
                        <a:rPr lang="en-IN" i="1">
                          <a:latin typeface="Cambria Math" panose="02040503050406030204" pitchFamily="18" charset="0"/>
                          <a:ea typeface="Calibri" panose="020F0502020204030204" pitchFamily="34" charset="0"/>
                          <a:cs typeface="Times New Roman" panose="02020603050405020304" pitchFamily="18" charset="0"/>
                        </a:rPr>
                        <m:t>𝐼𝐷𝐹</m:t>
                      </m:r>
                      <m:d>
                        <m:dPr>
                          <m:ctrlPr>
                            <a:rPr lang="en-IN" i="1">
                              <a:latin typeface="Cambria Math" panose="02040503050406030204" pitchFamily="18" charset="0"/>
                              <a:ea typeface="Calibri" panose="020F0502020204030204" pitchFamily="34" charset="0"/>
                              <a:cs typeface="Times New Roman" panose="02020603050405020304" pitchFamily="18" charset="0"/>
                            </a:rPr>
                          </m:ctrlPr>
                        </m:dPr>
                        <m:e>
                          <m:r>
                            <a:rPr lang="en-IN" i="1">
                              <a:latin typeface="Cambria Math" panose="02040503050406030204" pitchFamily="18" charset="0"/>
                              <a:ea typeface="Calibri" panose="020F0502020204030204" pitchFamily="34" charset="0"/>
                              <a:cs typeface="Times New Roman" panose="02020603050405020304" pitchFamily="18" charset="0"/>
                            </a:rPr>
                            <m:t>𝑡</m:t>
                          </m:r>
                        </m:e>
                      </m:d>
                      <m:r>
                        <a:rPr lang="en-IN" i="1">
                          <a:latin typeface="Cambria Math" panose="02040503050406030204" pitchFamily="18" charset="0"/>
                          <a:ea typeface="Calibri" panose="020F0502020204030204" pitchFamily="34" charset="0"/>
                          <a:cs typeface="Times New Roman" panose="02020603050405020304" pitchFamily="18" charset="0"/>
                        </a:rPr>
                        <m:t>=</m:t>
                      </m:r>
                      <m:r>
                        <a:rPr lang="en-IN" i="1">
                          <a:latin typeface="Cambria Math" panose="02040503050406030204" pitchFamily="18" charset="0"/>
                          <a:ea typeface="Calibri" panose="020F0502020204030204" pitchFamily="34" charset="0"/>
                          <a:cs typeface="Times New Roman" panose="02020603050405020304" pitchFamily="18" charset="0"/>
                        </a:rPr>
                        <m:t>𝑙𝑜𝑔</m:t>
                      </m:r>
                      <m:f>
                        <m:fPr>
                          <m:ctrlPr>
                            <a:rPr lang="en-IN" i="1">
                              <a:latin typeface="Cambria Math" panose="02040503050406030204" pitchFamily="18" charset="0"/>
                              <a:ea typeface="Calibri" panose="020F0502020204030204" pitchFamily="34" charset="0"/>
                              <a:cs typeface="Times New Roman" panose="02020603050405020304" pitchFamily="18" charset="0"/>
                            </a:rPr>
                          </m:ctrlPr>
                        </m:fPr>
                        <m:num>
                          <m:r>
                            <a:rPr lang="en-IN" i="1">
                              <a:latin typeface="Cambria Math" panose="02040503050406030204" pitchFamily="18" charset="0"/>
                              <a:ea typeface="Calibri" panose="020F0502020204030204" pitchFamily="34" charset="0"/>
                              <a:cs typeface="Times New Roman" panose="02020603050405020304" pitchFamily="18" charset="0"/>
                            </a:rPr>
                            <m:t>1+|</m:t>
                          </m:r>
                          <m:r>
                            <a:rPr lang="en-IN" i="1">
                              <a:latin typeface="Cambria Math" panose="02040503050406030204" pitchFamily="18" charset="0"/>
                              <a:ea typeface="Calibri" panose="020F0502020204030204" pitchFamily="34" charset="0"/>
                              <a:cs typeface="Times New Roman" panose="02020603050405020304" pitchFamily="18" charset="0"/>
                            </a:rPr>
                            <m:t>𝑑</m:t>
                          </m:r>
                          <m:r>
                            <a:rPr lang="en-IN" i="1">
                              <a:latin typeface="Cambria Math" panose="02040503050406030204" pitchFamily="18" charset="0"/>
                              <a:ea typeface="Calibri" panose="020F0502020204030204" pitchFamily="34" charset="0"/>
                              <a:cs typeface="Times New Roman" panose="02020603050405020304" pitchFamily="18" charset="0"/>
                            </a:rPr>
                            <m:t>|</m:t>
                          </m:r>
                        </m:num>
                        <m:den>
                          <m:r>
                            <a:rPr lang="en-IN" i="1">
                              <a:latin typeface="Cambria Math" panose="02040503050406030204" pitchFamily="18" charset="0"/>
                              <a:ea typeface="Calibri" panose="020F0502020204030204" pitchFamily="34" charset="0"/>
                              <a:cs typeface="Times New Roman" panose="02020603050405020304" pitchFamily="18" charset="0"/>
                            </a:rPr>
                            <m:t>|</m:t>
                          </m:r>
                          <m:sSub>
                            <m:sSubPr>
                              <m:ctrlPr>
                                <a:rPr lang="en-IN" i="1">
                                  <a:latin typeface="Cambria Math" panose="02040503050406030204" pitchFamily="18" charset="0"/>
                                  <a:ea typeface="Calibri" panose="020F0502020204030204" pitchFamily="34" charset="0"/>
                                  <a:cs typeface="Times New Roman" panose="02020603050405020304" pitchFamily="18" charset="0"/>
                                </a:rPr>
                              </m:ctrlPr>
                            </m:sSubPr>
                            <m:e>
                              <m:r>
                                <a:rPr lang="en-IN" i="1">
                                  <a:latin typeface="Cambria Math" panose="02040503050406030204" pitchFamily="18" charset="0"/>
                                  <a:ea typeface="Calibri" panose="020F0502020204030204" pitchFamily="34" charset="0"/>
                                  <a:cs typeface="Times New Roman" panose="02020603050405020304" pitchFamily="18" charset="0"/>
                                </a:rPr>
                                <m:t>𝑑</m:t>
                              </m:r>
                            </m:e>
                            <m:sub>
                              <m:r>
                                <a:rPr lang="en-IN" i="1">
                                  <a:latin typeface="Cambria Math" panose="02040503050406030204" pitchFamily="18" charset="0"/>
                                  <a:ea typeface="Calibri" panose="020F0502020204030204" pitchFamily="34" charset="0"/>
                                  <a:cs typeface="Times New Roman" panose="02020603050405020304" pitchFamily="18" charset="0"/>
                                </a:rPr>
                                <m:t>𝑡</m:t>
                              </m:r>
                            </m:sub>
                          </m:sSub>
                          <m:r>
                            <a:rPr lang="en-IN" i="1">
                              <a:latin typeface="Cambria Math" panose="02040503050406030204" pitchFamily="18" charset="0"/>
                              <a:ea typeface="Calibri" panose="020F0502020204030204" pitchFamily="34" charset="0"/>
                              <a:cs typeface="Times New Roman" panose="02020603050405020304" pitchFamily="18" charset="0"/>
                            </a:rPr>
                            <m:t>|</m:t>
                          </m:r>
                        </m:den>
                      </m:f>
                    </m:oMath>
                  </m:oMathPara>
                </a14:m>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53" t="-2018" r="-1207"/>
                </a:stretch>
              </a:blipFill>
            </p:spPr>
            <p:txBody>
              <a:bodyPr/>
              <a:lstStyle/>
              <a:p>
                <a:r>
                  <a:rPr lang="en-IN">
                    <a:noFill/>
                  </a:rPr>
                  <a:t> </a:t>
                </a:r>
              </a:p>
            </p:txBody>
          </p:sp>
        </mc:Fallback>
      </mc:AlternateContent>
    </p:spTree>
    <p:extLst>
      <p:ext uri="{BB962C8B-B14F-4D97-AF65-F5344CB8AC3E}">
        <p14:creationId xmlns:p14="http://schemas.microsoft.com/office/powerpoint/2010/main" xmlns="" val="13655323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lstStyle/>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In a complete vector-space model, TF and IDF are combined together, which forms the TF-IDF measure:</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r>
                        <a:rPr lang="en-IN" i="1">
                          <a:latin typeface="Cambria Math" panose="02040503050406030204" pitchFamily="18" charset="0"/>
                          <a:ea typeface="Calibri" panose="020F0502020204030204" pitchFamily="34" charset="0"/>
                          <a:cs typeface="Times New Roman" panose="02020603050405020304" pitchFamily="18" charset="0"/>
                        </a:rPr>
                        <m:t>𝑇</m:t>
                      </m:r>
                      <m:sSub>
                        <m:sSubPr>
                          <m:ctrlPr>
                            <a:rPr lang="en-IN" i="1">
                              <a:latin typeface="Cambria Math" panose="02040503050406030204" pitchFamily="18" charset="0"/>
                              <a:ea typeface="Calibri" panose="020F0502020204030204" pitchFamily="34" charset="0"/>
                              <a:cs typeface="Times New Roman" panose="02020603050405020304" pitchFamily="18" charset="0"/>
                            </a:rPr>
                          </m:ctrlPr>
                        </m:sSubPr>
                        <m:e>
                          <m:r>
                            <a:rPr lang="en-IN" i="1">
                              <a:latin typeface="Cambria Math" panose="02040503050406030204" pitchFamily="18" charset="0"/>
                              <a:ea typeface="Calibri" panose="020F0502020204030204" pitchFamily="34" charset="0"/>
                              <a:cs typeface="Times New Roman" panose="02020603050405020304" pitchFamily="18" charset="0"/>
                            </a:rPr>
                            <m:t>𝐹</m:t>
                          </m:r>
                        </m:e>
                        <m:sub>
                          <m:r>
                            <a:rPr lang="en-IN" i="1">
                              <a:latin typeface="Cambria Math" panose="02040503050406030204" pitchFamily="18" charset="0"/>
                              <a:ea typeface="Calibri" panose="020F0502020204030204" pitchFamily="34" charset="0"/>
                              <a:cs typeface="Times New Roman" panose="02020603050405020304" pitchFamily="18" charset="0"/>
                            </a:rPr>
                            <m:t>𝐼𝐷𝐹</m:t>
                          </m:r>
                          <m:d>
                            <m:dPr>
                              <m:ctrlPr>
                                <a:rPr lang="en-IN" i="1">
                                  <a:latin typeface="Cambria Math" panose="02040503050406030204" pitchFamily="18" charset="0"/>
                                  <a:ea typeface="Calibri" panose="020F0502020204030204" pitchFamily="34" charset="0"/>
                                  <a:cs typeface="Times New Roman" panose="02020603050405020304" pitchFamily="18" charset="0"/>
                                </a:rPr>
                              </m:ctrlPr>
                            </m:dPr>
                            <m:e>
                              <m:r>
                                <a:rPr lang="en-IN" i="1">
                                  <a:latin typeface="Cambria Math" panose="02040503050406030204" pitchFamily="18" charset="0"/>
                                  <a:ea typeface="Calibri" panose="020F0502020204030204" pitchFamily="34" charset="0"/>
                                  <a:cs typeface="Times New Roman" panose="02020603050405020304" pitchFamily="18" charset="0"/>
                                </a:rPr>
                                <m:t>𝑑</m:t>
                              </m:r>
                              <m:r>
                                <a:rPr lang="en-IN" i="1">
                                  <a:latin typeface="Cambria Math" panose="02040503050406030204" pitchFamily="18" charset="0"/>
                                  <a:ea typeface="Calibri" panose="020F0502020204030204" pitchFamily="34" charset="0"/>
                                  <a:cs typeface="Times New Roman" panose="02020603050405020304" pitchFamily="18" charset="0"/>
                                </a:rPr>
                                <m:t>,</m:t>
                              </m:r>
                              <m:r>
                                <a:rPr lang="en-IN" i="1">
                                  <a:latin typeface="Cambria Math" panose="02040503050406030204" pitchFamily="18" charset="0"/>
                                  <a:ea typeface="Calibri" panose="020F0502020204030204" pitchFamily="34" charset="0"/>
                                  <a:cs typeface="Times New Roman" panose="02020603050405020304" pitchFamily="18" charset="0"/>
                                </a:rPr>
                                <m:t>𝑡</m:t>
                              </m:r>
                            </m:e>
                          </m:d>
                        </m:sub>
                      </m:sSub>
                      <m:r>
                        <a:rPr lang="en-IN" i="1">
                          <a:latin typeface="Cambria Math" panose="02040503050406030204" pitchFamily="18" charset="0"/>
                          <a:ea typeface="Calibri" panose="020F0502020204030204" pitchFamily="34" charset="0"/>
                          <a:cs typeface="Times New Roman" panose="02020603050405020304" pitchFamily="18" charset="0"/>
                        </a:rPr>
                        <m:t>=</m:t>
                      </m:r>
                      <m:r>
                        <a:rPr lang="en-IN" i="1">
                          <a:latin typeface="Cambria Math" panose="02040503050406030204" pitchFamily="18" charset="0"/>
                          <a:ea typeface="Calibri" panose="020F0502020204030204" pitchFamily="34" charset="0"/>
                          <a:cs typeface="Times New Roman" panose="02020603050405020304" pitchFamily="18" charset="0"/>
                        </a:rPr>
                        <m:t>𝑇𝐹</m:t>
                      </m:r>
                      <m:d>
                        <m:dPr>
                          <m:ctrlPr>
                            <a:rPr lang="en-IN" i="1">
                              <a:latin typeface="Cambria Math" panose="02040503050406030204" pitchFamily="18" charset="0"/>
                              <a:ea typeface="Calibri" panose="020F0502020204030204" pitchFamily="34" charset="0"/>
                              <a:cs typeface="Times New Roman" panose="02020603050405020304" pitchFamily="18" charset="0"/>
                            </a:rPr>
                          </m:ctrlPr>
                        </m:dPr>
                        <m:e>
                          <m:r>
                            <a:rPr lang="en-IN" i="1">
                              <a:latin typeface="Cambria Math" panose="02040503050406030204" pitchFamily="18" charset="0"/>
                              <a:ea typeface="Calibri" panose="020F0502020204030204" pitchFamily="34" charset="0"/>
                              <a:cs typeface="Times New Roman" panose="02020603050405020304" pitchFamily="18" charset="0"/>
                            </a:rPr>
                            <m:t>𝑑</m:t>
                          </m:r>
                          <m:r>
                            <a:rPr lang="en-IN" i="1">
                              <a:latin typeface="Cambria Math" panose="02040503050406030204" pitchFamily="18" charset="0"/>
                              <a:ea typeface="Calibri" panose="020F0502020204030204" pitchFamily="34" charset="0"/>
                              <a:cs typeface="Times New Roman" panose="02020603050405020304" pitchFamily="18" charset="0"/>
                            </a:rPr>
                            <m:t>,</m:t>
                          </m:r>
                          <m:r>
                            <a:rPr lang="en-IN" i="1">
                              <a:latin typeface="Cambria Math" panose="02040503050406030204" pitchFamily="18" charset="0"/>
                              <a:ea typeface="Calibri" panose="020F0502020204030204" pitchFamily="34" charset="0"/>
                              <a:cs typeface="Times New Roman" panose="02020603050405020304" pitchFamily="18" charset="0"/>
                            </a:rPr>
                            <m:t>𝑡</m:t>
                          </m:r>
                        </m:e>
                      </m:d>
                      <m:r>
                        <a:rPr lang="en-IN" i="1">
                          <a:latin typeface="Cambria Math" panose="02040503050406030204" pitchFamily="18" charset="0"/>
                          <a:ea typeface="Calibri" panose="020F0502020204030204" pitchFamily="34" charset="0"/>
                          <a:cs typeface="Times New Roman" panose="02020603050405020304" pitchFamily="18" charset="0"/>
                        </a:rPr>
                        <m:t>𝑋</m:t>
                      </m:r>
                      <m:r>
                        <a:rPr lang="en-IN" i="1">
                          <a:latin typeface="Cambria Math" panose="02040503050406030204" pitchFamily="18" charset="0"/>
                          <a:ea typeface="Calibri" panose="020F0502020204030204" pitchFamily="34" charset="0"/>
                          <a:cs typeface="Times New Roman" panose="02020603050405020304" pitchFamily="18" charset="0"/>
                        </a:rPr>
                        <m:t> </m:t>
                      </m:r>
                      <m:r>
                        <a:rPr lang="en-IN" i="1">
                          <a:latin typeface="Cambria Math" panose="02040503050406030204" pitchFamily="18" charset="0"/>
                          <a:ea typeface="Calibri" panose="020F0502020204030204" pitchFamily="34" charset="0"/>
                          <a:cs typeface="Times New Roman" panose="02020603050405020304" pitchFamily="18" charset="0"/>
                        </a:rPr>
                        <m:t>𝐼𝐷𝐹</m:t>
                      </m:r>
                      <m:r>
                        <a:rPr lang="en-IN" i="1">
                          <a:latin typeface="Cambria Math" panose="02040503050406030204" pitchFamily="18" charset="0"/>
                          <a:ea typeface="Calibri" panose="020F0502020204030204" pitchFamily="34" charset="0"/>
                          <a:cs typeface="Times New Roman" panose="02020603050405020304" pitchFamily="18" charset="0"/>
                        </a:rPr>
                        <m:t>(</m:t>
                      </m:r>
                      <m:r>
                        <a:rPr lang="en-IN" i="1">
                          <a:latin typeface="Cambria Math" panose="02040503050406030204" pitchFamily="18" charset="0"/>
                          <a:ea typeface="Calibri" panose="020F0502020204030204" pitchFamily="34" charset="0"/>
                          <a:cs typeface="Times New Roman" panose="02020603050405020304" pitchFamily="18" charset="0"/>
                        </a:rPr>
                        <m:t>𝑡</m:t>
                      </m:r>
                      <m:r>
                        <a:rPr lang="en-IN" i="1">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1401" r="-812"/>
                </a:stretch>
              </a:blipFill>
            </p:spPr>
            <p:txBody>
              <a:bodyPr/>
              <a:lstStyle/>
              <a:p>
                <a:r>
                  <a:rPr lang="en-IN">
                    <a:noFill/>
                  </a:rPr>
                  <a:t> </a:t>
                </a:r>
              </a:p>
            </p:txBody>
          </p:sp>
        </mc:Fallback>
      </mc:AlternateContent>
    </p:spTree>
    <p:extLst>
      <p:ext uri="{BB962C8B-B14F-4D97-AF65-F5344CB8AC3E}">
        <p14:creationId xmlns:p14="http://schemas.microsoft.com/office/powerpoint/2010/main" xmlns="" val="25447404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Times New Roman" panose="02020603050405020304" pitchFamily="18" charset="0"/>
                <a:ea typeface="Times New Roman" panose="02020603050405020304" pitchFamily="18" charset="0"/>
                <a:cs typeface="Times New Roman" panose="02020603050405020304" pitchFamily="18" charset="0"/>
              </a:rPr>
              <a:t>Example:</a:t>
            </a:r>
            <a:endParaRPr lang="en-IN" dirty="0"/>
          </a:p>
        </p:txBody>
      </p:sp>
      <p:sp>
        <p:nvSpPr>
          <p:cNvPr id="3" name="Content Placeholder 2"/>
          <p:cNvSpPr>
            <a:spLocks noGrp="1"/>
          </p:cNvSpPr>
          <p:nvPr>
            <p:ph idx="1"/>
          </p:nvPr>
        </p:nvSpPr>
        <p:spPr/>
        <p:txBody>
          <a:bodyPr>
            <a:normAutofit lnSpcReduction="10000"/>
          </a:bodyPr>
          <a:lstStyle/>
          <a:p>
            <a:pPr>
              <a:lnSpc>
                <a:spcPct val="107000"/>
              </a:lnSpc>
              <a:spcAft>
                <a:spcPts val="800"/>
              </a:spcAft>
            </a:pPr>
            <a:r>
              <a:rPr lang="en-IN" dirty="0" smtClean="0">
                <a:latin typeface="Times New Roman" panose="02020603050405020304" pitchFamily="18" charset="0"/>
                <a:ea typeface="Times New Roman" panose="02020603050405020304" pitchFamily="18" charset="0"/>
                <a:cs typeface="Times New Roman" panose="02020603050405020304" pitchFamily="18" charset="0"/>
              </a:rPr>
              <a:t>Term </a:t>
            </a:r>
            <a:r>
              <a:rPr lang="en-IN" dirty="0">
                <a:latin typeface="Times New Roman" panose="02020603050405020304" pitchFamily="18" charset="0"/>
                <a:ea typeface="Times New Roman" panose="02020603050405020304" pitchFamily="18" charset="0"/>
                <a:cs typeface="Times New Roman" panose="02020603050405020304" pitchFamily="18" charset="0"/>
              </a:rPr>
              <a:t>frequency and inverse document frequency.</a:t>
            </a:r>
            <a:endParaRPr lang="en-IN"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Times New Roman" panose="02020603050405020304" pitchFamily="18" charset="0"/>
                <a:ea typeface="Times New Roman" panose="02020603050405020304" pitchFamily="18" charset="0"/>
                <a:cs typeface="Times New Roman" panose="02020603050405020304" pitchFamily="18" charset="0"/>
              </a:rPr>
              <a:t>A term frequency matrix showing the frequency of terms per </a:t>
            </a:r>
            <a:r>
              <a:rPr lang="en-IN" dirty="0" smtClean="0">
                <a:latin typeface="Times New Roman" panose="02020603050405020304" pitchFamily="18" charset="0"/>
                <a:ea typeface="Times New Roman" panose="02020603050405020304" pitchFamily="18" charset="0"/>
                <a:cs typeface="Times New Roman" panose="02020603050405020304" pitchFamily="18" charset="0"/>
              </a:rPr>
              <a:t>document</a:t>
            </a:r>
          </a:p>
          <a:p>
            <a:pPr>
              <a:lnSpc>
                <a:spcPct val="107000"/>
              </a:lnSpc>
              <a:spcAft>
                <a:spcPts val="800"/>
              </a:spcAft>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endParaRPr lang="en-US"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endParaRPr lang="en-IN"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IN" dirty="0"/>
              <a:t>Based on this table, can calculate the TF-IDF value for a term t6 in d4.</a:t>
            </a:r>
          </a:p>
          <a:p>
            <a:pPr>
              <a:lnSpc>
                <a:spcPct val="107000"/>
              </a:lnSpc>
              <a:spcAft>
                <a:spcPts val="800"/>
              </a:spcAft>
            </a:pPr>
            <a:endParaRPr lang="en-IN"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xmlns="" val="2636323888"/>
              </p:ext>
            </p:extLst>
          </p:nvPr>
        </p:nvGraphicFramePr>
        <p:xfrm>
          <a:off x="2784764" y="3088162"/>
          <a:ext cx="6996544" cy="2301255"/>
        </p:xfrm>
        <a:graphic>
          <a:graphicData uri="http://schemas.openxmlformats.org/drawingml/2006/table">
            <a:tbl>
              <a:tblPr firstRow="1" firstCol="1" bandRow="1"/>
              <a:tblGrid>
                <a:gridCol w="874568">
                  <a:extLst>
                    <a:ext uri="{9D8B030D-6E8A-4147-A177-3AD203B41FA5}">
                      <a16:colId xmlns:a16="http://schemas.microsoft.com/office/drawing/2014/main" xmlns="" val="2711048375"/>
                    </a:ext>
                  </a:extLst>
                </a:gridCol>
                <a:gridCol w="874568">
                  <a:extLst>
                    <a:ext uri="{9D8B030D-6E8A-4147-A177-3AD203B41FA5}">
                      <a16:colId xmlns:a16="http://schemas.microsoft.com/office/drawing/2014/main" xmlns="" val="2834461226"/>
                    </a:ext>
                  </a:extLst>
                </a:gridCol>
                <a:gridCol w="874568">
                  <a:extLst>
                    <a:ext uri="{9D8B030D-6E8A-4147-A177-3AD203B41FA5}">
                      <a16:colId xmlns:a16="http://schemas.microsoft.com/office/drawing/2014/main" xmlns="" val="2019499335"/>
                    </a:ext>
                  </a:extLst>
                </a:gridCol>
                <a:gridCol w="874568">
                  <a:extLst>
                    <a:ext uri="{9D8B030D-6E8A-4147-A177-3AD203B41FA5}">
                      <a16:colId xmlns:a16="http://schemas.microsoft.com/office/drawing/2014/main" xmlns="" val="1965697161"/>
                    </a:ext>
                  </a:extLst>
                </a:gridCol>
                <a:gridCol w="874568">
                  <a:extLst>
                    <a:ext uri="{9D8B030D-6E8A-4147-A177-3AD203B41FA5}">
                      <a16:colId xmlns:a16="http://schemas.microsoft.com/office/drawing/2014/main" xmlns="" val="1872764868"/>
                    </a:ext>
                  </a:extLst>
                </a:gridCol>
                <a:gridCol w="874568">
                  <a:extLst>
                    <a:ext uri="{9D8B030D-6E8A-4147-A177-3AD203B41FA5}">
                      <a16:colId xmlns:a16="http://schemas.microsoft.com/office/drawing/2014/main" xmlns="" val="40311523"/>
                    </a:ext>
                  </a:extLst>
                </a:gridCol>
                <a:gridCol w="874568">
                  <a:extLst>
                    <a:ext uri="{9D8B030D-6E8A-4147-A177-3AD203B41FA5}">
                      <a16:colId xmlns:a16="http://schemas.microsoft.com/office/drawing/2014/main" xmlns="" val="3004880444"/>
                    </a:ext>
                  </a:extLst>
                </a:gridCol>
                <a:gridCol w="874568">
                  <a:extLst>
                    <a:ext uri="{9D8B030D-6E8A-4147-A177-3AD203B41FA5}">
                      <a16:colId xmlns:a16="http://schemas.microsoft.com/office/drawing/2014/main" xmlns="" val="2946231962"/>
                    </a:ext>
                  </a:extLst>
                </a:gridCol>
              </a:tblGrid>
              <a:tr h="862970">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Document/term</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T1</a:t>
                      </a:r>
                    </a:p>
                    <a:p>
                      <a:pPr>
                        <a:lnSpc>
                          <a:spcPct val="107000"/>
                        </a:lnSpc>
                        <a:spcAft>
                          <a:spcPts val="0"/>
                        </a:spcAft>
                      </a:pP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t2</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t3</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t4</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t5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t6</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t7</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69442624"/>
                  </a:ext>
                </a:extLst>
              </a:tr>
              <a:tr h="287657">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d1</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67039599"/>
                  </a:ext>
                </a:extLst>
              </a:tr>
              <a:tr h="287657">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d2</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32</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04845483"/>
                  </a:ext>
                </a:extLst>
              </a:tr>
              <a:tr h="287657">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d3</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8290365"/>
                  </a:ext>
                </a:extLst>
              </a:tr>
              <a:tr h="287657">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d4</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58194903"/>
                  </a:ext>
                </a:extLst>
              </a:tr>
              <a:tr h="287657">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d5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81739776"/>
                  </a:ext>
                </a:extLst>
              </a:tr>
            </a:tbl>
          </a:graphicData>
        </a:graphic>
      </p:graphicFrame>
    </p:spTree>
    <p:extLst>
      <p:ext uri="{BB962C8B-B14F-4D97-AF65-F5344CB8AC3E}">
        <p14:creationId xmlns:p14="http://schemas.microsoft.com/office/powerpoint/2010/main" xmlns="" val="30110402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lstStyle/>
              <a:p>
                <a:pPr marL="0" indent="0">
                  <a:lnSpc>
                    <a:spcPct val="107000"/>
                  </a:lnSpc>
                  <a:spcAft>
                    <a:spcPts val="800"/>
                  </a:spcAft>
                  <a:buNone/>
                </a:pPr>
                <a:r>
                  <a:rPr lang="en-IN" i="1" dirty="0" smtClean="0">
                    <a:latin typeface="Times New Roman" panose="02020603050405020304" pitchFamily="18" charset="0"/>
                    <a:ea typeface="Times New Roman" panose="02020603050405020304" pitchFamily="18" charset="0"/>
                    <a:cs typeface="Times New Roman" panose="02020603050405020304" pitchFamily="18" charset="0"/>
                  </a:rPr>
                  <a:t>	TF</a:t>
                </a:r>
                <a:r>
                  <a:rPr lang="en-IN"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IN" i="1" dirty="0" smtClean="0">
                    <a:latin typeface="Times New Roman" panose="02020603050405020304" pitchFamily="18" charset="0"/>
                    <a:ea typeface="Times New Roman" panose="02020603050405020304" pitchFamily="18" charset="0"/>
                    <a:cs typeface="Times New Roman" panose="02020603050405020304" pitchFamily="18" charset="0"/>
                  </a:rPr>
                  <a:t>d</a:t>
                </a:r>
                <a:r>
                  <a:rPr lang="en-IN" dirty="0" smtClean="0">
                    <a:latin typeface="Times New Roman" panose="02020603050405020304" pitchFamily="18" charset="0"/>
                    <a:ea typeface="Times New Roman" panose="02020603050405020304" pitchFamily="18" charset="0"/>
                    <a:cs typeface="Times New Roman" panose="02020603050405020304" pitchFamily="18" charset="0"/>
                  </a:rPr>
                  <a:t>4</a:t>
                </a:r>
                <a:r>
                  <a:rPr lang="en-IN" dirty="0">
                    <a:latin typeface="Times New Roman" panose="02020603050405020304" pitchFamily="18" charset="0"/>
                    <a:ea typeface="Times New Roman" panose="02020603050405020304" pitchFamily="18" charset="0"/>
                    <a:cs typeface="Times New Roman" panose="02020603050405020304" pitchFamily="18" charset="0"/>
                  </a:rPr>
                  <a:t>, </a:t>
                </a:r>
                <a:r>
                  <a:rPr lang="en-IN" i="1" dirty="0">
                    <a:latin typeface="Times New Roman" panose="02020603050405020304" pitchFamily="18" charset="0"/>
                    <a:ea typeface="Times New Roman" panose="02020603050405020304" pitchFamily="18" charset="0"/>
                    <a:cs typeface="Times New Roman" panose="02020603050405020304" pitchFamily="18" charset="0"/>
                  </a:rPr>
                  <a:t>t</a:t>
                </a:r>
                <a:r>
                  <a:rPr lang="en-IN" dirty="0">
                    <a:latin typeface="Times New Roman" panose="02020603050405020304" pitchFamily="18" charset="0"/>
                    <a:ea typeface="Times New Roman" panose="02020603050405020304" pitchFamily="18" charset="0"/>
                    <a:cs typeface="Times New Roman" panose="02020603050405020304" pitchFamily="18" charset="0"/>
                  </a:rPr>
                  <a:t>6) = 1+log(1+log(15)) = 1.3377</a:t>
                </a:r>
                <a:endParaRPr lang="en-IN" sz="2000"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r>
                        <a:rPr lang="en-IN" i="1">
                          <a:latin typeface="Cambria Math" panose="02040503050406030204" pitchFamily="18" charset="0"/>
                          <a:ea typeface="Times New Roman" panose="02020603050405020304" pitchFamily="18" charset="0"/>
                          <a:cs typeface="Times New Roman" panose="02020603050405020304" pitchFamily="18" charset="0"/>
                        </a:rPr>
                        <m:t>𝐼𝐷𝐹</m:t>
                      </m:r>
                      <m:d>
                        <m:dPr>
                          <m:ctrlPr>
                            <a:rPr lang="en-IN" i="1">
                              <a:latin typeface="Cambria Math" panose="02040503050406030204" pitchFamily="18" charset="0"/>
                              <a:ea typeface="Times New Roman" panose="02020603050405020304" pitchFamily="18" charset="0"/>
                              <a:cs typeface="Times New Roman" panose="02020603050405020304" pitchFamily="18" charset="0"/>
                            </a:rPr>
                          </m:ctrlPr>
                        </m:dPr>
                        <m:e>
                          <m:r>
                            <a:rPr lang="en-IN" i="1">
                              <a:latin typeface="Cambria Math" panose="02040503050406030204" pitchFamily="18" charset="0"/>
                              <a:ea typeface="Times New Roman" panose="02020603050405020304" pitchFamily="18" charset="0"/>
                              <a:cs typeface="Times New Roman" panose="02020603050405020304" pitchFamily="18" charset="0"/>
                            </a:rPr>
                            <m:t>𝑡</m:t>
                          </m:r>
                          <m:r>
                            <a:rPr lang="en-IN" i="1">
                              <a:latin typeface="Cambria Math" panose="02040503050406030204" pitchFamily="18" charset="0"/>
                              <a:ea typeface="Times New Roman" panose="02020603050405020304" pitchFamily="18" charset="0"/>
                              <a:cs typeface="Times New Roman" panose="02020603050405020304" pitchFamily="18" charset="0"/>
                            </a:rPr>
                            <m:t>6</m:t>
                          </m:r>
                        </m:e>
                      </m:d>
                      <m:r>
                        <a:rPr lang="en-IN" i="1">
                          <a:latin typeface="Cambria Math" panose="02040503050406030204" pitchFamily="18" charset="0"/>
                          <a:ea typeface="Times New Roman" panose="02020603050405020304" pitchFamily="18" charset="0"/>
                          <a:cs typeface="Times New Roman" panose="02020603050405020304" pitchFamily="18" charset="0"/>
                        </a:rPr>
                        <m:t>=</m:t>
                      </m:r>
                      <m:r>
                        <a:rPr lang="en-IN" i="1">
                          <a:latin typeface="Cambria Math" panose="02040503050406030204" pitchFamily="18" charset="0"/>
                          <a:ea typeface="Times New Roman" panose="02020603050405020304" pitchFamily="18" charset="0"/>
                          <a:cs typeface="Times New Roman" panose="02020603050405020304" pitchFamily="18" charset="0"/>
                        </a:rPr>
                        <m:t>𝑙𝑜𝑔</m:t>
                      </m:r>
                      <m:f>
                        <m:fPr>
                          <m:ctrlPr>
                            <a:rPr lang="en-IN" i="1">
                              <a:latin typeface="Cambria Math" panose="02040503050406030204" pitchFamily="18" charset="0"/>
                              <a:ea typeface="Times New Roman" panose="02020603050405020304" pitchFamily="18" charset="0"/>
                              <a:cs typeface="Times New Roman" panose="02020603050405020304" pitchFamily="18" charset="0"/>
                            </a:rPr>
                          </m:ctrlPr>
                        </m:fPr>
                        <m:num>
                          <m:r>
                            <a:rPr lang="en-IN" i="1">
                              <a:latin typeface="Cambria Math" panose="02040503050406030204" pitchFamily="18" charset="0"/>
                              <a:ea typeface="Times New Roman" panose="02020603050405020304" pitchFamily="18" charset="0"/>
                              <a:cs typeface="Times New Roman" panose="02020603050405020304" pitchFamily="18" charset="0"/>
                            </a:rPr>
                            <m:t>1+5</m:t>
                          </m:r>
                        </m:num>
                        <m:den>
                          <m:r>
                            <a:rPr lang="en-IN" i="1">
                              <a:latin typeface="Cambria Math" panose="02040503050406030204" pitchFamily="18" charset="0"/>
                              <a:ea typeface="Times New Roman" panose="02020603050405020304" pitchFamily="18" charset="0"/>
                              <a:cs typeface="Times New Roman" panose="02020603050405020304" pitchFamily="18" charset="0"/>
                            </a:rPr>
                            <m:t>3</m:t>
                          </m:r>
                        </m:den>
                      </m:f>
                    </m:oMath>
                  </m:oMathPara>
                </a14:m>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dirty="0">
                    <a:latin typeface="Times New Roman" panose="02020603050405020304" pitchFamily="18" charset="0"/>
                    <a:ea typeface="Times New Roman" panose="02020603050405020304" pitchFamily="18" charset="0"/>
                    <a:cs typeface="Times New Roman" panose="02020603050405020304" pitchFamily="18" charset="0"/>
                  </a:rPr>
                  <a:t>Therefore,</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0">
                  <a:lnSpc>
                    <a:spcPct val="107000"/>
                  </a:lnSpc>
                  <a:spcAft>
                    <a:spcPts val="800"/>
                  </a:spcAft>
                  <a:buNone/>
                </a:pPr>
                <a:r>
                  <a:rPr lang="en-IN" i="1" dirty="0">
                    <a:latin typeface="Times New Roman" panose="02020603050405020304" pitchFamily="18" charset="0"/>
                    <a:ea typeface="Times New Roman" panose="02020603050405020304" pitchFamily="18" charset="0"/>
                    <a:cs typeface="Times New Roman" panose="02020603050405020304" pitchFamily="18" charset="0"/>
                  </a:rPr>
                  <a:t>TF-IDF</a:t>
                </a:r>
                <a:r>
                  <a:rPr lang="en-IN" dirty="0">
                    <a:latin typeface="Times New Roman" panose="02020603050405020304" pitchFamily="18" charset="0"/>
                    <a:ea typeface="Times New Roman" panose="02020603050405020304" pitchFamily="18" charset="0"/>
                    <a:cs typeface="Times New Roman" panose="02020603050405020304" pitchFamily="18" charset="0"/>
                  </a:rPr>
                  <a:t>(</a:t>
                </a:r>
                <a:r>
                  <a:rPr lang="en-IN" i="1" dirty="0">
                    <a:latin typeface="Times New Roman" panose="02020603050405020304" pitchFamily="18" charset="0"/>
                    <a:ea typeface="Times New Roman" panose="02020603050405020304" pitchFamily="18" charset="0"/>
                    <a:cs typeface="Times New Roman" panose="02020603050405020304" pitchFamily="18" charset="0"/>
                  </a:rPr>
                  <a:t>d</a:t>
                </a:r>
                <a:r>
                  <a:rPr lang="en-IN" dirty="0">
                    <a:latin typeface="Times New Roman" panose="02020603050405020304" pitchFamily="18" charset="0"/>
                    <a:ea typeface="Times New Roman" panose="02020603050405020304" pitchFamily="18" charset="0"/>
                    <a:cs typeface="Times New Roman" panose="02020603050405020304" pitchFamily="18" charset="0"/>
                  </a:rPr>
                  <a:t>4, </a:t>
                </a:r>
                <a:r>
                  <a:rPr lang="en-IN" i="1" dirty="0">
                    <a:latin typeface="Times New Roman" panose="02020603050405020304" pitchFamily="18" charset="0"/>
                    <a:ea typeface="Times New Roman" panose="02020603050405020304" pitchFamily="18" charset="0"/>
                    <a:cs typeface="Times New Roman" panose="02020603050405020304" pitchFamily="18" charset="0"/>
                  </a:rPr>
                  <a:t>t</a:t>
                </a:r>
                <a:r>
                  <a:rPr lang="en-IN" dirty="0">
                    <a:latin typeface="Times New Roman" panose="02020603050405020304" pitchFamily="18" charset="0"/>
                    <a:ea typeface="Times New Roman" panose="02020603050405020304" pitchFamily="18" charset="0"/>
                    <a:cs typeface="Times New Roman" panose="02020603050405020304" pitchFamily="18" charset="0"/>
                  </a:rPr>
                  <a:t>6) = 1.3377_0.301 = 0.403</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1401"/>
                </a:stretch>
              </a:blipFill>
            </p:spPr>
            <p:txBody>
              <a:bodyPr/>
              <a:lstStyle/>
              <a:p>
                <a:r>
                  <a:rPr lang="en-IN">
                    <a:noFill/>
                  </a:rPr>
                  <a:t> </a:t>
                </a:r>
              </a:p>
            </p:txBody>
          </p:sp>
        </mc:Fallback>
      </mc:AlternateContent>
    </p:spTree>
    <p:extLst>
      <p:ext uri="{BB962C8B-B14F-4D97-AF65-F5344CB8AC3E}">
        <p14:creationId xmlns:p14="http://schemas.microsoft.com/office/powerpoint/2010/main" xmlns="" val="2772533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Wide Web</a:t>
            </a:r>
            <a:endParaRPr lang="en-IN" dirty="0"/>
          </a:p>
        </p:txBody>
      </p:sp>
      <p:sp>
        <p:nvSpPr>
          <p:cNvPr id="3" name="Content Placeholder 2"/>
          <p:cNvSpPr>
            <a:spLocks noGrp="1"/>
          </p:cNvSpPr>
          <p:nvPr>
            <p:ph idx="1"/>
          </p:nvPr>
        </p:nvSpPr>
        <p:spPr/>
        <p:txBody>
          <a:bodyPr/>
          <a:lstStyle/>
          <a:p>
            <a:r>
              <a:rPr lang="en-US" dirty="0" smtClean="0"/>
              <a:t>The World Wide Web serves as a huge, widely distributed, global information service center for news, advertisements, consumer information, financial management, education, government, e-commerce, and many other information services. </a:t>
            </a:r>
          </a:p>
          <a:p>
            <a:endParaRPr lang="en-US" dirty="0" smtClean="0"/>
          </a:p>
          <a:p>
            <a:r>
              <a:rPr lang="en-US" dirty="0" smtClean="0"/>
              <a:t>The Web also contains a rich and dynamic collection of hyperlink information and Web page access and usage information, providing rich sources for data mining. </a:t>
            </a:r>
            <a:endParaRPr lang="en-IN" dirty="0"/>
          </a:p>
        </p:txBody>
      </p:sp>
    </p:spTree>
    <p:extLst>
      <p:ext uri="{BB962C8B-B14F-4D97-AF65-F5344CB8AC3E}">
        <p14:creationId xmlns:p14="http://schemas.microsoft.com/office/powerpoint/2010/main" xmlns="" val="17127379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7000"/>
              </a:lnSpc>
              <a:spcAft>
                <a:spcPts val="800"/>
              </a:spcAft>
            </a:pPr>
            <a:r>
              <a:rPr lang="en-IN" dirty="0">
                <a:latin typeface="Times New Roman" panose="02020603050405020304" pitchFamily="18" charset="0"/>
                <a:ea typeface="Times New Roman" panose="02020603050405020304" pitchFamily="18" charset="0"/>
                <a:cs typeface="Times New Roman" panose="02020603050405020304" pitchFamily="18" charset="0"/>
              </a:rPr>
              <a:t>To determine if two documents are similar</a:t>
            </a:r>
            <a:r>
              <a:rPr lang="en-IN"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IN"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normAutofit fontScale="85000" lnSpcReduction="20000"/>
              </a:bodyPr>
              <a:lstStyle/>
              <a:p>
                <a:pPr algn="just">
                  <a:lnSpc>
                    <a:spcPct val="107000"/>
                  </a:lnSpc>
                  <a:spcAft>
                    <a:spcPts val="800"/>
                  </a:spcAft>
                </a:pPr>
                <a:r>
                  <a:rPr lang="en-IN" dirty="0" smtClean="0">
                    <a:latin typeface="Times New Roman" panose="02020603050405020304" pitchFamily="18" charset="0"/>
                    <a:ea typeface="Times New Roman" panose="02020603050405020304" pitchFamily="18" charset="0"/>
                    <a:cs typeface="Times New Roman" panose="02020603050405020304" pitchFamily="18" charset="0"/>
                  </a:rPr>
                  <a:t>Similar documents are expected to have similar relative term frequencies, so we can measure the similarity among a set of documents or between a document and a query (often defined as a set of keywords), based on similar relative term occurrences in the frequency table. A </a:t>
                </a:r>
                <a:r>
                  <a:rPr lang="en-IN" dirty="0">
                    <a:latin typeface="Times New Roman" panose="02020603050405020304" pitchFamily="18" charset="0"/>
                    <a:ea typeface="Times New Roman" panose="02020603050405020304" pitchFamily="18" charset="0"/>
                    <a:cs typeface="Times New Roman" panose="02020603050405020304" pitchFamily="18" charset="0"/>
                  </a:rPr>
                  <a:t>representative metric is the cosine measure, defined as follows.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dirty="0">
                    <a:latin typeface="Times New Roman" panose="02020603050405020304" pitchFamily="18" charset="0"/>
                    <a:ea typeface="Times New Roman" panose="02020603050405020304" pitchFamily="18" charset="0"/>
                    <a:cs typeface="Times New Roman" panose="02020603050405020304" pitchFamily="18" charset="0"/>
                  </a:rPr>
                  <a:t>Let </a:t>
                </a:r>
                <a:r>
                  <a:rPr lang="en-IN" i="1" dirty="0">
                    <a:latin typeface="Times New Roman" panose="02020603050405020304" pitchFamily="18" charset="0"/>
                    <a:ea typeface="Times New Roman" panose="02020603050405020304" pitchFamily="18" charset="0"/>
                    <a:cs typeface="Times New Roman" panose="02020603050405020304" pitchFamily="18" charset="0"/>
                  </a:rPr>
                  <a:t>v</a:t>
                </a:r>
                <a:r>
                  <a:rPr lang="en-IN" dirty="0">
                    <a:latin typeface="Times New Roman" panose="02020603050405020304" pitchFamily="18" charset="0"/>
                    <a:ea typeface="Times New Roman" panose="02020603050405020304" pitchFamily="18" charset="0"/>
                    <a:cs typeface="Times New Roman" panose="02020603050405020304" pitchFamily="18" charset="0"/>
                  </a:rPr>
                  <a:t>1 and </a:t>
                </a:r>
                <a:r>
                  <a:rPr lang="en-IN" i="1" dirty="0">
                    <a:latin typeface="Times New Roman" panose="02020603050405020304" pitchFamily="18" charset="0"/>
                    <a:ea typeface="Times New Roman" panose="02020603050405020304" pitchFamily="18" charset="0"/>
                    <a:cs typeface="Times New Roman" panose="02020603050405020304" pitchFamily="18" charset="0"/>
                  </a:rPr>
                  <a:t>v</a:t>
                </a:r>
                <a:r>
                  <a:rPr lang="en-IN" dirty="0">
                    <a:latin typeface="Times New Roman" panose="02020603050405020304" pitchFamily="18" charset="0"/>
                    <a:ea typeface="Times New Roman" panose="02020603050405020304" pitchFamily="18" charset="0"/>
                    <a:cs typeface="Times New Roman" panose="02020603050405020304" pitchFamily="18" charset="0"/>
                  </a:rPr>
                  <a:t>2 be two document vectors. Their cosine similarity is defined as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 xmlns:m="http://schemas.openxmlformats.org/officeDocument/2006/math">
                    <m:r>
                      <a:rPr lang="en-IN" i="1">
                        <a:latin typeface="Cambria Math" panose="02040503050406030204" pitchFamily="18" charset="0"/>
                        <a:ea typeface="Times New Roman" panose="02020603050405020304" pitchFamily="18" charset="0"/>
                        <a:cs typeface="Times New Roman" panose="02020603050405020304" pitchFamily="18" charset="0"/>
                      </a:rPr>
                      <m:t>𝑠𝑖𝑚</m:t>
                    </m:r>
                    <m:d>
                      <m:dPr>
                        <m:ctrlPr>
                          <a:rPr lang="en-IN" i="1">
                            <a:latin typeface="Cambria Math" panose="02040503050406030204" pitchFamily="18" charset="0"/>
                            <a:ea typeface="Times New Roman" panose="02020603050405020304" pitchFamily="18" charset="0"/>
                            <a:cs typeface="Times New Roman" panose="02020603050405020304" pitchFamily="18" charset="0"/>
                          </a:rPr>
                        </m:ctrlPr>
                      </m:dPr>
                      <m:e>
                        <m:r>
                          <a:rPr lang="en-IN" i="1">
                            <a:latin typeface="Cambria Math" panose="02040503050406030204" pitchFamily="18" charset="0"/>
                            <a:ea typeface="Times New Roman" panose="02020603050405020304" pitchFamily="18" charset="0"/>
                            <a:cs typeface="Times New Roman" panose="02020603050405020304" pitchFamily="18" charset="0"/>
                          </a:rPr>
                          <m:t>𝑣</m:t>
                        </m:r>
                        <m:r>
                          <a:rPr lang="en-IN" i="1">
                            <a:latin typeface="Cambria Math" panose="02040503050406030204" pitchFamily="18" charset="0"/>
                            <a:ea typeface="Times New Roman" panose="02020603050405020304" pitchFamily="18" charset="0"/>
                            <a:cs typeface="Times New Roman" panose="02020603050405020304" pitchFamily="18" charset="0"/>
                          </a:rPr>
                          <m:t>1,</m:t>
                        </m:r>
                        <m:r>
                          <a:rPr lang="en-IN" i="1">
                            <a:latin typeface="Cambria Math" panose="02040503050406030204" pitchFamily="18" charset="0"/>
                            <a:ea typeface="Times New Roman" panose="02020603050405020304" pitchFamily="18" charset="0"/>
                            <a:cs typeface="Times New Roman" panose="02020603050405020304" pitchFamily="18" charset="0"/>
                          </a:rPr>
                          <m:t>𝑣</m:t>
                        </m:r>
                        <m:r>
                          <a:rPr lang="en-IN" i="1">
                            <a:latin typeface="Cambria Math" panose="02040503050406030204" pitchFamily="18" charset="0"/>
                            <a:ea typeface="Times New Roman" panose="02020603050405020304" pitchFamily="18" charset="0"/>
                            <a:cs typeface="Times New Roman" panose="02020603050405020304" pitchFamily="18" charset="0"/>
                          </a:rPr>
                          <m:t>2</m:t>
                        </m:r>
                      </m:e>
                    </m:d>
                    <m:r>
                      <a:rPr lang="en-IN" i="1">
                        <a:latin typeface="Cambria Math" panose="02040503050406030204" pitchFamily="18" charset="0"/>
                        <a:ea typeface="Times New Roman" panose="02020603050405020304" pitchFamily="18" charset="0"/>
                        <a:cs typeface="Times New Roman" panose="02020603050405020304" pitchFamily="18" charset="0"/>
                      </a:rPr>
                      <m:t>=</m:t>
                    </m:r>
                    <m:f>
                      <m:fPr>
                        <m:ctrlPr>
                          <a:rPr lang="en-IN" i="1">
                            <a:latin typeface="Cambria Math" panose="02040503050406030204" pitchFamily="18" charset="0"/>
                            <a:ea typeface="Times New Roman" panose="02020603050405020304" pitchFamily="18" charset="0"/>
                            <a:cs typeface="Times New Roman" panose="02020603050405020304" pitchFamily="18" charset="0"/>
                          </a:rPr>
                        </m:ctrlPr>
                      </m:fPr>
                      <m:num>
                        <m:r>
                          <a:rPr lang="en-IN" i="1">
                            <a:latin typeface="Cambria Math" panose="02040503050406030204" pitchFamily="18" charset="0"/>
                            <a:ea typeface="Times New Roman" panose="02020603050405020304" pitchFamily="18" charset="0"/>
                            <a:cs typeface="Times New Roman" panose="02020603050405020304" pitchFamily="18" charset="0"/>
                          </a:rPr>
                          <m:t>𝑣</m:t>
                        </m:r>
                        <m:r>
                          <a:rPr lang="en-IN" i="1">
                            <a:latin typeface="Cambria Math" panose="02040503050406030204" pitchFamily="18" charset="0"/>
                            <a:ea typeface="Times New Roman" panose="02020603050405020304" pitchFamily="18" charset="0"/>
                            <a:cs typeface="Times New Roman" panose="02020603050405020304" pitchFamily="18" charset="0"/>
                          </a:rPr>
                          <m:t>1.</m:t>
                        </m:r>
                        <m:r>
                          <a:rPr lang="en-IN" i="1">
                            <a:latin typeface="Cambria Math" panose="02040503050406030204" pitchFamily="18" charset="0"/>
                            <a:ea typeface="Times New Roman" panose="02020603050405020304" pitchFamily="18" charset="0"/>
                            <a:cs typeface="Times New Roman" panose="02020603050405020304" pitchFamily="18" charset="0"/>
                          </a:rPr>
                          <m:t>𝑣</m:t>
                        </m:r>
                        <m:r>
                          <a:rPr lang="en-IN" i="1">
                            <a:latin typeface="Cambria Math" panose="02040503050406030204" pitchFamily="18" charset="0"/>
                            <a:ea typeface="Times New Roman" panose="02020603050405020304" pitchFamily="18" charset="0"/>
                            <a:cs typeface="Times New Roman" panose="02020603050405020304" pitchFamily="18" charset="0"/>
                          </a:rPr>
                          <m:t>2</m:t>
                        </m:r>
                      </m:num>
                      <m:den>
                        <m:d>
                          <m:dPr>
                            <m:begChr m:val="|"/>
                            <m:endChr m:val="|"/>
                            <m:ctrlPr>
                              <a:rPr lang="en-IN" i="1">
                                <a:latin typeface="Cambria Math" panose="02040503050406030204" pitchFamily="18" charset="0"/>
                                <a:ea typeface="Times New Roman" panose="02020603050405020304" pitchFamily="18" charset="0"/>
                                <a:cs typeface="Times New Roman" panose="02020603050405020304" pitchFamily="18" charset="0"/>
                              </a:rPr>
                            </m:ctrlPr>
                          </m:dPr>
                          <m:e>
                            <m:r>
                              <a:rPr lang="en-IN" i="1">
                                <a:latin typeface="Cambria Math" panose="02040503050406030204" pitchFamily="18" charset="0"/>
                                <a:ea typeface="Times New Roman" panose="02020603050405020304" pitchFamily="18" charset="0"/>
                                <a:cs typeface="Times New Roman" panose="02020603050405020304" pitchFamily="18" charset="0"/>
                              </a:rPr>
                              <m:t>𝑣</m:t>
                            </m:r>
                            <m:r>
                              <a:rPr lang="en-IN" i="1">
                                <a:latin typeface="Cambria Math" panose="02040503050406030204" pitchFamily="18" charset="0"/>
                                <a:ea typeface="Times New Roman" panose="02020603050405020304" pitchFamily="18" charset="0"/>
                                <a:cs typeface="Times New Roman" panose="02020603050405020304" pitchFamily="18" charset="0"/>
                              </a:rPr>
                              <m:t>1</m:t>
                            </m:r>
                          </m:e>
                        </m:d>
                        <m:r>
                          <a:rPr lang="en-IN" i="1">
                            <a:latin typeface="Cambria Math" panose="02040503050406030204" pitchFamily="18" charset="0"/>
                            <a:ea typeface="Times New Roman" panose="02020603050405020304" pitchFamily="18" charset="0"/>
                            <a:cs typeface="Times New Roman" panose="02020603050405020304" pitchFamily="18" charset="0"/>
                          </a:rPr>
                          <m:t>|</m:t>
                        </m:r>
                        <m:r>
                          <a:rPr lang="en-IN" i="1">
                            <a:latin typeface="Cambria Math" panose="02040503050406030204" pitchFamily="18" charset="0"/>
                            <a:ea typeface="Times New Roman" panose="02020603050405020304" pitchFamily="18" charset="0"/>
                            <a:cs typeface="Times New Roman" panose="02020603050405020304" pitchFamily="18" charset="0"/>
                          </a:rPr>
                          <m:t>𝑣</m:t>
                        </m:r>
                        <m:r>
                          <a:rPr lang="en-IN" i="1">
                            <a:latin typeface="Cambria Math" panose="02040503050406030204" pitchFamily="18" charset="0"/>
                            <a:ea typeface="Times New Roman" panose="02020603050405020304" pitchFamily="18" charset="0"/>
                            <a:cs typeface="Times New Roman" panose="02020603050405020304" pitchFamily="18" charset="0"/>
                          </a:rPr>
                          <m:t>2|</m:t>
                        </m:r>
                      </m:den>
                    </m:f>
                  </m:oMath>
                </a14:m>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dirty="0">
                    <a:latin typeface="Times New Roman" panose="02020603050405020304" pitchFamily="18" charset="0"/>
                    <a:ea typeface="Times New Roman" panose="02020603050405020304" pitchFamily="18" charset="0"/>
                    <a:cs typeface="Times New Roman" panose="02020603050405020304" pitchFamily="18" charset="0"/>
                  </a:rPr>
                  <a:t>where the inner product </a:t>
                </a:r>
                <a:r>
                  <a:rPr lang="en-IN" i="1" dirty="0">
                    <a:latin typeface="Times New Roman" panose="02020603050405020304" pitchFamily="18" charset="0"/>
                    <a:ea typeface="Times New Roman" panose="02020603050405020304" pitchFamily="18" charset="0"/>
                    <a:cs typeface="Times New Roman" panose="02020603050405020304" pitchFamily="18" charset="0"/>
                  </a:rPr>
                  <a:t>v</a:t>
                </a:r>
                <a:r>
                  <a:rPr lang="en-IN" dirty="0">
                    <a:latin typeface="Times New Roman" panose="02020603050405020304" pitchFamily="18" charset="0"/>
                    <a:ea typeface="Times New Roman" panose="02020603050405020304" pitchFamily="18" charset="0"/>
                    <a:cs typeface="Times New Roman" panose="02020603050405020304" pitchFamily="18" charset="0"/>
                  </a:rPr>
                  <a:t>1.</a:t>
                </a:r>
                <a:r>
                  <a:rPr lang="en-IN" i="1" dirty="0">
                    <a:latin typeface="Times New Roman" panose="02020603050405020304" pitchFamily="18" charset="0"/>
                    <a:ea typeface="Times New Roman" panose="02020603050405020304" pitchFamily="18" charset="0"/>
                    <a:cs typeface="Times New Roman" panose="02020603050405020304" pitchFamily="18" charset="0"/>
                  </a:rPr>
                  <a:t>v</a:t>
                </a:r>
                <a:r>
                  <a:rPr lang="en-IN" dirty="0">
                    <a:latin typeface="Times New Roman" panose="02020603050405020304" pitchFamily="18" charset="0"/>
                    <a:ea typeface="Times New Roman" panose="02020603050405020304" pitchFamily="18" charset="0"/>
                    <a:cs typeface="Times New Roman" panose="02020603050405020304" pitchFamily="18" charset="0"/>
                  </a:rPr>
                  <a:t>2 is the standard vector dot product, defined as </a:t>
                </a:r>
                <a14:m>
                  <m:oMath xmlns:m="http://schemas.openxmlformats.org/officeDocument/2006/math">
                    <m:nary>
                      <m:naryPr>
                        <m:chr m:val="∑"/>
                        <m:limLoc m:val="undOvr"/>
                        <m:ctrlPr>
                          <a:rPr lang="en-IN" i="1">
                            <a:latin typeface="Cambria Math" panose="02040503050406030204" pitchFamily="18" charset="0"/>
                            <a:ea typeface="Times New Roman" panose="02020603050405020304" pitchFamily="18" charset="0"/>
                            <a:cs typeface="Times New Roman" panose="02020603050405020304" pitchFamily="18" charset="0"/>
                          </a:rPr>
                        </m:ctrlPr>
                      </m:naryPr>
                      <m:sub>
                        <m:r>
                          <a:rPr lang="en-IN" i="1">
                            <a:latin typeface="Cambria Math" panose="02040503050406030204" pitchFamily="18" charset="0"/>
                            <a:ea typeface="Times New Roman" panose="02020603050405020304" pitchFamily="18" charset="0"/>
                            <a:cs typeface="Times New Roman" panose="02020603050405020304" pitchFamily="18" charset="0"/>
                          </a:rPr>
                          <m:t>𝑖</m:t>
                        </m:r>
                        <m:r>
                          <a:rPr lang="en-IN" i="1">
                            <a:latin typeface="Cambria Math" panose="02040503050406030204" pitchFamily="18" charset="0"/>
                            <a:ea typeface="Times New Roman" panose="02020603050405020304" pitchFamily="18" charset="0"/>
                            <a:cs typeface="Times New Roman" panose="02020603050405020304" pitchFamily="18" charset="0"/>
                          </a:rPr>
                          <m:t>=1</m:t>
                        </m:r>
                      </m:sub>
                      <m:sup>
                        <m:r>
                          <a:rPr lang="en-IN" i="1">
                            <a:latin typeface="Cambria Math" panose="02040503050406030204" pitchFamily="18" charset="0"/>
                            <a:ea typeface="Times New Roman" panose="02020603050405020304" pitchFamily="18" charset="0"/>
                            <a:cs typeface="Times New Roman" panose="02020603050405020304" pitchFamily="18" charset="0"/>
                          </a:rPr>
                          <m:t>𝑡</m:t>
                        </m:r>
                      </m:sup>
                      <m:e>
                        <m:r>
                          <a:rPr lang="en-IN" i="1">
                            <a:latin typeface="Cambria Math" panose="02040503050406030204" pitchFamily="18" charset="0"/>
                            <a:ea typeface="Times New Roman" panose="02020603050405020304" pitchFamily="18" charset="0"/>
                            <a:cs typeface="Times New Roman" panose="02020603050405020304" pitchFamily="18" charset="0"/>
                          </a:rPr>
                          <m:t>𝑣</m:t>
                        </m:r>
                        <m:r>
                          <a:rPr lang="en-US" b="0" i="1" smtClean="0">
                            <a:latin typeface="Cambria Math" panose="02040503050406030204" pitchFamily="18" charset="0"/>
                            <a:ea typeface="Times New Roman" panose="02020603050405020304" pitchFamily="18" charset="0"/>
                            <a:cs typeface="Times New Roman" panose="02020603050405020304" pitchFamily="18" charset="0"/>
                          </a:rPr>
                          <m:t>1</m:t>
                        </m:r>
                        <m:r>
                          <a:rPr lang="en-US" b="0" i="1" smtClean="0">
                            <a:latin typeface="Cambria Math" panose="02040503050406030204" pitchFamily="18" charset="0"/>
                            <a:ea typeface="Times New Roman" panose="02020603050405020304" pitchFamily="18" charset="0"/>
                            <a:cs typeface="Times New Roman" panose="02020603050405020304" pitchFamily="18" charset="0"/>
                          </a:rPr>
                          <m:t>𝑖𝑣</m:t>
                        </m:r>
                        <m:r>
                          <a:rPr lang="en-IN" i="1">
                            <a:latin typeface="Cambria Math" panose="02040503050406030204" pitchFamily="18" charset="0"/>
                            <a:ea typeface="Times New Roman" panose="02020603050405020304" pitchFamily="18" charset="0"/>
                            <a:cs typeface="Times New Roman" panose="02020603050405020304" pitchFamily="18" charset="0"/>
                          </a:rPr>
                          <m:t>2</m:t>
                        </m:r>
                        <m:r>
                          <a:rPr lang="en-IN" i="1">
                            <a:latin typeface="Cambria Math" panose="02040503050406030204" pitchFamily="18" charset="0"/>
                            <a:ea typeface="Times New Roman" panose="02020603050405020304" pitchFamily="18" charset="0"/>
                            <a:cs typeface="Times New Roman" panose="02020603050405020304" pitchFamily="18" charset="0"/>
                          </a:rPr>
                          <m:t>𝑖</m:t>
                        </m:r>
                      </m:e>
                    </m:nary>
                  </m:oMath>
                </a14:m>
                <a:r>
                  <a:rPr lang="en-IN" dirty="0">
                    <a:latin typeface="Times New Roman" panose="02020603050405020304" pitchFamily="18" charset="0"/>
                    <a:ea typeface="Times New Roman" panose="02020603050405020304" pitchFamily="18" charset="0"/>
                    <a:cs typeface="Times New Roman" panose="02020603050405020304" pitchFamily="18" charset="0"/>
                  </a:rPr>
                  <a:t> and the norm |v1| in the denominator is defined as |v1|=</a:t>
                </a:r>
                <a14:m>
                  <m:oMath xmlns:m="http://schemas.openxmlformats.org/officeDocument/2006/math">
                    <m:rad>
                      <m:radPr>
                        <m:degHide m:val="on"/>
                        <m:ctrlPr>
                          <a:rPr lang="en-IN" i="1">
                            <a:latin typeface="Cambria Math" panose="02040503050406030204" pitchFamily="18" charset="0"/>
                            <a:ea typeface="Times New Roman" panose="02020603050405020304" pitchFamily="18" charset="0"/>
                            <a:cs typeface="Times New Roman" panose="02020603050405020304" pitchFamily="18" charset="0"/>
                          </a:rPr>
                        </m:ctrlPr>
                      </m:radPr>
                      <m:deg/>
                      <m:e>
                        <m:r>
                          <a:rPr lang="en-IN" i="1">
                            <a:latin typeface="Cambria Math" panose="02040503050406030204" pitchFamily="18" charset="0"/>
                            <a:ea typeface="Times New Roman" panose="02020603050405020304" pitchFamily="18" charset="0"/>
                            <a:cs typeface="Times New Roman" panose="02020603050405020304" pitchFamily="18" charset="0"/>
                          </a:rPr>
                          <m:t>𝑣</m:t>
                        </m:r>
                        <m:r>
                          <a:rPr lang="en-IN" i="1">
                            <a:latin typeface="Cambria Math" panose="02040503050406030204" pitchFamily="18" charset="0"/>
                            <a:ea typeface="Times New Roman" panose="02020603050405020304" pitchFamily="18" charset="0"/>
                            <a:cs typeface="Times New Roman" panose="02020603050405020304" pitchFamily="18" charset="0"/>
                          </a:rPr>
                          <m:t>1.</m:t>
                        </m:r>
                        <m:r>
                          <a:rPr lang="en-IN" i="1">
                            <a:latin typeface="Cambria Math" panose="02040503050406030204" pitchFamily="18" charset="0"/>
                            <a:ea typeface="Times New Roman" panose="02020603050405020304" pitchFamily="18" charset="0"/>
                            <a:cs typeface="Times New Roman" panose="02020603050405020304" pitchFamily="18" charset="0"/>
                          </a:rPr>
                          <m:t>𝑣</m:t>
                        </m:r>
                        <m:r>
                          <a:rPr lang="en-IN" i="1">
                            <a:latin typeface="Cambria Math" panose="02040503050406030204" pitchFamily="18" charset="0"/>
                            <a:ea typeface="Times New Roman" panose="02020603050405020304" pitchFamily="18" charset="0"/>
                            <a:cs typeface="Times New Roman" panose="02020603050405020304" pitchFamily="18" charset="0"/>
                          </a:rPr>
                          <m:t>1</m:t>
                        </m:r>
                      </m:e>
                    </m:rad>
                  </m:oMath>
                </a14:m>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2241" r="-870"/>
                </a:stretch>
              </a:blipFill>
            </p:spPr>
            <p:txBody>
              <a:bodyPr/>
              <a:lstStyle/>
              <a:p>
                <a:r>
                  <a:rPr lang="en-IN">
                    <a:noFill/>
                  </a:rPr>
                  <a:t> </a:t>
                </a:r>
              </a:p>
            </p:txBody>
          </p:sp>
        </mc:Fallback>
      </mc:AlternateContent>
    </p:spTree>
    <p:extLst>
      <p:ext uri="{BB962C8B-B14F-4D97-AF65-F5344CB8AC3E}">
        <p14:creationId xmlns:p14="http://schemas.microsoft.com/office/powerpoint/2010/main" xmlns="" val="14329447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indexing techniques</a:t>
            </a:r>
            <a:endParaRPr lang="en-IN" dirty="0"/>
          </a:p>
        </p:txBody>
      </p:sp>
      <p:sp>
        <p:nvSpPr>
          <p:cNvPr id="3" name="Content Placeholder 2"/>
          <p:cNvSpPr>
            <a:spLocks noGrp="1"/>
          </p:cNvSpPr>
          <p:nvPr>
            <p:ph idx="1"/>
          </p:nvPr>
        </p:nvSpPr>
        <p:spPr/>
        <p:txBody>
          <a:bodyPr/>
          <a:lstStyle/>
          <a:p>
            <a:pPr marL="0" indent="0" algn="just">
              <a:lnSpc>
                <a:spcPct val="107000"/>
              </a:lnSpc>
              <a:spcAft>
                <a:spcPts val="800"/>
              </a:spcAft>
              <a:buNone/>
            </a:pPr>
            <a:r>
              <a:rPr lang="en-IN" dirty="0">
                <a:latin typeface="Times New Roman" panose="02020603050405020304" pitchFamily="18" charset="0"/>
                <a:ea typeface="Times New Roman" panose="02020603050405020304" pitchFamily="18" charset="0"/>
                <a:cs typeface="Times New Roman" panose="02020603050405020304" pitchFamily="18" charset="0"/>
              </a:rPr>
              <a:t>There are several popular text retrieval indexing techniques, including </a:t>
            </a:r>
            <a:endParaRPr lang="en-IN"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IN" i="1" dirty="0" smtClean="0">
                <a:latin typeface="Times New Roman" panose="02020603050405020304" pitchFamily="18" charset="0"/>
                <a:ea typeface="Times New Roman" panose="02020603050405020304" pitchFamily="18" charset="0"/>
                <a:cs typeface="Times New Roman" panose="02020603050405020304" pitchFamily="18" charset="0"/>
              </a:rPr>
              <a:t>inverted </a:t>
            </a:r>
            <a:r>
              <a:rPr lang="en-IN" i="1" dirty="0">
                <a:latin typeface="Times New Roman" panose="02020603050405020304" pitchFamily="18" charset="0"/>
                <a:ea typeface="Times New Roman" panose="02020603050405020304" pitchFamily="18" charset="0"/>
                <a:cs typeface="Times New Roman" panose="02020603050405020304" pitchFamily="18" charset="0"/>
              </a:rPr>
              <a:t>indices </a:t>
            </a:r>
            <a:r>
              <a:rPr lang="en-IN" dirty="0">
                <a:latin typeface="Times New Roman" panose="02020603050405020304" pitchFamily="18" charset="0"/>
                <a:ea typeface="Times New Roman" panose="02020603050405020304" pitchFamily="18" charset="0"/>
                <a:cs typeface="Times New Roman" panose="02020603050405020304" pitchFamily="18" charset="0"/>
              </a:rPr>
              <a:t>and </a:t>
            </a:r>
            <a:endParaRPr lang="en-IN"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IN" i="1" dirty="0" smtClean="0">
                <a:latin typeface="Times New Roman" panose="02020603050405020304" pitchFamily="18" charset="0"/>
                <a:ea typeface="Times New Roman" panose="02020603050405020304" pitchFamily="18" charset="0"/>
                <a:cs typeface="Times New Roman" panose="02020603050405020304" pitchFamily="18" charset="0"/>
              </a:rPr>
              <a:t>signature </a:t>
            </a:r>
            <a:r>
              <a:rPr lang="en-IN" i="1" dirty="0">
                <a:latin typeface="Times New Roman" panose="02020603050405020304" pitchFamily="18" charset="0"/>
                <a:ea typeface="Times New Roman" panose="02020603050405020304" pitchFamily="18" charset="0"/>
                <a:cs typeface="Times New Roman" panose="02020603050405020304" pitchFamily="18" charset="0"/>
              </a:rPr>
              <a:t>files</a:t>
            </a:r>
            <a:r>
              <a:rPr lang="en-IN" dirty="0">
                <a:latin typeface="Times New Roman" panose="02020603050405020304" pitchFamily="18" charset="0"/>
                <a:ea typeface="Times New Roman" panose="02020603050405020304" pitchFamily="18" charset="0"/>
                <a:cs typeface="Times New Roman" panose="02020603050405020304" pitchFamily="18" charset="0"/>
              </a:rPr>
              <a:t>.</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xmlns="" val="25473110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Inverted indices</a:t>
            </a:r>
            <a:endParaRPr lang="en-IN" dirty="0"/>
          </a:p>
        </p:txBody>
      </p:sp>
      <p:sp>
        <p:nvSpPr>
          <p:cNvPr id="3" name="Content Placeholder 2"/>
          <p:cNvSpPr>
            <a:spLocks noGrp="1"/>
          </p:cNvSpPr>
          <p:nvPr>
            <p:ph idx="1"/>
          </p:nvPr>
        </p:nvSpPr>
        <p:spPr/>
        <p:txBody>
          <a:bodyPr>
            <a:normAutofit fontScale="92500" lnSpcReduction="10000"/>
          </a:bodyPr>
          <a:lstStyle/>
          <a:p>
            <a:pPr marL="0" indent="0" algn="just">
              <a:lnSpc>
                <a:spcPct val="107000"/>
              </a:lnSpc>
              <a:spcAft>
                <a:spcPts val="800"/>
              </a:spcAft>
              <a:buNone/>
            </a:pPr>
            <a:r>
              <a:rPr lang="en-IN" dirty="0">
                <a:latin typeface="Times New Roman" panose="02020603050405020304" pitchFamily="18" charset="0"/>
                <a:ea typeface="Times New Roman" panose="02020603050405020304" pitchFamily="18" charset="0"/>
                <a:cs typeface="Times New Roman" panose="02020603050405020304" pitchFamily="18" charset="0"/>
              </a:rPr>
              <a:t>An inverted index is an index structure that maintains two hash indexed or B+-tree indexed tables: </a:t>
            </a:r>
            <a:r>
              <a:rPr lang="en-IN" i="1" dirty="0">
                <a:latin typeface="Times New Roman" panose="02020603050405020304" pitchFamily="18" charset="0"/>
                <a:ea typeface="Times New Roman" panose="02020603050405020304" pitchFamily="18" charset="0"/>
                <a:cs typeface="Times New Roman" panose="02020603050405020304" pitchFamily="18" charset="0"/>
              </a:rPr>
              <a:t>document table </a:t>
            </a:r>
            <a:r>
              <a:rPr lang="en-IN" dirty="0">
                <a:latin typeface="Times New Roman" panose="02020603050405020304" pitchFamily="18" charset="0"/>
                <a:ea typeface="Times New Roman" panose="02020603050405020304" pitchFamily="18" charset="0"/>
                <a:cs typeface="Times New Roman" panose="02020603050405020304" pitchFamily="18" charset="0"/>
              </a:rPr>
              <a:t>and </a:t>
            </a:r>
            <a:r>
              <a:rPr lang="en-IN" i="1" dirty="0">
                <a:latin typeface="Times New Roman" panose="02020603050405020304" pitchFamily="18" charset="0"/>
                <a:ea typeface="Times New Roman" panose="02020603050405020304" pitchFamily="18" charset="0"/>
                <a:cs typeface="Times New Roman" panose="02020603050405020304" pitchFamily="18" charset="0"/>
              </a:rPr>
              <a:t>term table</a:t>
            </a:r>
            <a:r>
              <a:rPr lang="en-IN" dirty="0">
                <a:latin typeface="Times New Roman" panose="02020603050405020304" pitchFamily="18" charset="0"/>
                <a:ea typeface="Times New Roman" panose="02020603050405020304" pitchFamily="18" charset="0"/>
                <a:cs typeface="Times New Roman" panose="02020603050405020304" pitchFamily="18" charset="0"/>
              </a:rPr>
              <a:t>, where </a:t>
            </a:r>
            <a:endParaRPr lang="en-IN"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2000" dirty="0">
              <a:latin typeface="Calibri" panose="020F0502020204030204" pitchFamily="34" charset="0"/>
              <a:ea typeface="Calibri" panose="020F0502020204030204" pitchFamily="34" charset="0"/>
              <a:cs typeface="Times New Roman" panose="02020603050405020304" pitchFamily="18" charset="0"/>
            </a:endParaRPr>
          </a:p>
          <a:p>
            <a:r>
              <a:rPr lang="en-IN" i="1" dirty="0">
                <a:latin typeface="Times New Roman" panose="02020603050405020304" pitchFamily="18" charset="0"/>
                <a:ea typeface="Times New Roman" panose="02020603050405020304" pitchFamily="18" charset="0"/>
              </a:rPr>
              <a:t>document table </a:t>
            </a:r>
            <a:r>
              <a:rPr lang="en-IN" dirty="0">
                <a:latin typeface="Times New Roman" panose="02020603050405020304" pitchFamily="18" charset="0"/>
                <a:ea typeface="Times New Roman" panose="02020603050405020304" pitchFamily="18" charset="0"/>
              </a:rPr>
              <a:t>consists of a set of document records, each containing two fields: </a:t>
            </a:r>
            <a:r>
              <a:rPr lang="en-IN" i="1" dirty="0" err="1" smtClean="0">
                <a:latin typeface="Times New Roman" panose="02020603050405020304" pitchFamily="18" charset="0"/>
                <a:ea typeface="Times New Roman" panose="02020603050405020304" pitchFamily="18" charset="0"/>
              </a:rPr>
              <a:t>doc_id</a:t>
            </a:r>
            <a:r>
              <a:rPr lang="en-IN" i="1" dirty="0" smtClean="0">
                <a:latin typeface="Times New Roman" panose="02020603050405020304" pitchFamily="18" charset="0"/>
                <a:ea typeface="Times New Roman" panose="02020603050405020304" pitchFamily="18" charset="0"/>
              </a:rPr>
              <a:t> </a:t>
            </a:r>
            <a:r>
              <a:rPr lang="en-IN" dirty="0">
                <a:latin typeface="Times New Roman" panose="02020603050405020304" pitchFamily="18" charset="0"/>
                <a:ea typeface="Times New Roman" panose="02020603050405020304" pitchFamily="18" charset="0"/>
              </a:rPr>
              <a:t>and </a:t>
            </a:r>
            <a:r>
              <a:rPr lang="en-IN" i="1" dirty="0" err="1" smtClean="0">
                <a:latin typeface="Times New Roman" panose="02020603050405020304" pitchFamily="18" charset="0"/>
                <a:ea typeface="Times New Roman" panose="02020603050405020304" pitchFamily="18" charset="0"/>
              </a:rPr>
              <a:t>posting_list</a:t>
            </a:r>
            <a:r>
              <a:rPr lang="en-IN" i="1" dirty="0" smtClean="0">
                <a:latin typeface="Times New Roman" panose="02020603050405020304" pitchFamily="18" charset="0"/>
                <a:ea typeface="Times New Roman" panose="02020603050405020304" pitchFamily="18" charset="0"/>
              </a:rPr>
              <a:t>.</a:t>
            </a:r>
          </a:p>
          <a:p>
            <a:endParaRPr lang="en-IN" i="1" dirty="0" smtClean="0">
              <a:latin typeface="Times New Roman" panose="02020603050405020304" pitchFamily="18" charset="0"/>
              <a:ea typeface="Times New Roman" panose="02020603050405020304" pitchFamily="18" charset="0"/>
            </a:endParaRPr>
          </a:p>
          <a:p>
            <a:r>
              <a:rPr lang="en-IN" i="1" dirty="0">
                <a:latin typeface="Times New Roman" panose="02020603050405020304" pitchFamily="18" charset="0"/>
                <a:ea typeface="Times New Roman" panose="02020603050405020304" pitchFamily="18" charset="0"/>
              </a:rPr>
              <a:t>term table </a:t>
            </a:r>
            <a:r>
              <a:rPr lang="en-IN" dirty="0">
                <a:latin typeface="Times New Roman" panose="02020603050405020304" pitchFamily="18" charset="0"/>
                <a:ea typeface="Times New Roman" panose="02020603050405020304" pitchFamily="18" charset="0"/>
              </a:rPr>
              <a:t>consists of a set of term records, each containing two fields: </a:t>
            </a:r>
            <a:r>
              <a:rPr lang="en-IN" i="1" dirty="0">
                <a:latin typeface="Times New Roman" panose="02020603050405020304" pitchFamily="18" charset="0"/>
                <a:ea typeface="Times New Roman" panose="02020603050405020304" pitchFamily="18" charset="0"/>
              </a:rPr>
              <a:t>term id </a:t>
            </a:r>
            <a:r>
              <a:rPr lang="en-IN" dirty="0">
                <a:latin typeface="Times New Roman" panose="02020603050405020304" pitchFamily="18" charset="0"/>
                <a:ea typeface="Times New Roman" panose="02020603050405020304" pitchFamily="18" charset="0"/>
              </a:rPr>
              <a:t>and </a:t>
            </a:r>
            <a:r>
              <a:rPr lang="en-IN" i="1" dirty="0">
                <a:latin typeface="Times New Roman" panose="02020603050405020304" pitchFamily="18" charset="0"/>
                <a:ea typeface="Times New Roman" panose="02020603050405020304" pitchFamily="18" charset="0"/>
              </a:rPr>
              <a:t>posting list</a:t>
            </a:r>
            <a:r>
              <a:rPr lang="en-IN" dirty="0">
                <a:latin typeface="Times New Roman" panose="02020603050405020304" pitchFamily="18" charset="0"/>
                <a:ea typeface="Times New Roman" panose="02020603050405020304" pitchFamily="18" charset="0"/>
              </a:rPr>
              <a:t>, </a:t>
            </a:r>
            <a:endParaRPr lang="en-IN" dirty="0"/>
          </a:p>
        </p:txBody>
      </p:sp>
    </p:spTree>
    <p:extLst>
      <p:ext uri="{BB962C8B-B14F-4D97-AF65-F5344CB8AC3E}">
        <p14:creationId xmlns:p14="http://schemas.microsoft.com/office/powerpoint/2010/main" xmlns="" val="8111790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Signature files</a:t>
            </a:r>
            <a:endParaRPr lang="en-IN" dirty="0"/>
          </a:p>
        </p:txBody>
      </p:sp>
      <p:sp>
        <p:nvSpPr>
          <p:cNvPr id="3" name="Content Placeholder 2"/>
          <p:cNvSpPr>
            <a:spLocks noGrp="1"/>
          </p:cNvSpPr>
          <p:nvPr>
            <p:ph idx="1"/>
          </p:nvPr>
        </p:nvSpPr>
        <p:spPr/>
        <p:txBody>
          <a:bodyPr/>
          <a:lstStyle/>
          <a:p>
            <a:endParaRPr lang="en-IN" dirty="0" smtClean="0">
              <a:latin typeface="Times New Roman" panose="02020603050405020304" pitchFamily="18" charset="0"/>
              <a:ea typeface="Times New Roman" panose="02020603050405020304" pitchFamily="18" charset="0"/>
            </a:endParaRPr>
          </a:p>
          <a:p>
            <a:endParaRPr lang="en-IN" dirty="0">
              <a:latin typeface="Times New Roman" panose="02020603050405020304" pitchFamily="18" charset="0"/>
              <a:ea typeface="Times New Roman" panose="02020603050405020304" pitchFamily="18" charset="0"/>
            </a:endParaRPr>
          </a:p>
          <a:p>
            <a:r>
              <a:rPr lang="en-IN" dirty="0" smtClean="0">
                <a:latin typeface="Times New Roman" panose="02020603050405020304" pitchFamily="18" charset="0"/>
                <a:ea typeface="Times New Roman" panose="02020603050405020304" pitchFamily="18" charset="0"/>
              </a:rPr>
              <a:t>A </a:t>
            </a:r>
            <a:r>
              <a:rPr lang="en-IN" dirty="0">
                <a:latin typeface="Times New Roman" panose="02020603050405020304" pitchFamily="18" charset="0"/>
                <a:ea typeface="Times New Roman" panose="02020603050405020304" pitchFamily="18" charset="0"/>
              </a:rPr>
              <a:t>signature file is a file that stores a </a:t>
            </a:r>
            <a:r>
              <a:rPr lang="en-IN" i="1" dirty="0">
                <a:latin typeface="Times New Roman" panose="02020603050405020304" pitchFamily="18" charset="0"/>
                <a:ea typeface="Times New Roman" panose="02020603050405020304" pitchFamily="18" charset="0"/>
              </a:rPr>
              <a:t>signature </a:t>
            </a:r>
            <a:r>
              <a:rPr lang="en-IN" dirty="0">
                <a:latin typeface="Times New Roman" panose="02020603050405020304" pitchFamily="18" charset="0"/>
                <a:ea typeface="Times New Roman" panose="02020603050405020304" pitchFamily="18" charset="0"/>
              </a:rPr>
              <a:t>record for each document in the database. Each signature has a fixed size of </a:t>
            </a:r>
            <a:r>
              <a:rPr lang="en-IN" i="1" dirty="0">
                <a:latin typeface="Times New Roman" panose="02020603050405020304" pitchFamily="18" charset="0"/>
                <a:ea typeface="Times New Roman" panose="02020603050405020304" pitchFamily="18" charset="0"/>
              </a:rPr>
              <a:t>b </a:t>
            </a:r>
            <a:r>
              <a:rPr lang="en-IN" dirty="0">
                <a:latin typeface="Times New Roman" panose="02020603050405020304" pitchFamily="18" charset="0"/>
                <a:ea typeface="Times New Roman" panose="02020603050405020304" pitchFamily="18" charset="0"/>
              </a:rPr>
              <a:t>bits representing terms. </a:t>
            </a:r>
            <a:endParaRPr lang="en-IN" dirty="0" smtClean="0">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xmlns="" val="352306009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7000"/>
              </a:lnSpc>
              <a:spcAft>
                <a:spcPts val="800"/>
              </a:spcAft>
            </a:pPr>
            <a:r>
              <a:rPr lang="en-IN" b="1" dirty="0">
                <a:latin typeface="Times New Roman" panose="02020603050405020304" pitchFamily="18" charset="0"/>
                <a:ea typeface="Times New Roman" panose="02020603050405020304" pitchFamily="18" charset="0"/>
                <a:cs typeface="Times New Roman" panose="02020603050405020304" pitchFamily="18" charset="0"/>
              </a:rPr>
              <a:t>Query Processing </a:t>
            </a:r>
            <a:r>
              <a:rPr lang="en-IN" b="1" dirty="0" smtClean="0">
                <a:latin typeface="Times New Roman" panose="02020603050405020304" pitchFamily="18" charset="0"/>
                <a:ea typeface="Times New Roman" panose="02020603050405020304" pitchFamily="18" charset="0"/>
                <a:cs typeface="Times New Roman" panose="02020603050405020304" pitchFamily="18" charset="0"/>
              </a:rPr>
              <a:t>Techniques</a:t>
            </a:r>
            <a:endParaRPr lang="en-IN" dirty="0"/>
          </a:p>
        </p:txBody>
      </p:sp>
      <p:sp>
        <p:nvSpPr>
          <p:cNvPr id="3" name="Content Placeholder 2"/>
          <p:cNvSpPr>
            <a:spLocks noGrp="1"/>
          </p:cNvSpPr>
          <p:nvPr>
            <p:ph idx="1"/>
          </p:nvPr>
        </p:nvSpPr>
        <p:spPr/>
        <p:txBody>
          <a:bodyPr>
            <a:normAutofit fontScale="92500" lnSpcReduction="20000"/>
          </a:bodyPr>
          <a:lstStyle/>
          <a:p>
            <a:pPr algn="just">
              <a:lnSpc>
                <a:spcPct val="107000"/>
              </a:lnSpc>
              <a:spcAft>
                <a:spcPts val="800"/>
              </a:spcAft>
            </a:pPr>
            <a:r>
              <a:rPr lang="en-IN" dirty="0">
                <a:latin typeface="Times New Roman" panose="02020603050405020304" pitchFamily="18" charset="0"/>
                <a:ea typeface="Times New Roman" panose="02020603050405020304" pitchFamily="18" charset="0"/>
                <a:cs typeface="Times New Roman" panose="02020603050405020304" pitchFamily="18" charset="0"/>
              </a:rPr>
              <a:t>Once an inverted index is created for a document collection, a retrieval system can answer a keyword query quickly by looking up which documents contain the query keywords. Specifically, we will maintain a score accumulator for each document and update these accumulators as we go through each query term. For each query term, we will fetch all of the documents that match the term and increase their scores.</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r>
              <a:rPr lang="en-IN" dirty="0">
                <a:latin typeface="Times New Roman" panose="02020603050405020304" pitchFamily="18" charset="0"/>
                <a:ea typeface="Times New Roman" panose="02020603050405020304" pitchFamily="18" charset="0"/>
              </a:rPr>
              <a:t>One major limitation of many existing retrieval methods is that they are based on exact keyword matching. However, due to the complexity of natural languages, keyword based retrieval can encounter two major difficulties</a:t>
            </a:r>
            <a:r>
              <a:rPr lang="en-IN" dirty="0" smtClean="0">
                <a:latin typeface="Times New Roman" panose="02020603050405020304" pitchFamily="18" charset="0"/>
                <a:ea typeface="Times New Roman" panose="02020603050405020304" pitchFamily="18" charset="0"/>
              </a:rPr>
              <a:t>. </a:t>
            </a:r>
            <a:r>
              <a:rPr lang="en-IN" dirty="0">
                <a:latin typeface="Times New Roman" panose="02020603050405020304" pitchFamily="18" charset="0"/>
                <a:ea typeface="Times New Roman" panose="02020603050405020304" pitchFamily="18" charset="0"/>
              </a:rPr>
              <a:t>synonymy </a:t>
            </a:r>
            <a:r>
              <a:rPr lang="en-IN" dirty="0" smtClean="0">
                <a:latin typeface="Times New Roman" panose="02020603050405020304" pitchFamily="18" charset="0"/>
                <a:ea typeface="Times New Roman" panose="02020603050405020304" pitchFamily="18" charset="0"/>
              </a:rPr>
              <a:t>problem and </a:t>
            </a:r>
            <a:r>
              <a:rPr lang="en-IN" dirty="0">
                <a:latin typeface="Times New Roman" panose="02020603050405020304" pitchFamily="18" charset="0"/>
                <a:ea typeface="Times New Roman" panose="02020603050405020304" pitchFamily="18" charset="0"/>
              </a:rPr>
              <a:t>polysemy </a:t>
            </a:r>
            <a:r>
              <a:rPr lang="en-IN" dirty="0" smtClean="0">
                <a:latin typeface="Times New Roman" panose="02020603050405020304" pitchFamily="18" charset="0"/>
                <a:ea typeface="Times New Roman" panose="02020603050405020304" pitchFamily="18" charset="0"/>
              </a:rPr>
              <a:t>problem.</a:t>
            </a:r>
            <a:endParaRPr lang="en-IN" dirty="0"/>
          </a:p>
        </p:txBody>
      </p:sp>
    </p:spTree>
    <p:extLst>
      <p:ext uri="{BB962C8B-B14F-4D97-AF65-F5344CB8AC3E}">
        <p14:creationId xmlns:p14="http://schemas.microsoft.com/office/powerpoint/2010/main" xmlns="" val="11510115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7000"/>
              </a:lnSpc>
              <a:spcAft>
                <a:spcPts val="800"/>
              </a:spcAft>
            </a:pPr>
            <a:r>
              <a:rPr lang="en-IN" b="1" dirty="0">
                <a:latin typeface="Times New Roman" panose="02020603050405020304" pitchFamily="18" charset="0"/>
                <a:ea typeface="Times New Roman" panose="02020603050405020304" pitchFamily="18" charset="0"/>
                <a:cs typeface="Times New Roman" panose="02020603050405020304" pitchFamily="18" charset="0"/>
              </a:rPr>
              <a:t>Text Mining </a:t>
            </a:r>
            <a:r>
              <a:rPr lang="en-IN" b="1" dirty="0" smtClean="0">
                <a:latin typeface="Times New Roman" panose="02020603050405020304" pitchFamily="18" charset="0"/>
                <a:ea typeface="Times New Roman" panose="02020603050405020304" pitchFamily="18" charset="0"/>
                <a:cs typeface="Times New Roman" panose="02020603050405020304" pitchFamily="18" charset="0"/>
              </a:rPr>
              <a:t>Approaches</a:t>
            </a:r>
            <a:endParaRPr lang="en-IN" dirty="0"/>
          </a:p>
        </p:txBody>
      </p:sp>
      <p:sp>
        <p:nvSpPr>
          <p:cNvPr id="3" name="Content Placeholder 2"/>
          <p:cNvSpPr>
            <a:spLocks noGrp="1"/>
          </p:cNvSpPr>
          <p:nvPr>
            <p:ph idx="1"/>
          </p:nvPr>
        </p:nvSpPr>
        <p:spPr/>
        <p:txBody>
          <a:bodyPr>
            <a:normAutofit fontScale="92500" lnSpcReduction="20000"/>
          </a:bodyPr>
          <a:lstStyle/>
          <a:p>
            <a:pPr marL="0" indent="0">
              <a:buNone/>
            </a:pPr>
            <a:r>
              <a:rPr lang="en-IN" dirty="0">
                <a:latin typeface="Times New Roman" panose="02020603050405020304" pitchFamily="18" charset="0"/>
                <a:ea typeface="Times New Roman" panose="02020603050405020304" pitchFamily="18" charset="0"/>
              </a:rPr>
              <a:t>There are many approaches to text mining. In general, the major approaches, based on the kinds of data they take as input, are: </a:t>
            </a:r>
            <a:endParaRPr lang="en-IN" dirty="0" smtClean="0">
              <a:latin typeface="Times New Roman" panose="02020603050405020304" pitchFamily="18" charset="0"/>
              <a:ea typeface="Times New Roman" panose="02020603050405020304" pitchFamily="18" charset="0"/>
            </a:endParaRPr>
          </a:p>
          <a:p>
            <a:pPr marL="514350" indent="-514350">
              <a:buAutoNum type="arabicParenBoth"/>
            </a:pPr>
            <a:r>
              <a:rPr lang="en-IN" dirty="0" smtClean="0">
                <a:latin typeface="Times New Roman" panose="02020603050405020304" pitchFamily="18" charset="0"/>
                <a:ea typeface="Times New Roman" panose="02020603050405020304" pitchFamily="18" charset="0"/>
              </a:rPr>
              <a:t>the </a:t>
            </a:r>
            <a:r>
              <a:rPr lang="en-IN" dirty="0">
                <a:latin typeface="Times New Roman" panose="02020603050405020304" pitchFamily="18" charset="0"/>
                <a:ea typeface="Times New Roman" panose="02020603050405020304" pitchFamily="18" charset="0"/>
              </a:rPr>
              <a:t>keyword-based approach, where the input is a set of keywords or terms in the documents, </a:t>
            </a:r>
            <a:endParaRPr lang="en-IN" dirty="0" smtClean="0">
              <a:latin typeface="Times New Roman" panose="02020603050405020304" pitchFamily="18" charset="0"/>
              <a:ea typeface="Times New Roman" panose="02020603050405020304" pitchFamily="18" charset="0"/>
            </a:endParaRPr>
          </a:p>
          <a:p>
            <a:pPr marL="0" indent="0">
              <a:buNone/>
            </a:pPr>
            <a:endParaRPr lang="en-IN" dirty="0" smtClean="0">
              <a:latin typeface="Times New Roman" panose="02020603050405020304" pitchFamily="18" charset="0"/>
              <a:ea typeface="Times New Roman" panose="02020603050405020304" pitchFamily="18" charset="0"/>
            </a:endParaRPr>
          </a:p>
          <a:p>
            <a:pPr marL="0" indent="0">
              <a:buNone/>
            </a:pPr>
            <a:r>
              <a:rPr lang="en-IN" dirty="0" smtClean="0">
                <a:latin typeface="Times New Roman" panose="02020603050405020304" pitchFamily="18" charset="0"/>
                <a:ea typeface="Times New Roman" panose="02020603050405020304" pitchFamily="18" charset="0"/>
              </a:rPr>
              <a:t>(</a:t>
            </a:r>
            <a:r>
              <a:rPr lang="en-IN" dirty="0">
                <a:latin typeface="Times New Roman" panose="02020603050405020304" pitchFamily="18" charset="0"/>
                <a:ea typeface="Times New Roman" panose="02020603050405020304" pitchFamily="18" charset="0"/>
              </a:rPr>
              <a:t>2) the tagging approach, where the input is a set of tags, and </a:t>
            </a:r>
            <a:endParaRPr lang="en-IN" dirty="0" smtClean="0">
              <a:latin typeface="Times New Roman" panose="02020603050405020304" pitchFamily="18" charset="0"/>
              <a:ea typeface="Times New Roman" panose="02020603050405020304" pitchFamily="18" charset="0"/>
            </a:endParaRPr>
          </a:p>
          <a:p>
            <a:pPr marL="0" indent="0">
              <a:buNone/>
            </a:pPr>
            <a:endParaRPr lang="en-IN" dirty="0" smtClean="0">
              <a:latin typeface="Times New Roman" panose="02020603050405020304" pitchFamily="18" charset="0"/>
              <a:ea typeface="Times New Roman" panose="02020603050405020304" pitchFamily="18" charset="0"/>
            </a:endParaRPr>
          </a:p>
          <a:p>
            <a:pPr marL="0" indent="0">
              <a:buNone/>
            </a:pPr>
            <a:r>
              <a:rPr lang="en-IN" dirty="0" smtClean="0">
                <a:latin typeface="Times New Roman" panose="02020603050405020304" pitchFamily="18" charset="0"/>
                <a:ea typeface="Times New Roman" panose="02020603050405020304" pitchFamily="18" charset="0"/>
              </a:rPr>
              <a:t>(</a:t>
            </a:r>
            <a:r>
              <a:rPr lang="en-IN" dirty="0">
                <a:latin typeface="Times New Roman" panose="02020603050405020304" pitchFamily="18" charset="0"/>
                <a:ea typeface="Times New Roman" panose="02020603050405020304" pitchFamily="18" charset="0"/>
              </a:rPr>
              <a:t>3) the information-extraction approach, which inputs semantic information, such as events, facts, or entities uncovered by information extraction.</a:t>
            </a:r>
            <a:endParaRPr lang="en-IN" dirty="0"/>
          </a:p>
        </p:txBody>
      </p:sp>
    </p:spTree>
    <p:extLst>
      <p:ext uri="{BB962C8B-B14F-4D97-AF65-F5344CB8AC3E}">
        <p14:creationId xmlns:p14="http://schemas.microsoft.com/office/powerpoint/2010/main" xmlns="" val="2971741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7000"/>
              </a:lnSpc>
              <a:spcAft>
                <a:spcPts val="800"/>
              </a:spcAft>
            </a:pPr>
            <a:r>
              <a:rPr lang="en-IN" b="1" dirty="0">
                <a:latin typeface="Times New Roman" panose="02020603050405020304" pitchFamily="18" charset="0"/>
                <a:ea typeface="Times New Roman" panose="02020603050405020304" pitchFamily="18" charset="0"/>
                <a:cs typeface="Times New Roman" panose="02020603050405020304" pitchFamily="18" charset="0"/>
              </a:rPr>
              <a:t>Keyword-Based Association Analysis</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p:txBody>
          <a:bodyPr/>
          <a:lstStyle/>
          <a:p>
            <a:pPr algn="just">
              <a:lnSpc>
                <a:spcPct val="107000"/>
              </a:lnSpc>
              <a:spcAft>
                <a:spcPts val="800"/>
              </a:spcAft>
            </a:pPr>
            <a:r>
              <a:rPr lang="en-IN" i="1" dirty="0" smtClean="0">
                <a:latin typeface="Times New Roman" panose="02020603050405020304" pitchFamily="18" charset="0"/>
                <a:ea typeface="Times New Roman" panose="02020603050405020304" pitchFamily="18" charset="0"/>
                <a:cs typeface="Times New Roman" panose="02020603050405020304" pitchFamily="18" charset="0"/>
              </a:rPr>
              <a:t>keyword-based </a:t>
            </a:r>
            <a:r>
              <a:rPr lang="en-IN" i="1" dirty="0">
                <a:latin typeface="Times New Roman" panose="02020603050405020304" pitchFamily="18" charset="0"/>
                <a:ea typeface="Times New Roman" panose="02020603050405020304" pitchFamily="18" charset="0"/>
                <a:cs typeface="Times New Roman" panose="02020603050405020304" pitchFamily="18" charset="0"/>
              </a:rPr>
              <a:t>association </a:t>
            </a:r>
            <a:r>
              <a:rPr lang="en-IN" i="1" dirty="0" smtClean="0">
                <a:latin typeface="Times New Roman" panose="02020603050405020304" pitchFamily="18" charset="0"/>
                <a:ea typeface="Times New Roman" panose="02020603050405020304" pitchFamily="18" charset="0"/>
                <a:cs typeface="Times New Roman" panose="02020603050405020304" pitchFamily="18" charset="0"/>
              </a:rPr>
              <a:t>analysis</a:t>
            </a:r>
            <a:r>
              <a:rPr lang="en-IN"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IN" dirty="0">
                <a:latin typeface="Times New Roman" panose="02020603050405020304" pitchFamily="18" charset="0"/>
                <a:ea typeface="Times New Roman" panose="02020603050405020304" pitchFamily="18" charset="0"/>
                <a:cs typeface="Times New Roman" panose="02020603050405020304" pitchFamily="18" charset="0"/>
              </a:rPr>
              <a:t>collects sets of keywords or terms that occur frequently together and then finds the association or correlation relationships among them. </a:t>
            </a:r>
            <a:endParaRPr lang="en-IN"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IN" dirty="0">
                <a:latin typeface="Times New Roman" panose="02020603050405020304" pitchFamily="18" charset="0"/>
                <a:ea typeface="Times New Roman" panose="02020603050405020304" pitchFamily="18" charset="0"/>
                <a:cs typeface="Times New Roman" panose="02020603050405020304" pitchFamily="18" charset="0"/>
              </a:rPr>
              <a:t>In a document database, each document can be viewed as a transaction, while a set of keywords in the document can be considered as a set of items in the transaction. That is, the database is in the format</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IN" dirty="0">
                <a:latin typeface="Times New Roman" panose="02020603050405020304" pitchFamily="18" charset="0"/>
                <a:ea typeface="Times New Roman" panose="02020603050405020304" pitchFamily="18" charset="0"/>
                <a:cs typeface="Times New Roman" panose="02020603050405020304" pitchFamily="18" charset="0"/>
              </a:rPr>
              <a:t>{</a:t>
            </a:r>
            <a:r>
              <a:rPr lang="en-IN" i="1" dirty="0">
                <a:latin typeface="Times New Roman" panose="02020603050405020304" pitchFamily="18" charset="0"/>
                <a:ea typeface="Times New Roman" panose="02020603050405020304" pitchFamily="18" charset="0"/>
                <a:cs typeface="Times New Roman" panose="02020603050405020304" pitchFamily="18" charset="0"/>
              </a:rPr>
              <a:t>document id</a:t>
            </a:r>
            <a:r>
              <a:rPr lang="en-IN" dirty="0">
                <a:latin typeface="Times New Roman" panose="02020603050405020304" pitchFamily="18" charset="0"/>
                <a:ea typeface="Times New Roman" panose="02020603050405020304" pitchFamily="18" charset="0"/>
                <a:cs typeface="Times New Roman" panose="02020603050405020304" pitchFamily="18" charset="0"/>
              </a:rPr>
              <a:t>,</a:t>
            </a:r>
            <a:r>
              <a:rPr lang="en-IN" i="1" dirty="0">
                <a:latin typeface="Times New Roman" panose="02020603050405020304" pitchFamily="18" charset="0"/>
                <a:ea typeface="Times New Roman" panose="02020603050405020304" pitchFamily="18" charset="0"/>
                <a:cs typeface="Times New Roman" panose="02020603050405020304" pitchFamily="18" charset="0"/>
              </a:rPr>
              <a:t> </a:t>
            </a:r>
            <a:r>
              <a:rPr lang="en-IN" i="1" dirty="0" err="1">
                <a:latin typeface="Times New Roman" panose="02020603050405020304" pitchFamily="18" charset="0"/>
                <a:ea typeface="Times New Roman" panose="02020603050405020304" pitchFamily="18" charset="0"/>
                <a:cs typeface="Times New Roman" panose="02020603050405020304" pitchFamily="18" charset="0"/>
              </a:rPr>
              <a:t>a_set_of_keywords</a:t>
            </a:r>
            <a:r>
              <a:rPr lang="en-IN" dirty="0">
                <a:latin typeface="Times New Roman" panose="02020603050405020304" pitchFamily="18" charset="0"/>
                <a:ea typeface="Times New Roman" panose="02020603050405020304" pitchFamily="18" charset="0"/>
                <a:cs typeface="Times New Roman" panose="02020603050405020304" pitchFamily="18" charset="0"/>
              </a:rPr>
              <a:t>}</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xmlns="" val="18003841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7000"/>
              </a:lnSpc>
              <a:spcAft>
                <a:spcPts val="800"/>
              </a:spcAft>
            </a:pPr>
            <a:r>
              <a:rPr lang="en-IN" b="1" dirty="0">
                <a:latin typeface="Times New Roman" panose="02020603050405020304" pitchFamily="18" charset="0"/>
                <a:ea typeface="Times New Roman" panose="02020603050405020304" pitchFamily="18" charset="0"/>
                <a:cs typeface="Times New Roman" panose="02020603050405020304" pitchFamily="18" charset="0"/>
              </a:rPr>
              <a:t>Document Classification Analysis</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p:txBody>
          <a:bodyPr/>
          <a:lstStyle/>
          <a:p>
            <a:pPr algn="just">
              <a:lnSpc>
                <a:spcPct val="107000"/>
              </a:lnSpc>
              <a:spcAft>
                <a:spcPts val="800"/>
              </a:spcAft>
            </a:pPr>
            <a:r>
              <a:rPr lang="en-IN" dirty="0">
                <a:latin typeface="Times New Roman" panose="02020603050405020304" pitchFamily="18" charset="0"/>
                <a:ea typeface="Times New Roman" panose="02020603050405020304" pitchFamily="18" charset="0"/>
                <a:cs typeface="Times New Roman" panose="02020603050405020304" pitchFamily="18" charset="0"/>
              </a:rPr>
              <a:t>Automated document classification is an important text mining task because, with the existence of a tremendous number of on-line documents, it is tedious yet essential to be able to automatically organize such documents into classes to facilitate document retrieval and subsequent analysis.</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xmlns="" val="4625669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algn="just">
              <a:lnSpc>
                <a:spcPct val="107000"/>
              </a:lnSpc>
              <a:spcAft>
                <a:spcPts val="800"/>
              </a:spcAft>
            </a:pPr>
            <a:r>
              <a:rPr lang="en-IN" dirty="0">
                <a:latin typeface="Times New Roman" panose="02020603050405020304" pitchFamily="18" charset="0"/>
                <a:ea typeface="Times New Roman" panose="02020603050405020304" pitchFamily="18" charset="0"/>
                <a:cs typeface="Times New Roman" panose="02020603050405020304" pitchFamily="18" charset="0"/>
              </a:rPr>
              <a:t>First, a set of </a:t>
            </a:r>
            <a:r>
              <a:rPr lang="en-IN" dirty="0" err="1">
                <a:latin typeface="Times New Roman" panose="02020603050405020304" pitchFamily="18" charset="0"/>
                <a:ea typeface="Times New Roman" panose="02020603050405020304" pitchFamily="18" charset="0"/>
                <a:cs typeface="Times New Roman" panose="02020603050405020304" pitchFamily="18" charset="0"/>
              </a:rPr>
              <a:t>preclassified</a:t>
            </a:r>
            <a:r>
              <a:rPr lang="en-IN" dirty="0">
                <a:latin typeface="Times New Roman" panose="02020603050405020304" pitchFamily="18" charset="0"/>
                <a:ea typeface="Times New Roman" panose="02020603050405020304" pitchFamily="18" charset="0"/>
                <a:cs typeface="Times New Roman" panose="02020603050405020304" pitchFamily="18" charset="0"/>
              </a:rPr>
              <a:t> documents is taken as the training set. The training set is then </a:t>
            </a:r>
            <a:r>
              <a:rPr lang="en-IN" dirty="0" err="1">
                <a:latin typeface="Times New Roman" panose="02020603050405020304" pitchFamily="18" charset="0"/>
                <a:ea typeface="Times New Roman" panose="02020603050405020304" pitchFamily="18" charset="0"/>
                <a:cs typeface="Times New Roman" panose="02020603050405020304" pitchFamily="18" charset="0"/>
              </a:rPr>
              <a:t>analyzed</a:t>
            </a:r>
            <a:r>
              <a:rPr lang="en-IN" dirty="0">
                <a:latin typeface="Times New Roman" panose="02020603050405020304" pitchFamily="18" charset="0"/>
                <a:ea typeface="Times New Roman" panose="02020603050405020304" pitchFamily="18" charset="0"/>
                <a:cs typeface="Times New Roman" panose="02020603050405020304" pitchFamily="18" charset="0"/>
              </a:rPr>
              <a:t> in order to derive a classification scheme. Such a classification scheme often needs to be refined with a testing process. The so-derived classification scheme can be used for classification of other on-line documents</a:t>
            </a:r>
            <a:r>
              <a:rPr lang="en-IN"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7000"/>
              </a:lnSpc>
              <a:spcAft>
                <a:spcPts val="800"/>
              </a:spcAft>
            </a:pPr>
            <a:r>
              <a:rPr lang="en-IN" dirty="0">
                <a:latin typeface="Times New Roman" panose="02020603050405020304" pitchFamily="18" charset="0"/>
                <a:ea typeface="Times New Roman" panose="02020603050405020304" pitchFamily="18" charset="0"/>
              </a:rPr>
              <a:t>commonly used relational data-oriented classification methods, such as decision tree analysis, may not be effective for the classification of document databases</a:t>
            </a:r>
            <a:r>
              <a:rPr lang="en-IN" sz="2000" dirty="0" smtClean="0">
                <a:latin typeface="Times New Roman" panose="02020603050405020304" pitchFamily="18" charset="0"/>
                <a:ea typeface="Times New Roman" panose="02020603050405020304" pitchFamily="18" charset="0"/>
              </a:rPr>
              <a:t>.</a:t>
            </a:r>
          </a:p>
          <a:p>
            <a:pPr algn="just">
              <a:lnSpc>
                <a:spcPct val="107000"/>
              </a:lnSpc>
              <a:spcAft>
                <a:spcPts val="800"/>
              </a:spcAft>
            </a:pP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7583752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lnSpc>
                <a:spcPct val="107000"/>
              </a:lnSpc>
              <a:spcAft>
                <a:spcPts val="800"/>
              </a:spcAft>
            </a:pPr>
            <a:r>
              <a:rPr lang="en-IN" dirty="0">
                <a:latin typeface="Times New Roman" panose="02020603050405020304" pitchFamily="18" charset="0"/>
                <a:ea typeface="Times New Roman" panose="02020603050405020304" pitchFamily="18" charset="0"/>
                <a:cs typeface="Times New Roman" panose="02020603050405020304" pitchFamily="18" charset="0"/>
              </a:rPr>
              <a:t>A few typical classification methods that have been used successfully in text classification. These include nearest-</a:t>
            </a:r>
            <a:r>
              <a:rPr lang="en-IN" dirty="0" err="1">
                <a:latin typeface="Times New Roman" panose="02020603050405020304" pitchFamily="18" charset="0"/>
                <a:ea typeface="Times New Roman" panose="02020603050405020304" pitchFamily="18" charset="0"/>
                <a:cs typeface="Times New Roman" panose="02020603050405020304" pitchFamily="18" charset="0"/>
              </a:rPr>
              <a:t>neighbor</a:t>
            </a:r>
            <a:r>
              <a:rPr lang="en-IN" dirty="0">
                <a:latin typeface="Times New Roman" panose="02020603050405020304" pitchFamily="18" charset="0"/>
                <a:ea typeface="Times New Roman" panose="02020603050405020304" pitchFamily="18" charset="0"/>
                <a:cs typeface="Times New Roman" panose="02020603050405020304" pitchFamily="18" charset="0"/>
              </a:rPr>
              <a:t> classification, feature selection methods, Bayesian classification, support vector machines, and association-based classification.</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xmlns="" val="86318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for effective resource and knowledge discovery in web</a:t>
            </a:r>
            <a:endParaRPr lang="en-IN" dirty="0"/>
          </a:p>
        </p:txBody>
      </p:sp>
      <p:sp>
        <p:nvSpPr>
          <p:cNvPr id="3" name="Content Placeholder 2"/>
          <p:cNvSpPr>
            <a:spLocks noGrp="1"/>
          </p:cNvSpPr>
          <p:nvPr>
            <p:ph idx="1"/>
          </p:nvPr>
        </p:nvSpPr>
        <p:spPr/>
        <p:txBody>
          <a:bodyPr>
            <a:normAutofit fontScale="92500"/>
          </a:bodyPr>
          <a:lstStyle/>
          <a:p>
            <a:pPr marL="342900" lvl="0" indent="-342900" algn="just">
              <a:lnSpc>
                <a:spcPct val="107000"/>
              </a:lnSpc>
              <a:spcAft>
                <a:spcPts val="0"/>
              </a:spcAft>
              <a:buFont typeface="Symbol" panose="05050102010706020507" pitchFamily="18" charset="2"/>
              <a:buChar char=""/>
            </a:pPr>
            <a:r>
              <a:rPr lang="en-IN" i="1" dirty="0">
                <a:latin typeface="Times New Roman" panose="02020603050405020304" pitchFamily="18" charset="0"/>
                <a:ea typeface="Times New Roman" panose="02020603050405020304" pitchFamily="18" charset="0"/>
                <a:cs typeface="Times New Roman" panose="02020603050405020304" pitchFamily="18" charset="0"/>
              </a:rPr>
              <a:t>The Web seems to be too huge for effective data warehousing and data mining</a:t>
            </a:r>
            <a:r>
              <a:rPr lang="en-IN" dirty="0">
                <a:latin typeface="Times New Roman" panose="02020603050405020304" pitchFamily="18" charset="0"/>
                <a:ea typeface="Times New Roman" panose="02020603050405020304" pitchFamily="18" charset="0"/>
                <a:cs typeface="Times New Roman" panose="02020603050405020304" pitchFamily="18" charset="0"/>
              </a:rPr>
              <a:t>.</a:t>
            </a:r>
            <a:endParaRPr lang="en-IN"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IN" i="1" dirty="0">
                <a:latin typeface="Times New Roman" panose="02020603050405020304" pitchFamily="18" charset="0"/>
                <a:ea typeface="Times New Roman" panose="02020603050405020304" pitchFamily="18" charset="0"/>
                <a:cs typeface="Times New Roman" panose="02020603050405020304" pitchFamily="18" charset="0"/>
              </a:rPr>
              <a:t>The complexity of Web pages is far greater than that of any traditional text document collection. </a:t>
            </a:r>
            <a:r>
              <a:rPr lang="en-IN" dirty="0">
                <a:latin typeface="Times New Roman" panose="02020603050405020304" pitchFamily="18" charset="0"/>
                <a:ea typeface="Times New Roman" panose="02020603050405020304" pitchFamily="18" charset="0"/>
                <a:cs typeface="Times New Roman" panose="02020603050405020304" pitchFamily="18" charset="0"/>
              </a:rPr>
              <a:t>Web pages lack a unifying structure.</a:t>
            </a:r>
            <a:endParaRPr lang="en-IN"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IN" i="1" dirty="0">
                <a:latin typeface="Times New Roman" panose="02020603050405020304" pitchFamily="18" charset="0"/>
                <a:ea typeface="Times New Roman" panose="02020603050405020304" pitchFamily="18" charset="0"/>
                <a:cs typeface="Times New Roman" panose="02020603050405020304" pitchFamily="18" charset="0"/>
              </a:rPr>
              <a:t>The Web is a highly dynamic information source.</a:t>
            </a:r>
            <a:endParaRPr lang="en-IN"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IN" i="1" dirty="0">
                <a:latin typeface="Times New Roman" panose="02020603050405020304" pitchFamily="18" charset="0"/>
                <a:ea typeface="Times New Roman" panose="02020603050405020304" pitchFamily="18" charset="0"/>
                <a:cs typeface="Times New Roman" panose="02020603050405020304" pitchFamily="18" charset="0"/>
              </a:rPr>
              <a:t>The Web serves a broad diversity of user communities.</a:t>
            </a:r>
            <a:endParaRPr lang="en-IN"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IN" i="1" dirty="0">
                <a:latin typeface="Times New Roman" panose="02020603050405020304" pitchFamily="18" charset="0"/>
                <a:ea typeface="Times New Roman" panose="02020603050405020304" pitchFamily="18" charset="0"/>
                <a:cs typeface="Times New Roman" panose="02020603050405020304" pitchFamily="18" charset="0"/>
              </a:rPr>
              <a:t>Only a small portion of the information on the Web is truly relevant or useful.</a:t>
            </a:r>
            <a:endParaRPr lang="en-IN"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xmlns="" val="95694452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7000"/>
              </a:lnSpc>
              <a:spcAft>
                <a:spcPts val="800"/>
              </a:spcAft>
            </a:pPr>
            <a:r>
              <a:rPr lang="en-IN" b="1" dirty="0">
                <a:latin typeface="Times New Roman" panose="02020603050405020304" pitchFamily="18" charset="0"/>
                <a:ea typeface="Times New Roman" panose="02020603050405020304" pitchFamily="18" charset="0"/>
                <a:cs typeface="Times New Roman" panose="02020603050405020304" pitchFamily="18" charset="0"/>
              </a:rPr>
              <a:t>Document Clustering </a:t>
            </a:r>
            <a:r>
              <a:rPr lang="en-IN" b="1" dirty="0" smtClean="0">
                <a:latin typeface="Times New Roman" panose="02020603050405020304" pitchFamily="18" charset="0"/>
                <a:ea typeface="Times New Roman" panose="02020603050405020304" pitchFamily="18" charset="0"/>
                <a:cs typeface="Times New Roman" panose="02020603050405020304" pitchFamily="18" charset="0"/>
              </a:rPr>
              <a:t>Analysis</a:t>
            </a:r>
            <a:endParaRPr lang="en-IN" dirty="0"/>
          </a:p>
        </p:txBody>
      </p:sp>
      <p:sp>
        <p:nvSpPr>
          <p:cNvPr id="3" name="Content Placeholder 2"/>
          <p:cNvSpPr>
            <a:spLocks noGrp="1"/>
          </p:cNvSpPr>
          <p:nvPr>
            <p:ph idx="1"/>
          </p:nvPr>
        </p:nvSpPr>
        <p:spPr>
          <a:xfrm>
            <a:off x="838200" y="1399308"/>
            <a:ext cx="10515600" cy="5264727"/>
          </a:xfrm>
        </p:spPr>
        <p:txBody>
          <a:bodyPr>
            <a:normAutofit/>
          </a:bodyPr>
          <a:lstStyle/>
          <a:p>
            <a:pPr algn="just">
              <a:lnSpc>
                <a:spcPct val="107000"/>
              </a:lnSpc>
              <a:spcAft>
                <a:spcPts val="800"/>
              </a:spcAft>
            </a:pPr>
            <a:r>
              <a:rPr lang="en-IN" dirty="0">
                <a:latin typeface="Times New Roman" panose="02020603050405020304" pitchFamily="18" charset="0"/>
                <a:ea typeface="Times New Roman" panose="02020603050405020304" pitchFamily="18" charset="0"/>
                <a:cs typeface="Times New Roman" panose="02020603050405020304" pitchFamily="18" charset="0"/>
              </a:rPr>
              <a:t>Document clustering is one of the most crucial techniques for organizing documents in an unsupervised manner. When documents are represented as term vectors, the clustering methods such as partitioning methods, hierarchical methods, grid-based methods, density-based methods can be applied. However, the document space is always of very high dimensionality, ranging from several hundreds to thousands. Due to the </a:t>
            </a:r>
            <a:r>
              <a:rPr lang="en-IN" i="1" dirty="0">
                <a:latin typeface="Times New Roman" panose="02020603050405020304" pitchFamily="18" charset="0"/>
                <a:ea typeface="Times New Roman" panose="02020603050405020304" pitchFamily="18" charset="0"/>
                <a:cs typeface="Times New Roman" panose="02020603050405020304" pitchFamily="18" charset="0"/>
              </a:rPr>
              <a:t>curse of dimensionality</a:t>
            </a:r>
            <a:r>
              <a:rPr lang="en-IN" dirty="0">
                <a:latin typeface="Times New Roman" panose="02020603050405020304" pitchFamily="18" charset="0"/>
                <a:ea typeface="Times New Roman" panose="02020603050405020304" pitchFamily="18" charset="0"/>
                <a:cs typeface="Times New Roman" panose="02020603050405020304" pitchFamily="18" charset="0"/>
              </a:rPr>
              <a:t>, it makes sense to first project the documents into a lower dimensional subspace in which the semantic structure of the document space becomes clear. In the low-dimensional semantic space, the traditional clustering algorithms can then be applied. To this end, spectral clustering, mixture model clustering, clustering using Latent Semantic Indexing, and clustering using Locality Preserving Indexing are the most well-known techniques.</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xmlns="" val="356337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Times New Roman" panose="02020603050405020304" pitchFamily="18" charset="0"/>
                <a:ea typeface="Times New Roman" panose="02020603050405020304" pitchFamily="18" charset="0"/>
              </a:rPr>
              <a:t>Index-based </a:t>
            </a:r>
            <a:r>
              <a:rPr lang="en-IN" dirty="0">
                <a:latin typeface="Times New Roman" panose="02020603050405020304" pitchFamily="18" charset="0"/>
                <a:ea typeface="Times New Roman" panose="02020603050405020304" pitchFamily="18" charset="0"/>
              </a:rPr>
              <a:t>Web search engines</a:t>
            </a:r>
            <a:endParaRPr lang="en-IN" dirty="0"/>
          </a:p>
        </p:txBody>
      </p:sp>
      <p:sp>
        <p:nvSpPr>
          <p:cNvPr id="3" name="Content Placeholder 2"/>
          <p:cNvSpPr>
            <a:spLocks noGrp="1"/>
          </p:cNvSpPr>
          <p:nvPr>
            <p:ph idx="1"/>
          </p:nvPr>
        </p:nvSpPr>
        <p:spPr/>
        <p:txBody>
          <a:bodyPr/>
          <a:lstStyle/>
          <a:p>
            <a:endParaRPr lang="en-IN" dirty="0" smtClean="0">
              <a:latin typeface="Times New Roman" panose="02020603050405020304" pitchFamily="18" charset="0"/>
              <a:ea typeface="Times New Roman" panose="02020603050405020304" pitchFamily="18" charset="0"/>
            </a:endParaRPr>
          </a:p>
          <a:p>
            <a:endParaRPr lang="en-IN" dirty="0">
              <a:latin typeface="Times New Roman" panose="02020603050405020304" pitchFamily="18" charset="0"/>
              <a:ea typeface="Times New Roman" panose="02020603050405020304" pitchFamily="18" charset="0"/>
            </a:endParaRPr>
          </a:p>
          <a:p>
            <a:r>
              <a:rPr lang="en-IN" dirty="0" smtClean="0">
                <a:latin typeface="Times New Roman" panose="02020603050405020304" pitchFamily="18" charset="0"/>
                <a:ea typeface="Times New Roman" panose="02020603050405020304" pitchFamily="18" charset="0"/>
              </a:rPr>
              <a:t>These </a:t>
            </a:r>
            <a:r>
              <a:rPr lang="en-IN" dirty="0">
                <a:latin typeface="Times New Roman" panose="02020603050405020304" pitchFamily="18" charset="0"/>
                <a:ea typeface="Times New Roman" panose="02020603050405020304" pitchFamily="18" charset="0"/>
              </a:rPr>
              <a:t>search the Web, index Web pages, and build and store huge keyword-based indices that help locate sets of Web pages containing certain keywords.</a:t>
            </a:r>
            <a:endParaRPr lang="en-IN" dirty="0"/>
          </a:p>
        </p:txBody>
      </p:sp>
    </p:spTree>
    <p:extLst>
      <p:ext uri="{BB962C8B-B14F-4D97-AF65-F5344CB8AC3E}">
        <p14:creationId xmlns:p14="http://schemas.microsoft.com/office/powerpoint/2010/main" xmlns="" val="8902274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43</TotalTime>
  <Words>4543</Words>
  <Application>Microsoft Office PowerPoint</Application>
  <PresentationFormat>Custom</PresentationFormat>
  <Paragraphs>317</Paragraphs>
  <Slides>80</Slides>
  <Notes>0</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Organic</vt:lpstr>
      <vt:lpstr>DATA MINING </vt:lpstr>
      <vt:lpstr>Automatic Classification of Web Documents</vt:lpstr>
      <vt:lpstr>Slide 3</vt:lpstr>
      <vt:lpstr>5. Web Usage Mining</vt:lpstr>
      <vt:lpstr>In developing techniques for Web usage mining, we may consider the following. </vt:lpstr>
      <vt:lpstr>Mining the World Wide Web</vt:lpstr>
      <vt:lpstr>World Wide Web</vt:lpstr>
      <vt:lpstr>challenges for effective resource and knowledge discovery in web</vt:lpstr>
      <vt:lpstr>Index-based Web search engines</vt:lpstr>
      <vt:lpstr>Deficiencies of simple keyword based search engines.</vt:lpstr>
      <vt:lpstr>Topics of discussion</vt:lpstr>
      <vt:lpstr>1. Mining the Web Page Layout Structure</vt:lpstr>
      <vt:lpstr>Example</vt:lpstr>
      <vt:lpstr>Slide 14</vt:lpstr>
      <vt:lpstr>Slide 15</vt:lpstr>
      <vt:lpstr>VIsion-based Page Segmentation (VIPS)</vt:lpstr>
      <vt:lpstr>Figure illustrating the procedure of VIPS algorithm.</vt:lpstr>
      <vt:lpstr>Slide 18</vt:lpstr>
      <vt:lpstr>2. Mining the Web’s Link Structures to Identify Authoritative Web Pages</vt:lpstr>
      <vt:lpstr>“How can a search engine automatically identify authoritative Web pages for my topic?” </vt:lpstr>
      <vt:lpstr>Slide 21</vt:lpstr>
      <vt:lpstr>Hubs</vt:lpstr>
      <vt:lpstr>Slide 23</vt:lpstr>
      <vt:lpstr>3. Mining Multimedia Data on the Web</vt:lpstr>
      <vt:lpstr>Slide 25</vt:lpstr>
      <vt:lpstr>Slide 26</vt:lpstr>
      <vt:lpstr>4. Automatic Classification of Web Documents</vt:lpstr>
      <vt:lpstr>Slide 28</vt:lpstr>
      <vt:lpstr>5. Web Usage Mining</vt:lpstr>
      <vt:lpstr>In developing techniques for Web usage mining, we may consider the following. </vt:lpstr>
      <vt:lpstr>Spatial Data Mining:</vt:lpstr>
      <vt:lpstr>Spatial Data Mining:</vt:lpstr>
      <vt:lpstr>Spatial Data Cube Construction and Spatial OLAP</vt:lpstr>
      <vt:lpstr>Challenges</vt:lpstr>
      <vt:lpstr>dimensions and measures </vt:lpstr>
      <vt:lpstr>Slide 36</vt:lpstr>
      <vt:lpstr>Mining Spatial Association and Co-location Patterns</vt:lpstr>
      <vt:lpstr>Spatial Clustering Methods</vt:lpstr>
      <vt:lpstr>Spatial Classification and Spatial Trend Analysis</vt:lpstr>
      <vt:lpstr>Mining Raster Databases</vt:lpstr>
      <vt:lpstr>Multimedia Data Mining</vt:lpstr>
      <vt:lpstr>Multimedia Data Mining</vt:lpstr>
      <vt:lpstr>Similarity Search in Multimedia Data</vt:lpstr>
      <vt:lpstr>Slide 44</vt:lpstr>
      <vt:lpstr>content-based image retrieval system</vt:lpstr>
      <vt:lpstr>Slide 46</vt:lpstr>
      <vt:lpstr>Slide 47</vt:lpstr>
      <vt:lpstr>Multidimensional Analysis of Multimedia Data</vt:lpstr>
      <vt:lpstr>Audio and Video Data Mining</vt:lpstr>
      <vt:lpstr>TEXT MINING</vt:lpstr>
      <vt:lpstr>Text mining</vt:lpstr>
      <vt:lpstr>Text Data Analysis and Information Retrieval</vt:lpstr>
      <vt:lpstr>Slide 53</vt:lpstr>
      <vt:lpstr>Basic Measures for Text Retrieval: Precision and Recall</vt:lpstr>
      <vt:lpstr>Slide 55</vt:lpstr>
      <vt:lpstr>Slide 56</vt:lpstr>
      <vt:lpstr>Slide 57</vt:lpstr>
      <vt:lpstr>Text Retrieval Methods</vt:lpstr>
      <vt:lpstr>1) document selection methods,</vt:lpstr>
      <vt:lpstr>2) Document ranking methods</vt:lpstr>
      <vt:lpstr>the vector space model</vt:lpstr>
      <vt:lpstr>Slide 62</vt:lpstr>
      <vt:lpstr>Slide 63</vt:lpstr>
      <vt:lpstr>Slide 64</vt:lpstr>
      <vt:lpstr>The Cornell smart system</vt:lpstr>
      <vt:lpstr>inverse document frequency (IDF)</vt:lpstr>
      <vt:lpstr>Slide 67</vt:lpstr>
      <vt:lpstr>Example:</vt:lpstr>
      <vt:lpstr>Slide 69</vt:lpstr>
      <vt:lpstr>To determine if two documents are similar:</vt:lpstr>
      <vt:lpstr>Text indexing techniques</vt:lpstr>
      <vt:lpstr>a) Inverted indices</vt:lpstr>
      <vt:lpstr>b) Signature files</vt:lpstr>
      <vt:lpstr>Query Processing Techniques</vt:lpstr>
      <vt:lpstr>Text Mining Approaches</vt:lpstr>
      <vt:lpstr>Keyword-Based Association Analysis</vt:lpstr>
      <vt:lpstr>Document Classification Analysis</vt:lpstr>
      <vt:lpstr>Slide 78</vt:lpstr>
      <vt:lpstr>Slide 79</vt:lpstr>
      <vt:lpstr>Document Clustering Analysis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Mining the World Wide Web</dc:title>
  <dc:creator>Admin</dc:creator>
  <cp:lastModifiedBy>NAAC2</cp:lastModifiedBy>
  <cp:revision>11</cp:revision>
  <dcterms:created xsi:type="dcterms:W3CDTF">2023-01-02T18:22:39Z</dcterms:created>
  <dcterms:modified xsi:type="dcterms:W3CDTF">2023-08-30T08:55:47Z</dcterms:modified>
</cp:coreProperties>
</file>