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17.xml" ContentType="application/vnd.openxmlformats-officedocument.presentationml.notesSlide+xml"/>
  <Default Extension="xml" ContentType="application/xml"/>
  <Override PartName="/ppt/slides/slide5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221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notesSlides/notesSlide220.xml" ContentType="application/vnd.openxmlformats-officedocument.presentationml.notes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notesSlides/notesSlide79.xml" ContentType="application/vnd.openxmlformats-officedocument.presentationml.notesSlide+xml"/>
  <Default Extension="png" ContentType="image/png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8.xml" ContentType="application/vnd.openxmlformats-officedocument.presentationml.notesSlide+xml"/>
  <Override PartName="/ppt/slides/slide177.xml" ContentType="application/vnd.openxmlformats-officedocument.presentationml.slide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Masters/slideMaster5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208.xml" ContentType="application/vnd.openxmlformats-officedocument.presentationml.notesSlide+xml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22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1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216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205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89.xml" ContentType="application/vnd.openxmlformats-officedocument.presentationml.notes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22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21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20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21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207.xml" ContentType="application/vnd.openxmlformats-officedocument.presentationml.notesSlide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221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210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15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204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209.xml" ContentType="application/vnd.openxmlformats-officedocument.presentationml.notesSlide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223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212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20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07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206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22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203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notesSlides/notesSlide18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122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1.xml" ContentType="application/vnd.openxmlformats-officedocument.presentationml.notesSlide+xml"/>
  <Override PartName="/ppt/notesSlides/notesSlide2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58" r:id="rId5"/>
  </p:sldMasterIdLst>
  <p:notesMasterIdLst>
    <p:notesMasterId r:id="rId24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299" r:id="rId75"/>
    <p:sldId id="300" r:id="rId76"/>
    <p:sldId id="301" r:id="rId77"/>
    <p:sldId id="302" r:id="rId78"/>
    <p:sldId id="303" r:id="rId79"/>
    <p:sldId id="304" r:id="rId80"/>
    <p:sldId id="305" r:id="rId81"/>
    <p:sldId id="306" r:id="rId82"/>
    <p:sldId id="307" r:id="rId83"/>
    <p:sldId id="308" r:id="rId84"/>
    <p:sldId id="309" r:id="rId85"/>
    <p:sldId id="310" r:id="rId86"/>
    <p:sldId id="311" r:id="rId87"/>
    <p:sldId id="312" r:id="rId88"/>
    <p:sldId id="313" r:id="rId89"/>
    <p:sldId id="314" r:id="rId90"/>
    <p:sldId id="315" r:id="rId91"/>
    <p:sldId id="316" r:id="rId92"/>
    <p:sldId id="317" r:id="rId93"/>
    <p:sldId id="318" r:id="rId94"/>
    <p:sldId id="366" r:id="rId95"/>
    <p:sldId id="367" r:id="rId96"/>
    <p:sldId id="368" r:id="rId97"/>
    <p:sldId id="369" r:id="rId98"/>
    <p:sldId id="370" r:id="rId99"/>
    <p:sldId id="371" r:id="rId100"/>
    <p:sldId id="372" r:id="rId101"/>
    <p:sldId id="373" r:id="rId102"/>
    <p:sldId id="374" r:id="rId103"/>
    <p:sldId id="375" r:id="rId104"/>
    <p:sldId id="376" r:id="rId105"/>
    <p:sldId id="377" r:id="rId106"/>
    <p:sldId id="378" r:id="rId107"/>
    <p:sldId id="379" r:id="rId108"/>
    <p:sldId id="380" r:id="rId109"/>
    <p:sldId id="381" r:id="rId110"/>
    <p:sldId id="382" r:id="rId111"/>
    <p:sldId id="383" r:id="rId112"/>
    <p:sldId id="384" r:id="rId113"/>
    <p:sldId id="385" r:id="rId114"/>
    <p:sldId id="386" r:id="rId115"/>
    <p:sldId id="387" r:id="rId116"/>
    <p:sldId id="388" r:id="rId117"/>
    <p:sldId id="389" r:id="rId118"/>
    <p:sldId id="390" r:id="rId119"/>
    <p:sldId id="391" r:id="rId120"/>
    <p:sldId id="392" r:id="rId121"/>
    <p:sldId id="393" r:id="rId122"/>
    <p:sldId id="394" r:id="rId123"/>
    <p:sldId id="395" r:id="rId124"/>
    <p:sldId id="396" r:id="rId125"/>
    <p:sldId id="397" r:id="rId126"/>
    <p:sldId id="398" r:id="rId127"/>
    <p:sldId id="399" r:id="rId128"/>
    <p:sldId id="400" r:id="rId129"/>
    <p:sldId id="401" r:id="rId130"/>
    <p:sldId id="402" r:id="rId131"/>
    <p:sldId id="403" r:id="rId132"/>
    <p:sldId id="404" r:id="rId133"/>
    <p:sldId id="405" r:id="rId134"/>
    <p:sldId id="407" r:id="rId135"/>
    <p:sldId id="408" r:id="rId136"/>
    <p:sldId id="409" r:id="rId137"/>
    <p:sldId id="410" r:id="rId138"/>
    <p:sldId id="411" r:id="rId139"/>
    <p:sldId id="412" r:id="rId140"/>
    <p:sldId id="413" r:id="rId141"/>
    <p:sldId id="414" r:id="rId142"/>
    <p:sldId id="415" r:id="rId143"/>
    <p:sldId id="416" r:id="rId144"/>
    <p:sldId id="417" r:id="rId145"/>
    <p:sldId id="418" r:id="rId146"/>
    <p:sldId id="419" r:id="rId147"/>
    <p:sldId id="420" r:id="rId148"/>
    <p:sldId id="421" r:id="rId149"/>
    <p:sldId id="422" r:id="rId150"/>
    <p:sldId id="423" r:id="rId151"/>
    <p:sldId id="424" r:id="rId152"/>
    <p:sldId id="425" r:id="rId153"/>
    <p:sldId id="426" r:id="rId154"/>
    <p:sldId id="427" r:id="rId155"/>
    <p:sldId id="428" r:id="rId156"/>
    <p:sldId id="429" r:id="rId157"/>
    <p:sldId id="430" r:id="rId158"/>
    <p:sldId id="431" r:id="rId159"/>
    <p:sldId id="432" r:id="rId160"/>
    <p:sldId id="433" r:id="rId161"/>
    <p:sldId id="434" r:id="rId162"/>
    <p:sldId id="435" r:id="rId163"/>
    <p:sldId id="436" r:id="rId164"/>
    <p:sldId id="437" r:id="rId165"/>
    <p:sldId id="438" r:id="rId166"/>
    <p:sldId id="439" r:id="rId167"/>
    <p:sldId id="440" r:id="rId168"/>
    <p:sldId id="441" r:id="rId169"/>
    <p:sldId id="442" r:id="rId170"/>
    <p:sldId id="443" r:id="rId171"/>
    <p:sldId id="444" r:id="rId172"/>
    <p:sldId id="445" r:id="rId173"/>
    <p:sldId id="446" r:id="rId174"/>
    <p:sldId id="447" r:id="rId175"/>
    <p:sldId id="448" r:id="rId176"/>
    <p:sldId id="449" r:id="rId177"/>
    <p:sldId id="450" r:id="rId178"/>
    <p:sldId id="451" r:id="rId179"/>
    <p:sldId id="452" r:id="rId180"/>
    <p:sldId id="453" r:id="rId181"/>
    <p:sldId id="454" r:id="rId182"/>
    <p:sldId id="455" r:id="rId183"/>
    <p:sldId id="456" r:id="rId184"/>
    <p:sldId id="457" r:id="rId185"/>
    <p:sldId id="458" r:id="rId186"/>
    <p:sldId id="459" r:id="rId187"/>
    <p:sldId id="460" r:id="rId188"/>
    <p:sldId id="461" r:id="rId189"/>
    <p:sldId id="462" r:id="rId190"/>
    <p:sldId id="463" r:id="rId191"/>
    <p:sldId id="464" r:id="rId192"/>
    <p:sldId id="465" r:id="rId193"/>
    <p:sldId id="466" r:id="rId194"/>
    <p:sldId id="467" r:id="rId195"/>
    <p:sldId id="468" r:id="rId196"/>
    <p:sldId id="469" r:id="rId197"/>
    <p:sldId id="470" r:id="rId198"/>
    <p:sldId id="471" r:id="rId199"/>
    <p:sldId id="472" r:id="rId200"/>
    <p:sldId id="473" r:id="rId201"/>
    <p:sldId id="474" r:id="rId202"/>
    <p:sldId id="475" r:id="rId203"/>
    <p:sldId id="476" r:id="rId204"/>
    <p:sldId id="477" r:id="rId205"/>
    <p:sldId id="478" r:id="rId206"/>
    <p:sldId id="479" r:id="rId207"/>
    <p:sldId id="480" r:id="rId208"/>
    <p:sldId id="485" r:id="rId209"/>
    <p:sldId id="486" r:id="rId210"/>
    <p:sldId id="487" r:id="rId211"/>
    <p:sldId id="488" r:id="rId212"/>
    <p:sldId id="489" r:id="rId213"/>
    <p:sldId id="490" r:id="rId214"/>
    <p:sldId id="491" r:id="rId215"/>
    <p:sldId id="492" r:id="rId216"/>
    <p:sldId id="493" r:id="rId217"/>
    <p:sldId id="494" r:id="rId218"/>
    <p:sldId id="495" r:id="rId219"/>
    <p:sldId id="496" r:id="rId220"/>
    <p:sldId id="497" r:id="rId221"/>
    <p:sldId id="498" r:id="rId222"/>
    <p:sldId id="499" r:id="rId223"/>
    <p:sldId id="500" r:id="rId224"/>
    <p:sldId id="501" r:id="rId225"/>
    <p:sldId id="502" r:id="rId226"/>
    <p:sldId id="503" r:id="rId227"/>
    <p:sldId id="504" r:id="rId228"/>
    <p:sldId id="505" r:id="rId229"/>
    <p:sldId id="506" r:id="rId230"/>
    <p:sldId id="507" r:id="rId231"/>
    <p:sldId id="508" r:id="rId232"/>
    <p:sldId id="509" r:id="rId233"/>
    <p:sldId id="510" r:id="rId234"/>
    <p:sldId id="511" r:id="rId235"/>
    <p:sldId id="512" r:id="rId236"/>
    <p:sldId id="513" r:id="rId237"/>
    <p:sldId id="514" r:id="rId238"/>
    <p:sldId id="515" r:id="rId239"/>
    <p:sldId id="516" r:id="rId240"/>
  </p:sldIdLst>
  <p:sldSz cx="6076950" cy="4552950"/>
  <p:notesSz cx="4552950" cy="6076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-1284" y="-90"/>
      </p:cViewPr>
      <p:guideLst>
        <p:guide orient="horz" pos="1434"/>
        <p:guide pos="1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226" Type="http://schemas.openxmlformats.org/officeDocument/2006/relationships/slide" Target="slides/slide22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slide" Target="slides/slide176.xml"/><Relationship Id="rId216" Type="http://schemas.openxmlformats.org/officeDocument/2006/relationships/slide" Target="slides/slide211.xml"/><Relationship Id="rId237" Type="http://schemas.openxmlformats.org/officeDocument/2006/relationships/slide" Target="slides/slide232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227" Type="http://schemas.openxmlformats.org/officeDocument/2006/relationships/slide" Target="slides/slide222.xml"/><Relationship Id="rId201" Type="http://schemas.openxmlformats.org/officeDocument/2006/relationships/slide" Target="slides/slide196.xml"/><Relationship Id="rId222" Type="http://schemas.openxmlformats.org/officeDocument/2006/relationships/slide" Target="slides/slide217.xml"/><Relationship Id="rId24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slide" Target="slides/slide161.xml"/><Relationship Id="rId182" Type="http://schemas.openxmlformats.org/officeDocument/2006/relationships/slide" Target="slides/slide177.xml"/><Relationship Id="rId187" Type="http://schemas.openxmlformats.org/officeDocument/2006/relationships/slide" Target="slides/slide182.xml"/><Relationship Id="rId217" Type="http://schemas.openxmlformats.org/officeDocument/2006/relationships/slide" Target="slides/slide21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12" Type="http://schemas.openxmlformats.org/officeDocument/2006/relationships/slide" Target="slides/slide207.xml"/><Relationship Id="rId233" Type="http://schemas.openxmlformats.org/officeDocument/2006/relationships/slide" Target="slides/slide228.xml"/><Relationship Id="rId238" Type="http://schemas.openxmlformats.org/officeDocument/2006/relationships/slide" Target="slides/slide23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172" Type="http://schemas.openxmlformats.org/officeDocument/2006/relationships/slide" Target="slides/slide167.xml"/><Relationship Id="rId193" Type="http://schemas.openxmlformats.org/officeDocument/2006/relationships/slide" Target="slides/slide188.xml"/><Relationship Id="rId202" Type="http://schemas.openxmlformats.org/officeDocument/2006/relationships/slide" Target="slides/slide197.xml"/><Relationship Id="rId207" Type="http://schemas.openxmlformats.org/officeDocument/2006/relationships/slide" Target="slides/slide202.xml"/><Relationship Id="rId223" Type="http://schemas.openxmlformats.org/officeDocument/2006/relationships/slide" Target="slides/slide218.xml"/><Relationship Id="rId228" Type="http://schemas.openxmlformats.org/officeDocument/2006/relationships/slide" Target="slides/slide223.xml"/><Relationship Id="rId244" Type="http://schemas.openxmlformats.org/officeDocument/2006/relationships/theme" Target="theme/theme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13" Type="http://schemas.openxmlformats.org/officeDocument/2006/relationships/slide" Target="slides/slide208.xml"/><Relationship Id="rId218" Type="http://schemas.openxmlformats.org/officeDocument/2006/relationships/slide" Target="slides/slide213.xml"/><Relationship Id="rId234" Type="http://schemas.openxmlformats.org/officeDocument/2006/relationships/slide" Target="slides/slide229.xml"/><Relationship Id="rId239" Type="http://schemas.openxmlformats.org/officeDocument/2006/relationships/slide" Target="slides/slide23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208" Type="http://schemas.openxmlformats.org/officeDocument/2006/relationships/slide" Target="slides/slide203.xml"/><Relationship Id="rId229" Type="http://schemas.openxmlformats.org/officeDocument/2006/relationships/slide" Target="slides/slide224.xml"/><Relationship Id="rId19" Type="http://schemas.openxmlformats.org/officeDocument/2006/relationships/slide" Target="slides/slide14.xml"/><Relationship Id="rId224" Type="http://schemas.openxmlformats.org/officeDocument/2006/relationships/slide" Target="slides/slide219.xml"/><Relationship Id="rId240" Type="http://schemas.openxmlformats.org/officeDocument/2006/relationships/slide" Target="slides/slide235.xml"/><Relationship Id="rId245" Type="http://schemas.openxmlformats.org/officeDocument/2006/relationships/tableStyles" Target="tableStyles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219" Type="http://schemas.openxmlformats.org/officeDocument/2006/relationships/slide" Target="slides/slide214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30" Type="http://schemas.openxmlformats.org/officeDocument/2006/relationships/slide" Target="slides/slide225.xml"/><Relationship Id="rId235" Type="http://schemas.openxmlformats.org/officeDocument/2006/relationships/slide" Target="slides/slide230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0" Type="http://schemas.openxmlformats.org/officeDocument/2006/relationships/slide" Target="slides/slide215.xml"/><Relationship Id="rId225" Type="http://schemas.openxmlformats.org/officeDocument/2006/relationships/slide" Target="slides/slide220.xml"/><Relationship Id="rId241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slide" Target="slides/slide1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10" Type="http://schemas.openxmlformats.org/officeDocument/2006/relationships/slide" Target="slides/slide205.xml"/><Relationship Id="rId215" Type="http://schemas.openxmlformats.org/officeDocument/2006/relationships/slide" Target="slides/slide210.xml"/><Relationship Id="rId236" Type="http://schemas.openxmlformats.org/officeDocument/2006/relationships/slide" Target="slides/slide231.xml"/><Relationship Id="rId26" Type="http://schemas.openxmlformats.org/officeDocument/2006/relationships/slide" Target="slides/slide21.xml"/><Relationship Id="rId231" Type="http://schemas.openxmlformats.org/officeDocument/2006/relationships/slide" Target="slides/slide226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16" Type="http://schemas.openxmlformats.org/officeDocument/2006/relationships/slide" Target="slides/slide11.xml"/><Relationship Id="rId221" Type="http://schemas.openxmlformats.org/officeDocument/2006/relationships/slide" Target="slides/slide216.xml"/><Relationship Id="rId242" Type="http://schemas.openxmlformats.org/officeDocument/2006/relationships/presProps" Target="presProps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211" Type="http://schemas.openxmlformats.org/officeDocument/2006/relationships/slide" Target="slides/slide206.xml"/><Relationship Id="rId232" Type="http://schemas.openxmlformats.org/officeDocument/2006/relationships/slide" Target="slides/slide227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r>
              <a:rPr lang="en-US" dirty="0" err="1" smtClean="0"/>
              <a:t>span.innerHTML</a:t>
            </a:r>
            <a:r>
              <a:rPr lang="en-US" dirty="0" smtClean="0"/>
              <a:t> = </a:t>
            </a:r>
            <a:r>
              <a:rPr lang="en-US" dirty="0" err="1" smtClean="0"/>
              <a:t>textBox.value</a:t>
            </a:r>
            <a:r>
              <a:rPr lang="en-US" dirty="0" smtClean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r>
              <a:rPr lang="en-US" sz="800" dirty="0" smtClean="0"/>
              <a:t>two ways to initialize an array</a:t>
            </a:r>
          </a:p>
          <a:p>
            <a:r>
              <a:rPr lang="en-US" sz="800" dirty="0" smtClean="0"/>
              <a:t>length property (grows as needed when elements are added)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189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613" y="2886075"/>
            <a:ext cx="3641725" cy="273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9688" y="5772150"/>
            <a:ext cx="1971675" cy="303213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r>
              <a:rPr lang="en-US" sz="800" dirty="0" smtClean="0"/>
              <a:t>client-side script: code runs in browser after page is sent back from server</a:t>
            </a:r>
          </a:p>
          <a:p>
            <a:r>
              <a:rPr lang="en-US" sz="800" dirty="0" smtClean="0"/>
              <a:t>often this code manipulates the page or responds to user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67209CAC-E061-48A7-840B-B6349232516B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43070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r>
              <a:rPr lang="en-US" dirty="0" smtClean="0"/>
              <a:t>Reset</a:t>
            </a:r>
            <a:r>
              <a:rPr lang="en-US" baseline="0" dirty="0" smtClean="0"/>
              <a:t> is not working here! Debug! test1.html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455613"/>
            <a:ext cx="3041650" cy="2279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5295" y="2886551"/>
            <a:ext cx="3642360" cy="2734628"/>
          </a:xfrm>
          <a:prstGeom prst="rect">
            <a:avLst/>
          </a:prstGeom>
        </p:spPr>
        <p:txBody>
          <a:bodyPr lIns="60734" tIns="30367" rIns="60734" bIns="30367"/>
          <a:lstStyle/>
          <a:p>
            <a:r>
              <a:rPr lang="en-US" dirty="0" smtClean="0"/>
              <a:t>every element on the page has a corresponding DOM object access/modify the attributes of the DOM object with </a:t>
            </a:r>
            <a:r>
              <a:rPr lang="en-US" i="1" dirty="0" err="1" smtClean="0"/>
              <a:t>objectName</a:t>
            </a:r>
            <a:r>
              <a:rPr lang="en-US" dirty="0" err="1" smtClean="0"/>
              <a:t>.</a:t>
            </a:r>
            <a:r>
              <a:rPr lang="en-US" i="1" dirty="0" err="1" smtClean="0"/>
              <a:t>attributeName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78951" y="5772048"/>
            <a:ext cx="1972945" cy="303848"/>
          </a:xfrm>
          <a:prstGeom prst="rect">
            <a:avLst/>
          </a:prstGeom>
        </p:spPr>
        <p:txBody>
          <a:bodyPr lIns="60734" tIns="30367" rIns="60734" bIns="30367"/>
          <a:lstStyle/>
          <a:p>
            <a:fld id="{7366D783-408F-4FEA-A2B8-B64AAB5EA06B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36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011767"/>
            <a:ext cx="6076950" cy="7588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062355"/>
            <a:ext cx="860901" cy="65764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911542" y="1062355"/>
            <a:ext cx="5165408" cy="6576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1821181"/>
            <a:ext cx="4733902" cy="1110835"/>
          </a:xfrm>
          <a:prstGeom prst="rect">
            <a:avLst/>
          </a:prstGeom>
        </p:spPr>
        <p:txBody>
          <a:bodyPr lIns="60734" tIns="30367" rIns="60734" bIns="30367"/>
          <a:lstStyle>
            <a:lvl1pPr marL="0" indent="0"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3" y="1062355"/>
            <a:ext cx="5064125" cy="657648"/>
          </a:xfrm>
          <a:prstGeom prst="rect">
            <a:avLst/>
          </a:prstGeom>
        </p:spPr>
        <p:txBody>
          <a:bodyPr lIns="60734" tIns="30367" rIns="60734" bIns="30367"/>
          <a:lstStyle>
            <a:lvl1pPr algn="l">
              <a:buNone/>
              <a:defRPr sz="29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051300" y="4148244"/>
            <a:ext cx="1772444" cy="242402"/>
          </a:xfrm>
          <a:prstGeom prst="rect">
            <a:avLst/>
          </a:prstGeom>
        </p:spPr>
        <p:txBody>
          <a:bodyPr lIns="60734" tIns="30367" rIns="60734" bIns="30367"/>
          <a:lstStyle>
            <a:lvl1pPr>
              <a:defRPr/>
            </a:lvl1pPr>
          </a:lstStyle>
          <a:p>
            <a:fld id="{30DEC47D-3C75-418C-BFDD-01E41E481FF6}" type="datetime1">
              <a:rPr lang="en-US" smtClean="0"/>
              <a:pPr/>
              <a:t>8/30/2023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163532"/>
            <a:ext cx="860901" cy="465834"/>
          </a:xfrm>
          <a:prstGeom prst="rect">
            <a:avLst/>
          </a:prstGeom>
        </p:spPr>
        <p:txBody>
          <a:bodyPr lIns="60734" tIns="30367" rIns="60734" bIns="30367"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CB779743-7B81-4FB7-A3E2-1ACEC99CD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405130" y="4148244"/>
            <a:ext cx="3602914" cy="242402"/>
          </a:xfrm>
          <a:prstGeom prst="rect">
            <a:avLst/>
          </a:prstGeom>
        </p:spPr>
        <p:txBody>
          <a:bodyPr lIns="60734" tIns="30367" rIns="60734" bIns="30367"/>
          <a:lstStyle>
            <a:lvl1pPr>
              <a:defRPr/>
            </a:lvl1pPr>
          </a:lstStyle>
          <a:p>
            <a:r>
              <a:rPr lang="en-US" smtClean="0"/>
              <a:t>CS380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56" y="151765"/>
            <a:ext cx="5418614" cy="657648"/>
          </a:xfrm>
          <a:prstGeom prst="rect">
            <a:avLst/>
          </a:prstGeom>
        </p:spPr>
        <p:txBody>
          <a:bodyPr lIns="60734" tIns="30367" rIns="60734" bIns="3036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7156" y="1062355"/>
            <a:ext cx="5418614" cy="2984712"/>
          </a:xfrm>
          <a:prstGeom prst="rect">
            <a:avLst/>
          </a:prstGeom>
        </p:spPr>
        <p:txBody>
          <a:bodyPr lIns="60734" tIns="30367" rIns="60734" bIns="3036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4051300" y="4148244"/>
            <a:ext cx="1772444" cy="242402"/>
          </a:xfrm>
          <a:prstGeom prst="rect">
            <a:avLst/>
          </a:prstGeom>
        </p:spPr>
        <p:txBody>
          <a:bodyPr lIns="60734" tIns="30367" rIns="60734" bIns="30367"/>
          <a:lstStyle>
            <a:lvl1pPr>
              <a:defRPr/>
            </a:lvl1pPr>
          </a:lstStyle>
          <a:p>
            <a:fld id="{2C5AFDEC-079D-404D-BCFF-836CA422FA59}" type="datetime1">
              <a:rPr lang="en-US" smtClean="0"/>
              <a:pPr/>
              <a:t>8/30/2023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5130" y="4148244"/>
            <a:ext cx="3602914" cy="242402"/>
          </a:xfrm>
          <a:prstGeom prst="rect">
            <a:avLst/>
          </a:prstGeom>
        </p:spPr>
        <p:txBody>
          <a:bodyPr lIns="60734" tIns="30367" rIns="60734" bIns="30367"/>
          <a:lstStyle>
            <a:lvl1pPr algn="l">
              <a:defRPr/>
            </a:lvl1pPr>
          </a:lstStyle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844194"/>
            <a:ext cx="354489" cy="162304"/>
          </a:xfrm>
          <a:prstGeom prst="rect">
            <a:avLst/>
          </a:prstGeom>
        </p:spPr>
        <p:txBody>
          <a:bodyPr lIns="60734" tIns="30367" rIns="60734" bIns="30367"/>
          <a:lstStyle>
            <a:lvl1pPr>
              <a:defRPr/>
            </a:lvl1pPr>
          </a:lstStyle>
          <a:p>
            <a:fld id="{CB779743-7B81-4FB7-A3E2-1ACEC99CD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e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a JavaScript file: </a:t>
            </a:r>
            <a:r>
              <a:rPr lang="en-US" sz="2700" dirty="0">
                <a:latin typeface="Courier New" pitchFamily="49" charset="0"/>
                <a:cs typeface="Courier New" pitchFamily="49" charset="0"/>
              </a:rPr>
              <a:t>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56" y="1669415"/>
            <a:ext cx="5418614" cy="809413"/>
          </a:xfrm>
        </p:spPr>
        <p:txBody>
          <a:bodyPr/>
          <a:lstStyle/>
          <a:p>
            <a:r>
              <a:rPr lang="en-US" dirty="0"/>
              <a:t>script tag should be placed in HTML page's head</a:t>
            </a:r>
          </a:p>
          <a:p>
            <a:r>
              <a:rPr lang="en-US" dirty="0"/>
              <a:t>script code is stored in a separate .</a:t>
            </a:r>
            <a:r>
              <a:rPr lang="en-US" dirty="0" err="1"/>
              <a:t>js</a:t>
            </a:r>
            <a:r>
              <a:rPr lang="en-US" dirty="0"/>
              <a:t> file</a:t>
            </a:r>
          </a:p>
          <a:p>
            <a:r>
              <a:rPr lang="en-US" dirty="0"/>
              <a:t>JS code can be placed directly in the HTML file's body or head (like CSS)</a:t>
            </a:r>
          </a:p>
          <a:p>
            <a:pPr lvl="1"/>
            <a:r>
              <a:rPr lang="en-US" dirty="0"/>
              <a:t>but this is bad style (should separate content, presentation, and behavior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130" y="1163532"/>
            <a:ext cx="5418614" cy="1169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&lt;script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="filename" type="text/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"&gt;&lt;/script&gt;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			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xmlns="" val="28972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489" y="2225887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split breaks apart a string into an array using a delimiter</a:t>
            </a:r>
          </a:p>
          <a:p>
            <a:pPr lvl="1"/>
            <a:r>
              <a:rPr lang="en-US" dirty="0"/>
              <a:t>can also be used with regular expressions (seen later)</a:t>
            </a:r>
          </a:p>
          <a:p>
            <a:r>
              <a:rPr lang="en-US" dirty="0"/>
              <a:t>join merges an array into a single string, placing a delimiter between them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7187"/>
            <a:ext cx="6076950" cy="300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2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JavaScript statement: </a:t>
            </a:r>
            <a:r>
              <a:rPr lang="en-US" sz="2700" dirty="0">
                <a:latin typeface="Courier New" pitchFamily="49" charset="0"/>
                <a:cs typeface="Courier New" pitchFamily="49" charset="0"/>
              </a:rPr>
              <a:t>alert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56" y="3288242"/>
            <a:ext cx="5418614" cy="809413"/>
          </a:xfrm>
        </p:spPr>
        <p:txBody>
          <a:bodyPr/>
          <a:lstStyle/>
          <a:p>
            <a:r>
              <a:rPr lang="en-US" dirty="0"/>
              <a:t>a JS command that pops up a dialog box with a message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130" y="1062355"/>
            <a:ext cx="5418614" cy="1169323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alert("IE6 detected. Suck-mode enabled.");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			        		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 JS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02" y="1587209"/>
            <a:ext cx="4753947" cy="170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02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489" y="1214120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are used to programs start with a main method (or implicit main like in PHP)</a:t>
            </a:r>
          </a:p>
          <a:p>
            <a:r>
              <a:rPr lang="en-US" dirty="0"/>
              <a:t>JavaScript programs instead wait for user actions called </a:t>
            </a:r>
            <a:r>
              <a:rPr lang="en-US" i="1" dirty="0"/>
              <a:t>events</a:t>
            </a:r>
            <a:r>
              <a:rPr lang="en-US" dirty="0"/>
              <a:t> and respond to them</a:t>
            </a:r>
          </a:p>
          <a:p>
            <a:r>
              <a:rPr lang="en-US" dirty="0"/>
              <a:t>event-driven programming: writing programs driven by user events</a:t>
            </a:r>
          </a:p>
          <a:p>
            <a:r>
              <a:rPr lang="en-US" dirty="0"/>
              <a:t>Let's write a page with a clickable button that pops up a "Hello, World" window...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0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56" y="1416474"/>
            <a:ext cx="5418614" cy="809413"/>
          </a:xfrm>
        </p:spPr>
        <p:txBody>
          <a:bodyPr/>
          <a:lstStyle/>
          <a:p>
            <a:r>
              <a:rPr lang="en-US" dirty="0"/>
              <a:t>button's text appears inside tag; can also contain images</a:t>
            </a:r>
          </a:p>
          <a:p>
            <a:r>
              <a:rPr lang="en-US" dirty="0"/>
              <a:t>To make a responsive button or other UI </a:t>
            </a:r>
            <a:r>
              <a:rPr lang="en-US" dirty="0" smtClean="0"/>
              <a:t>control:</a:t>
            </a:r>
          </a:p>
          <a:p>
            <a:pPr marL="585202" lvl="1" indent="-341631">
              <a:buFont typeface="+mj-lt"/>
              <a:buAutoNum type="arabicPeriod"/>
            </a:pPr>
            <a:r>
              <a:rPr lang="en-US" dirty="0" smtClean="0"/>
              <a:t>choose </a:t>
            </a:r>
            <a:r>
              <a:rPr lang="en-US" dirty="0"/>
              <a:t>the control (e.g. button) and event (e.g. mouse 1. click) of </a:t>
            </a:r>
            <a:r>
              <a:rPr lang="en-US" dirty="0" smtClean="0"/>
              <a:t>interest</a:t>
            </a:r>
          </a:p>
          <a:p>
            <a:pPr marL="585202" lvl="1" indent="-341631">
              <a:buFont typeface="+mj-lt"/>
              <a:buAutoNum type="arabicPeriod"/>
            </a:pPr>
            <a:r>
              <a:rPr lang="en-US" dirty="0" smtClean="0"/>
              <a:t>write </a:t>
            </a:r>
            <a:r>
              <a:rPr lang="en-US" dirty="0"/>
              <a:t>a JavaScript function to run when the event </a:t>
            </a:r>
            <a:r>
              <a:rPr lang="en-US" dirty="0" smtClean="0"/>
              <a:t>occurs</a:t>
            </a:r>
          </a:p>
          <a:p>
            <a:pPr marL="585202" lvl="1" indent="-341631">
              <a:buFont typeface="+mj-lt"/>
              <a:buAutoNum type="arabicPeriod"/>
            </a:pPr>
            <a:r>
              <a:rPr lang="en-US" dirty="0" smtClean="0"/>
              <a:t>attach </a:t>
            </a:r>
            <a:r>
              <a:rPr lang="en-US" dirty="0"/>
              <a:t>the function to the event on the control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130" y="1011767"/>
            <a:ext cx="5418614" cy="615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&lt;button&gt;Click me!&lt;/button&gt;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	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xmlns="" val="19190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functions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11766"/>
            <a:ext cx="5418614" cy="2000319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name()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statement 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statement 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statement 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489" y="2984712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above could be the contents of example.js linked to our HTML page</a:t>
            </a:r>
          </a:p>
          <a:p>
            <a:r>
              <a:rPr lang="en-US" dirty="0"/>
              <a:t>statements placed into functions can be evaluated in response to user events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30" y="2224741"/>
            <a:ext cx="5418614" cy="1446322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myFunction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alert("Hello!");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alert("How are you?");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   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4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56" y="1972945"/>
            <a:ext cx="5418614" cy="809413"/>
          </a:xfrm>
        </p:spPr>
        <p:txBody>
          <a:bodyPr/>
          <a:lstStyle/>
          <a:p>
            <a:r>
              <a:rPr lang="en-US" sz="1900" dirty="0"/>
              <a:t>JavaScript functions can be set as event handlers</a:t>
            </a:r>
          </a:p>
          <a:p>
            <a:pPr lvl="1"/>
            <a:r>
              <a:rPr lang="en-US" sz="1600" dirty="0"/>
              <a:t>when you interact with the element, the function will execute</a:t>
            </a:r>
          </a:p>
          <a:p>
            <a:r>
              <a:rPr lang="en-US" sz="1900" dirty="0" err="1"/>
              <a:t>onclick</a:t>
            </a:r>
            <a:r>
              <a:rPr lang="en-US" sz="1900" dirty="0"/>
              <a:t> is just one of many event HTML attributes we'll use</a:t>
            </a:r>
          </a:p>
          <a:p>
            <a:r>
              <a:rPr lang="en-US" sz="1900" dirty="0"/>
              <a:t>but popping up an alert window is disruptive and annoying</a:t>
            </a:r>
          </a:p>
          <a:p>
            <a:pPr lvl="1"/>
            <a:r>
              <a:rPr lang="en-US" sz="1600" dirty="0"/>
              <a:t>A better user experience would be to have the message appear on the page...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130" y="1011767"/>
            <a:ext cx="5418614" cy="1169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&lt;element attributes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="function();"&gt;...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						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130" y="1543853"/>
            <a:ext cx="5418614" cy="892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&lt;button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myFunction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();"&gt;Click me!&lt;/button&gt;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				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xmlns="" val="7679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Object Model (DOM)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55" y="1112944"/>
            <a:ext cx="3087091" cy="809413"/>
          </a:xfrm>
        </p:spPr>
        <p:txBody>
          <a:bodyPr/>
          <a:lstStyle/>
          <a:p>
            <a:r>
              <a:rPr lang="en-US" sz="1900" dirty="0"/>
              <a:t>most JS code manipulates elements on an </a:t>
            </a:r>
            <a:r>
              <a:rPr lang="en-US" sz="1900" dirty="0" smtClean="0"/>
              <a:t>HTML page</a:t>
            </a:r>
            <a:endParaRPr lang="en-US" sz="1900" dirty="0"/>
          </a:p>
          <a:p>
            <a:r>
              <a:rPr lang="en-US" sz="1900" dirty="0"/>
              <a:t>we can examine elements' state</a:t>
            </a:r>
          </a:p>
          <a:p>
            <a:pPr lvl="1"/>
            <a:r>
              <a:rPr lang="en-US" sz="1700" dirty="0"/>
              <a:t>e.g. see whether a box is checked</a:t>
            </a:r>
          </a:p>
          <a:p>
            <a:r>
              <a:rPr lang="en-US" sz="1900" dirty="0"/>
              <a:t>we can change state</a:t>
            </a:r>
          </a:p>
          <a:p>
            <a:pPr lvl="1"/>
            <a:r>
              <a:rPr lang="en-US" sz="1700" dirty="0"/>
              <a:t>e.g. insert some new text into a div</a:t>
            </a:r>
          </a:p>
          <a:p>
            <a:r>
              <a:rPr lang="en-US" sz="1900" dirty="0"/>
              <a:t>we can change styles</a:t>
            </a:r>
          </a:p>
          <a:p>
            <a:pPr lvl="1"/>
            <a:r>
              <a:rPr lang="en-US" sz="1700" dirty="0"/>
              <a:t>e.g. make a paragraph red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107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323" y="1176179"/>
            <a:ext cx="2734628" cy="33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96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element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108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14" y="809414"/>
            <a:ext cx="5469254" cy="372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48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elements: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document.getElementById</a:t>
            </a:r>
            <a:endParaRPr lang="en-US" sz="2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11767"/>
            <a:ext cx="5418614" cy="1169323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name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("id");</a:t>
            </a:r>
          </a:p>
          <a:p>
            <a:r>
              <a:rPr lang="nn-NO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5130" y="1517650"/>
            <a:ext cx="5418614" cy="1446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&lt;button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changeText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();"&gt;Click me!&lt;/button&gt;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&lt;span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id="output"&gt;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replace me&lt;/span&gt;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&lt;input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id="textbox"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type="text" /&gt;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130" y="2225887"/>
            <a:ext cx="5418614" cy="2831316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changeText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span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("output");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textBox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("textbox");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textbox.style.color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"red";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xmlns="" val="23674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elements: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document.getElementById</a:t>
            </a:r>
            <a:endParaRPr lang="en-US" sz="2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489" y="961179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document.getElementById</a:t>
            </a:r>
            <a:r>
              <a:rPr lang="en-US" dirty="0" smtClean="0"/>
              <a:t> </a:t>
            </a:r>
            <a:r>
              <a:rPr lang="en-US" dirty="0"/>
              <a:t>returns the DOM object for an element with a </a:t>
            </a:r>
            <a:r>
              <a:rPr lang="en-US" dirty="0" smtClean="0"/>
              <a:t>given id</a:t>
            </a:r>
            <a:endParaRPr lang="en-US" dirty="0"/>
          </a:p>
          <a:p>
            <a:r>
              <a:rPr lang="en-US" dirty="0"/>
              <a:t>can change the text inside most elements by setting the </a:t>
            </a:r>
            <a:r>
              <a:rPr lang="en-US" dirty="0" err="1"/>
              <a:t>innerHTML</a:t>
            </a:r>
            <a:r>
              <a:rPr lang="en-US" dirty="0"/>
              <a:t> property</a:t>
            </a:r>
          </a:p>
          <a:p>
            <a:r>
              <a:rPr lang="en-US" dirty="0"/>
              <a:t>can change the text in form controls by setting the value property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4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element style: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element.style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6562622"/>
              </p:ext>
            </p:extLst>
          </p:nvPr>
        </p:nvGraphicFramePr>
        <p:xfrm>
          <a:off x="405130" y="1365885"/>
          <a:ext cx="5418614" cy="26912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9307"/>
                <a:gridCol w="2709307"/>
              </a:tblGrid>
              <a:tr h="38447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Attribute</a:t>
                      </a:r>
                      <a:endParaRPr lang="en-US" sz="1600" b="1" i="1" dirty="0"/>
                    </a:p>
                  </a:txBody>
                  <a:tcPr marL="60770" marR="60770" marT="30353" marB="30353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Property</a:t>
                      </a:r>
                      <a:r>
                        <a:rPr lang="en-US" sz="1600" b="1" baseline="0" dirty="0" smtClean="0"/>
                        <a:t> or style object</a:t>
                      </a:r>
                      <a:endParaRPr lang="en-US" sz="1600" b="1" i="1" dirty="0"/>
                    </a:p>
                  </a:txBody>
                  <a:tcPr marL="60770" marR="60770" marT="30353" marB="30353" anchor="ctr"/>
                </a:tc>
              </a:tr>
              <a:tr h="384471">
                <a:tc>
                  <a:txBody>
                    <a:bodyPr/>
                    <a:lstStyle/>
                    <a:p>
                      <a:r>
                        <a:rPr lang="en-US" sz="1600" dirty="0"/>
                        <a:t>color</a:t>
                      </a:r>
                    </a:p>
                  </a:txBody>
                  <a:tcPr marL="60770" marR="60770" marT="30353" marB="30353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color</a:t>
                      </a:r>
                    </a:p>
                  </a:txBody>
                  <a:tcPr marL="60770" marR="60770" marT="30353" marB="30353" anchor="ctr"/>
                </a:tc>
              </a:tr>
              <a:tr h="384471">
                <a:tc>
                  <a:txBody>
                    <a:bodyPr/>
                    <a:lstStyle/>
                    <a:p>
                      <a:r>
                        <a:rPr lang="en-US" sz="1600"/>
                        <a:t>padding</a:t>
                      </a:r>
                    </a:p>
                  </a:txBody>
                  <a:tcPr marL="60770" marR="60770" marT="30353" marB="30353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padding</a:t>
                      </a:r>
                    </a:p>
                  </a:txBody>
                  <a:tcPr marL="60770" marR="60770" marT="30353" marB="30353" anchor="ctr"/>
                </a:tc>
              </a:tr>
              <a:tr h="384471">
                <a:tc>
                  <a:txBody>
                    <a:bodyPr/>
                    <a:lstStyle/>
                    <a:p>
                      <a:r>
                        <a:rPr lang="en-US" sz="1600" dirty="0"/>
                        <a:t>background-color</a:t>
                      </a:r>
                    </a:p>
                  </a:txBody>
                  <a:tcPr marL="60770" marR="60770" marT="30353" marB="30353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backgroundColor</a:t>
                      </a:r>
                      <a:endParaRPr lang="en-US" sz="1600" dirty="0"/>
                    </a:p>
                  </a:txBody>
                  <a:tcPr marL="60770" marR="60770" marT="30353" marB="30353" anchor="ctr"/>
                </a:tc>
              </a:tr>
              <a:tr h="384471">
                <a:tc>
                  <a:txBody>
                    <a:bodyPr/>
                    <a:lstStyle/>
                    <a:p>
                      <a:r>
                        <a:rPr lang="en-US" sz="1600" dirty="0"/>
                        <a:t>border-top-width</a:t>
                      </a:r>
                    </a:p>
                  </a:txBody>
                  <a:tcPr marL="60770" marR="60770" marT="30353" marB="30353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borderTopWidth</a:t>
                      </a:r>
                      <a:endParaRPr lang="en-US" sz="1600" dirty="0"/>
                    </a:p>
                  </a:txBody>
                  <a:tcPr marL="60770" marR="60770" marT="30353" marB="30353" anchor="ctr"/>
                </a:tc>
              </a:tr>
              <a:tr h="3844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Font size</a:t>
                      </a:r>
                      <a:endParaRPr lang="en-US" sz="1600" dirty="0"/>
                    </a:p>
                  </a:txBody>
                  <a:tcPr marL="60770" marR="60770" marT="30353" marB="30353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fontSize</a:t>
                      </a:r>
                      <a:endParaRPr lang="en-US" sz="1600" dirty="0"/>
                    </a:p>
                  </a:txBody>
                  <a:tcPr marL="60770" marR="60770" marT="30353" marB="30353" anchor="ctr"/>
                </a:tc>
              </a:tr>
              <a:tr h="3844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Font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famiy</a:t>
                      </a:r>
                      <a:endParaRPr lang="en-US" sz="1600" dirty="0"/>
                    </a:p>
                  </a:txBody>
                  <a:tcPr marL="60770" marR="60770" marT="30353" marB="30353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fontFamily</a:t>
                      </a:r>
                      <a:endParaRPr lang="en-US" sz="1600" dirty="0"/>
                    </a:p>
                  </a:txBody>
                  <a:tcPr marL="60770" marR="60770" marT="30353" marB="3035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35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Preetify</a:t>
            </a:r>
            <a:endParaRPr lang="en-US" sz="2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5130" y="1112943"/>
            <a:ext cx="5418614" cy="3108315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changeText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//grab or initialize text here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// font styles added by JS: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text.style.fontSize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"13pt";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text.style.fontFamily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"Comic Sans MS";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text.style.color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"red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"; // or pink?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xmlns="" val="1195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 err="1" smtClean="0"/>
              <a:t>Javascript</a:t>
            </a:r>
            <a:r>
              <a:rPr lang="en-US" dirty="0" smtClean="0"/>
              <a:t> Syntax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79743-7B81-4FB7-A3E2-1ACEC99CD8CF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1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56" y="2074122"/>
            <a:ext cx="5418614" cy="809413"/>
          </a:xfrm>
        </p:spPr>
        <p:txBody>
          <a:bodyPr/>
          <a:lstStyle/>
          <a:p>
            <a:r>
              <a:rPr lang="en-US" dirty="0"/>
              <a:t>variables are declared with the </a:t>
            </a:r>
            <a:r>
              <a:rPr lang="en-US" dirty="0" err="1"/>
              <a:t>var</a:t>
            </a:r>
            <a:r>
              <a:rPr lang="en-US" dirty="0"/>
              <a:t> keyword (case sensitive)</a:t>
            </a:r>
          </a:p>
          <a:p>
            <a:r>
              <a:rPr lang="en-US" dirty="0"/>
              <a:t>types are not specified, but JS does have types ("loosely typed")</a:t>
            </a:r>
          </a:p>
          <a:p>
            <a:pPr lvl="1"/>
            <a:r>
              <a:rPr lang="en-US" sz="1600" dirty="0">
                <a:latin typeface="Courier New" pitchFamily="49" charset="0"/>
                <a:cs typeface="Courier New" pitchFamily="49" charset="0"/>
              </a:rPr>
              <a:t>Number, Boolean, String, Array, Object, Function,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Null, Undefined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can find out a variable's type by calling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typeof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130" y="1062355"/>
            <a:ext cx="5418614" cy="615325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name = expression;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130" y="1474808"/>
            <a:ext cx="5418614" cy="1169323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clientName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"Connie Client";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age = 32;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weight = 127.4;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xmlns="" val="14070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type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56" y="1972945"/>
            <a:ext cx="5418614" cy="809413"/>
          </a:xfrm>
        </p:spPr>
        <p:txBody>
          <a:bodyPr/>
          <a:lstStyle/>
          <a:p>
            <a:r>
              <a:rPr lang="en-US" dirty="0"/>
              <a:t>integers and real numbers are the same type (no </a:t>
            </a:r>
            <a:r>
              <a:rPr lang="en-US" dirty="0" err="1"/>
              <a:t>int</a:t>
            </a:r>
            <a:r>
              <a:rPr lang="en-US" dirty="0"/>
              <a:t> vs. double)</a:t>
            </a:r>
          </a:p>
          <a:p>
            <a:r>
              <a:rPr lang="en-US" dirty="0"/>
              <a:t>same operators: + - * / % ++ -- = += -= *= /= %=</a:t>
            </a:r>
          </a:p>
          <a:p>
            <a:r>
              <a:rPr lang="en-US" dirty="0"/>
              <a:t>similar precedence to Java</a:t>
            </a:r>
          </a:p>
          <a:p>
            <a:r>
              <a:rPr lang="en-US" dirty="0"/>
              <a:t>many operators auto-convert types: "2" * 3 is 6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1723321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enrollment = 99;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medianGrade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2.8;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credits = 5 + 4 + (2 * 3);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         								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xmlns="" val="33799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(same as Java)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56" y="1972945"/>
            <a:ext cx="5418614" cy="809413"/>
          </a:xfrm>
        </p:spPr>
        <p:txBody>
          <a:bodyPr/>
          <a:lstStyle/>
          <a:p>
            <a:r>
              <a:rPr lang="en-US" dirty="0"/>
              <a:t>identical to Java's comment syntax</a:t>
            </a:r>
          </a:p>
          <a:p>
            <a:r>
              <a:rPr lang="en-US" dirty="0"/>
              <a:t>recall: 4 comment syntaxes</a:t>
            </a:r>
          </a:p>
          <a:p>
            <a:pPr lvl="1"/>
            <a:r>
              <a:rPr lang="en-US" dirty="0" smtClean="0"/>
              <a:t>HTML: &lt;!-- </a:t>
            </a:r>
            <a:r>
              <a:rPr lang="en-US" dirty="0"/>
              <a:t>comment --&gt;</a:t>
            </a:r>
          </a:p>
          <a:p>
            <a:pPr lvl="1"/>
            <a:r>
              <a:rPr lang="en-US" dirty="0" smtClean="0"/>
              <a:t>CSS/JS/PHP: /* </a:t>
            </a:r>
            <a:r>
              <a:rPr lang="en-US" dirty="0"/>
              <a:t>comment */</a:t>
            </a:r>
          </a:p>
          <a:p>
            <a:pPr lvl="1"/>
            <a:r>
              <a:rPr lang="en-US" dirty="0" smtClean="0"/>
              <a:t>Java/JS/PHP: // </a:t>
            </a:r>
            <a:r>
              <a:rPr lang="en-US" dirty="0"/>
              <a:t>comment</a:t>
            </a:r>
          </a:p>
          <a:p>
            <a:pPr lvl="1"/>
            <a:r>
              <a:rPr lang="en-US" dirty="0" smtClean="0"/>
              <a:t>PHP: # </a:t>
            </a:r>
            <a:r>
              <a:rPr lang="en-US" dirty="0"/>
              <a:t>comment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1446322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single-line comment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/* multi-line comment */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         								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xmlns="" val="29549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Math object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1723321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rand1to10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Math.floor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Math.random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 * 10 + 1);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three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Math.floor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Math.PI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	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				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4489" y="1922357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methods: 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abs, ceil,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, floor, log, max, min, </a:t>
            </a:r>
            <a:r>
              <a:rPr lang="en-US" sz="1900" dirty="0" err="1">
                <a:latin typeface="Courier New" pitchFamily="49" charset="0"/>
                <a:cs typeface="Courier New" pitchFamily="49" charset="0"/>
              </a:rPr>
              <a:t>pow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, random, round, </a:t>
            </a:r>
            <a:r>
              <a:rPr lang="en-US" sz="1900" dirty="0" smtClean="0">
                <a:latin typeface="Courier New" pitchFamily="49" charset="0"/>
                <a:cs typeface="Courier New" pitchFamily="49" charset="0"/>
              </a:rPr>
              <a:t>sin,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, tan</a:t>
            </a:r>
          </a:p>
          <a:p>
            <a:r>
              <a:rPr lang="en-US" dirty="0"/>
              <a:t>properties: 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E, PI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1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Special values: null and undefined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2277318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benson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9;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at this point in the code,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null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benson's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9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caroline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undefined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	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				  	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4489" y="2529417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itchFamily="49" charset="0"/>
                <a:cs typeface="Courier New" pitchFamily="49" charset="0"/>
              </a:rPr>
              <a:t>undefined</a:t>
            </a:r>
            <a:r>
              <a:rPr lang="en-US" dirty="0"/>
              <a:t> : has not been declared, does not exist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/>
              <a:t> : exists, but was specifically assigned an empty or null value</a:t>
            </a:r>
          </a:p>
          <a:p>
            <a:r>
              <a:rPr lang="en-US" dirty="0"/>
              <a:t>Why does JavaScript have both of these?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Logical operators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4092" y="1163532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&gt; &lt; &gt;= &lt;= &amp;&amp; || ! == != === !==</a:t>
            </a:r>
          </a:p>
          <a:p>
            <a:r>
              <a:rPr lang="en-US" dirty="0"/>
              <a:t>most logical operators automatically convert types:</a:t>
            </a:r>
          </a:p>
          <a:p>
            <a:pPr lvl="1"/>
            <a:r>
              <a:rPr lang="en-US" dirty="0"/>
              <a:t>5 &lt; "7" is true</a:t>
            </a:r>
          </a:p>
          <a:p>
            <a:pPr lvl="1"/>
            <a:r>
              <a:rPr lang="en-US" dirty="0"/>
              <a:t>42 == 42.0 is true</a:t>
            </a:r>
          </a:p>
          <a:p>
            <a:pPr lvl="1"/>
            <a:r>
              <a:rPr lang="en-US" dirty="0"/>
              <a:t>"5.0" == 5 is true</a:t>
            </a:r>
          </a:p>
          <a:p>
            <a:r>
              <a:rPr lang="en-US" dirty="0"/>
              <a:t>=== and !== are strict equality tests; checks both type and value</a:t>
            </a:r>
          </a:p>
          <a:p>
            <a:pPr lvl="1"/>
            <a:r>
              <a:rPr lang="en-US" dirty="0"/>
              <a:t>"5.0" === 5 is false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8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if/else statement (same as Java)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2554317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(condition)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statements;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else if (condition)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statements;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else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statements;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nn-NO" dirty="0" smtClean="0">
                <a:latin typeface="Courier New" pitchFamily="49" charset="0"/>
                <a:cs typeface="Courier New" pitchFamily="49" charset="0"/>
              </a:rPr>
              <a:t>		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4489" y="2529417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identical structure to Java's if/else statement</a:t>
            </a:r>
          </a:p>
          <a:p>
            <a:r>
              <a:rPr lang="en-US" dirty="0"/>
              <a:t>JavaScript allows almost anything as a condition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9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type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2277318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iLike190M = true;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ieIsGood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"IE6" &gt; 0; // false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("web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devevelopment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great") { /* true */ 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if (0) { /* false */ }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			 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4489" y="2023534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any value can be used as a Boolean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falsey</a:t>
            </a:r>
            <a:r>
              <a:rPr lang="en-US" dirty="0"/>
              <a:t>" values: 0, 0.0, </a:t>
            </a:r>
            <a:r>
              <a:rPr lang="en-US" dirty="0" err="1"/>
              <a:t>NaN</a:t>
            </a:r>
            <a:r>
              <a:rPr lang="en-US" dirty="0"/>
              <a:t>, "", null, </a:t>
            </a:r>
            <a:r>
              <a:rPr lang="en-US" dirty="0" smtClean="0"/>
              <a:t>and undefined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truthy</a:t>
            </a:r>
            <a:r>
              <a:rPr lang="en-US" dirty="0"/>
              <a:t>" values: anything else</a:t>
            </a:r>
          </a:p>
          <a:p>
            <a:r>
              <a:rPr lang="en-US" dirty="0"/>
              <a:t>converting a value into a Boolean explicitly:</a:t>
            </a:r>
          </a:p>
          <a:p>
            <a:pPr lvl="1"/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boolValue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Boolean(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otherValue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boolValue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!!(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otherValue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4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for loop (same as Java)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1446322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nn-NO" dirty="0" smtClean="0">
                <a:latin typeface="Courier New" pitchFamily="49" charset="0"/>
                <a:cs typeface="Courier New" pitchFamily="49" charset="0"/>
              </a:rPr>
              <a:t>var sum = 0;</a:t>
            </a:r>
          </a:p>
          <a:p>
            <a:r>
              <a:rPr lang="nn-NO" b="1" dirty="0" smtClean="0">
                <a:latin typeface="Courier New" pitchFamily="49" charset="0"/>
                <a:cs typeface="Courier New" pitchFamily="49" charset="0"/>
              </a:rPr>
              <a:t>for (var i = 0; i &lt; 100; i++) {</a:t>
            </a:r>
          </a:p>
          <a:p>
            <a:r>
              <a:rPr lang="nn-NO" dirty="0" smtClean="0">
                <a:latin typeface="Courier New" pitchFamily="49" charset="0"/>
                <a:cs typeface="Courier New" pitchFamily="49" charset="0"/>
              </a:rPr>
              <a:t>	sum = sum + i;</a:t>
            </a:r>
          </a:p>
          <a:p>
            <a:r>
              <a:rPr lang="nn-NO" dirty="0" smtClean="0">
                <a:latin typeface="Courier New" pitchFamily="49" charset="0"/>
                <a:cs typeface="Courier New" pitchFamily="49" charset="0"/>
              </a:rPr>
              <a:t>}			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0" y="2023533"/>
            <a:ext cx="5418614" cy="2277318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s1 = "hello";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s2 = "";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s2 += s1.charAt(i) + s1.charAt(i);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s2 stores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hheelllloo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		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7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 (same as Java) 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1169323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while (condition)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statements;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4489" y="2883535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break and continue keywords also behave as in Java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30" y="1967017"/>
            <a:ext cx="5418614" cy="1723321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do {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statements;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 while (condition);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					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xmlns="" val="28401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Popup boxes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1723321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alert("message"); // message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confirm("message"); // returns true or false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prompt("message"); // returns user input string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	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723" y="3269017"/>
            <a:ext cx="3263196" cy="123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463" y="1972945"/>
            <a:ext cx="3265456" cy="116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63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2000319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name = []; // empty array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name = [value, value, ..., value]; // pre-filled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name[index] = value; // store element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	  		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5130" y="1985474"/>
            <a:ext cx="5418614" cy="3939312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ducks = ["Huey", "Dewey", "Louie"];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stooges = []; 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stooges.length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stooges[0] = "Larry"; 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stooges.length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1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stooges[1] = "Moe"; 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stooges.length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2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stooges[4] = "Curly"; 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stooges.length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5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stooges[4] =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Shemp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"; 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stooges.length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is 5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	  		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xmlns="" val="13253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methods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11767"/>
            <a:ext cx="5418614" cy="3108315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 = ["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Stef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", "Jason"]; 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Stef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Jason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a.push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("Brian"); 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Stef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Jason, Brian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a.unshift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("Kelly"); // Kelly,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Stef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Jason, Brian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// Kelly,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Stef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Jason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a.shift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Stef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Jason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a.sort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// Jason,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Stef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	  		  		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489" y="2225887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array serves as many data structures: list, queue, stack, ...</a:t>
            </a:r>
          </a:p>
          <a:p>
            <a:r>
              <a:rPr lang="en-US" sz="1900" dirty="0"/>
              <a:t>methods: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concat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join, pop, push, reverse, shift, slice, sort, </a:t>
            </a:r>
            <a:r>
              <a:rPr lang="en-US" sz="1300" dirty="0" smtClean="0">
                <a:latin typeface="Courier New" pitchFamily="49" charset="0"/>
                <a:cs typeface="Courier New" pitchFamily="49" charset="0"/>
              </a:rPr>
              <a:t>splice, </a:t>
            </a:r>
            <a:r>
              <a:rPr lang="en-US" sz="1300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unshift</a:t>
            </a:r>
            <a:endParaRPr lang="en-US" sz="19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600" dirty="0"/>
              <a:t>push and pop add / remove from back</a:t>
            </a:r>
          </a:p>
          <a:p>
            <a:pPr lvl="1"/>
            <a:r>
              <a:rPr lang="en-US" sz="1600" dirty="0" err="1"/>
              <a:t>unshift</a:t>
            </a:r>
            <a:r>
              <a:rPr lang="en-US" sz="1600" dirty="0"/>
              <a:t> and shift add / remove from front</a:t>
            </a:r>
          </a:p>
          <a:p>
            <a:pPr lvl="1"/>
            <a:r>
              <a:rPr lang="en-US" sz="1600" dirty="0"/>
              <a:t>shift and pop return the element that is removed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6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type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56" y="1972945"/>
            <a:ext cx="5418614" cy="809413"/>
          </a:xfrm>
        </p:spPr>
        <p:txBody>
          <a:bodyPr/>
          <a:lstStyle/>
          <a:p>
            <a:r>
              <a:rPr lang="en-US" dirty="0"/>
              <a:t>methods: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charAt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charCodeAt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fromCharCode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lastIndexOf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replace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split, substring,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toLowerCase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toUpperCase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/>
              <a:t>charAt</a:t>
            </a:r>
            <a:r>
              <a:rPr lang="en-US" dirty="0"/>
              <a:t> returns a one-letter String (there is no char type)</a:t>
            </a:r>
          </a:p>
          <a:p>
            <a:r>
              <a:rPr lang="en-US" dirty="0"/>
              <a:t>length property (not a method as in Java)</a:t>
            </a:r>
          </a:p>
          <a:p>
            <a:r>
              <a:rPr lang="en-US" dirty="0"/>
              <a:t>Strings can be specified with "" or ''</a:t>
            </a:r>
          </a:p>
          <a:p>
            <a:r>
              <a:rPr lang="en-US" dirty="0"/>
              <a:t>concatenation with + :</a:t>
            </a:r>
          </a:p>
          <a:p>
            <a:pPr lvl="1"/>
            <a:r>
              <a:rPr lang="en-US" dirty="0"/>
              <a:t>1 + 1 is 2, but "1" + 1 is "11"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62355"/>
            <a:ext cx="5418614" cy="2277318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 = "Connie Client";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s.substring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(0,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s.indexOf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 ")); // "Connie"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// 13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s2 = 'Melvin Merchant';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         								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xmlns="" val="37722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More about </a:t>
            </a:r>
            <a:r>
              <a:rPr lang="en-US" sz="2700" dirty="0">
                <a:latin typeface="Courier New" pitchFamily="49" charset="0"/>
                <a:cs typeface="Courier New" pitchFamily="49" charset="0"/>
              </a:rPr>
              <a:t>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156" y="3136477"/>
            <a:ext cx="5418614" cy="809413"/>
          </a:xfrm>
        </p:spPr>
        <p:txBody>
          <a:bodyPr/>
          <a:lstStyle/>
          <a:p>
            <a:r>
              <a:rPr lang="en-US" dirty="0"/>
              <a:t>accessing the letters of a String: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922356"/>
            <a:ext cx="5418614" cy="2277318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count = 10;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s1 = "" + count; // "10"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s2 = count + " bananas, ah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!"; // "10 bananas, ah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!"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n1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parseInt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("42 is the answer"); // 42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n2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parseFloat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booyah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"); //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NaN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8438" y="961179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escape sequences behave as in Java: \' \" \&amp; \n \t \\</a:t>
            </a:r>
          </a:p>
          <a:p>
            <a:r>
              <a:rPr lang="en-US" dirty="0" smtClean="0"/>
              <a:t>converting between numbers and Strings: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30" y="3489449"/>
            <a:ext cx="5418614" cy="1446322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firstLetter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s[0]; // fails in IE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firstLetter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(0); // does work in IE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lastLetter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- 1);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3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strings: split and join</a:t>
            </a:r>
            <a:endParaRPr lang="en-US" sz="2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C76F15A-3445-4ED0-A4DF-DE4BBF06AE1A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5130" y="1011766"/>
            <a:ext cx="5418614" cy="2554317"/>
          </a:xfrm>
          <a:prstGeom prst="rect">
            <a:avLst/>
          </a:prstGeom>
          <a:solidFill>
            <a:srgbClr val="F4F6A8"/>
          </a:solidFill>
          <a:ln w="19050">
            <a:solidFill>
              <a:schemeClr val="tx1"/>
            </a:solidFill>
          </a:ln>
        </p:spPr>
        <p:txBody>
          <a:bodyPr wrap="square" lIns="60734" tIns="30367" rIns="60734" bIns="30367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 = "the quick brown fox";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s.split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 "); // ["the", "quick", "brown", "fox"]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a.reverse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// ["fox", "brown", "quick", "the"]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a.join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("!"); // "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fox!brown!quick!the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nn-NO" dirty="0" smtClean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           	  	  		  	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JS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489" y="2225887"/>
            <a:ext cx="5418614" cy="8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734" tIns="30367" rIns="60734" bIns="30367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split breaks apart a string into an array using a delimiter</a:t>
            </a:r>
          </a:p>
          <a:p>
            <a:pPr lvl="1"/>
            <a:r>
              <a:rPr lang="en-US" dirty="0"/>
              <a:t>can also be used with regular expressions (seen later)</a:t>
            </a:r>
          </a:p>
          <a:p>
            <a:r>
              <a:rPr lang="en-US" dirty="0"/>
              <a:t>join merges an array into a single string, placing a delimiter between them</a:t>
            </a:r>
            <a:endParaRPr lang="en-US" sz="7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2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</a:t>
            </a: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79743-7B81-4FB7-A3E2-1ACEC99CD8CF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0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 Scripting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CS380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B779743-7B81-4FB7-A3E2-1ACEC99CD8CF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59226"/>
            <a:ext cx="6076951" cy="349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8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client-side programming?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PHP already allows us to create dynamic web pages. Why also use client-side scripting?</a:t>
            </a:r>
          </a:p>
          <a:p>
            <a:r>
              <a:rPr lang="en-US" dirty="0"/>
              <a:t>client-side scripting (JavaScript) benefits:</a:t>
            </a:r>
          </a:p>
          <a:p>
            <a:pPr lvl="1"/>
            <a:r>
              <a:rPr lang="en-US" b="1" dirty="0"/>
              <a:t>usability</a:t>
            </a:r>
            <a:r>
              <a:rPr lang="en-US" dirty="0"/>
              <a:t>: can modify a page without having to post back to the server (faster UI)</a:t>
            </a:r>
          </a:p>
          <a:p>
            <a:pPr lvl="1"/>
            <a:r>
              <a:rPr lang="en-US" b="1" dirty="0"/>
              <a:t>efficiency</a:t>
            </a:r>
            <a:r>
              <a:rPr lang="en-US" dirty="0"/>
              <a:t>: can make small, quick changes to page without waiting for server</a:t>
            </a:r>
          </a:p>
          <a:p>
            <a:pPr lvl="1"/>
            <a:r>
              <a:rPr lang="en-US" b="1" dirty="0"/>
              <a:t>event-driven</a:t>
            </a:r>
            <a:r>
              <a:rPr lang="en-US" dirty="0"/>
              <a:t>: can respond to user actions like clicks and key </a:t>
            </a:r>
            <a:r>
              <a:rPr lang="en-US" dirty="0" smtClean="0"/>
              <a:t>presses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B779743-7B81-4FB7-A3E2-1ACEC99CD8CF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4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client-side programming?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server-side programming (PHP) benefits:</a:t>
            </a:r>
          </a:p>
          <a:p>
            <a:pPr lvl="1"/>
            <a:r>
              <a:rPr lang="en-US" b="1" dirty="0"/>
              <a:t>security</a:t>
            </a:r>
            <a:r>
              <a:rPr lang="en-US" dirty="0"/>
              <a:t>: has access to server's private data; client can't see source code</a:t>
            </a:r>
          </a:p>
          <a:p>
            <a:pPr lvl="1"/>
            <a:r>
              <a:rPr lang="en-US" b="1" dirty="0"/>
              <a:t>compatibility</a:t>
            </a:r>
            <a:r>
              <a:rPr lang="en-US" dirty="0"/>
              <a:t>: not subject to browser compatibility issues</a:t>
            </a:r>
          </a:p>
          <a:p>
            <a:pPr lvl="1"/>
            <a:r>
              <a:rPr lang="en-US" b="1" dirty="0"/>
              <a:t>power</a:t>
            </a:r>
            <a:r>
              <a:rPr lang="en-US" dirty="0"/>
              <a:t>: can write files, open connections to servers, connect to databases, </a:t>
            </a:r>
            <a:r>
              <a:rPr lang="en-US" dirty="0" smtClean="0"/>
              <a:t>...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B779743-7B81-4FB7-A3E2-1ACEC99CD8CF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Javascript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lightweight programming language ("scripting language")</a:t>
            </a:r>
          </a:p>
          <a:p>
            <a:pPr lvl="1"/>
            <a:r>
              <a:rPr lang="en-US" dirty="0"/>
              <a:t>used to make web pages interactive</a:t>
            </a:r>
          </a:p>
          <a:p>
            <a:pPr lvl="1"/>
            <a:r>
              <a:rPr lang="en-US" dirty="0"/>
              <a:t>insert dynamic text into HTML (ex: user name)</a:t>
            </a:r>
          </a:p>
          <a:p>
            <a:pPr lvl="1"/>
            <a:r>
              <a:rPr lang="en-US" b="1" dirty="0"/>
              <a:t>react to events </a:t>
            </a:r>
            <a:r>
              <a:rPr lang="en-US" dirty="0"/>
              <a:t>(ex: page load user click)</a:t>
            </a:r>
          </a:p>
          <a:p>
            <a:pPr lvl="1"/>
            <a:r>
              <a:rPr lang="en-US" dirty="0"/>
              <a:t>get information about a user's computer (ex: browser type)</a:t>
            </a:r>
          </a:p>
          <a:p>
            <a:pPr lvl="1"/>
            <a:r>
              <a:rPr lang="en-US" dirty="0"/>
              <a:t>perform calculations on user's computer (ex: form validation)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B779743-7B81-4FB7-A3E2-1ACEC99CD8CF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0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Javascript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web standard (but not supported identically by all browsers)</a:t>
            </a:r>
          </a:p>
          <a:p>
            <a:r>
              <a:rPr lang="en-US" dirty="0"/>
              <a:t>NOT related to Java other than by name and some syntactic similarities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B779743-7B81-4FB7-A3E2-1ACEC99CD8CF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1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interpreted, not compiled</a:t>
            </a:r>
          </a:p>
          <a:p>
            <a:r>
              <a:rPr lang="en-US" dirty="0"/>
              <a:t>more relaxed syntax and rules</a:t>
            </a:r>
          </a:p>
          <a:p>
            <a:pPr lvl="1"/>
            <a:r>
              <a:rPr lang="en-US" dirty="0"/>
              <a:t>fewer and "looser" data types</a:t>
            </a:r>
          </a:p>
          <a:p>
            <a:pPr lvl="1"/>
            <a:r>
              <a:rPr lang="en-US" dirty="0"/>
              <a:t>variables don't need to be declared</a:t>
            </a:r>
          </a:p>
          <a:p>
            <a:pPr lvl="1"/>
            <a:r>
              <a:rPr lang="en-US" dirty="0"/>
              <a:t>errors often silent (few exceptions)</a:t>
            </a:r>
          </a:p>
          <a:p>
            <a:r>
              <a:rPr lang="en-US" dirty="0"/>
              <a:t>key construct is the function rather than the class</a:t>
            </a:r>
          </a:p>
          <a:p>
            <a:pPr lvl="1"/>
            <a:r>
              <a:rPr lang="en-US" dirty="0"/>
              <a:t>"first-class" functions are used in </a:t>
            </a:r>
            <a:r>
              <a:rPr lang="en-US" dirty="0" smtClean="0"/>
              <a:t>many situations</a:t>
            </a:r>
            <a:endParaRPr lang="en-US" dirty="0"/>
          </a:p>
          <a:p>
            <a:r>
              <a:rPr lang="en-US" dirty="0"/>
              <a:t>contained within a web page and integrates with its HTML/CSS content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B779743-7B81-4FB7-A3E2-1ACEC99CD8CF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679" y="1011767"/>
            <a:ext cx="1117859" cy="111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83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Java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B779743-7B81-4FB7-A3E2-1ACEC99CD8CF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82" y="1568239"/>
            <a:ext cx="1569879" cy="156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421" y="1467062"/>
            <a:ext cx="1121653" cy="174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3085" y="2175298"/>
            <a:ext cx="295779" cy="476825"/>
          </a:xfrm>
          <a:prstGeom prst="rect">
            <a:avLst/>
          </a:prstGeom>
          <a:noFill/>
        </p:spPr>
        <p:txBody>
          <a:bodyPr wrap="none" lIns="60734" tIns="30367" rIns="60734" bIns="30367" rtlCol="0">
            <a:spAutoFit/>
          </a:bodyPr>
          <a:lstStyle/>
          <a:p>
            <a:r>
              <a:rPr lang="en-US" sz="2700" dirty="0" smtClean="0"/>
              <a:t>+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1018" y="2175298"/>
            <a:ext cx="295779" cy="476825"/>
          </a:xfrm>
          <a:prstGeom prst="rect">
            <a:avLst/>
          </a:prstGeom>
          <a:noFill/>
        </p:spPr>
        <p:txBody>
          <a:bodyPr wrap="none" lIns="60734" tIns="30367" rIns="60734" bIns="30367" rtlCol="0">
            <a:spAutoFit/>
          </a:bodyPr>
          <a:lstStyle/>
          <a:p>
            <a:r>
              <a:rPr lang="en-US" sz="2700" dirty="0"/>
              <a:t>=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866" y="1720004"/>
            <a:ext cx="1697245" cy="127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84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vs. 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100" dirty="0"/>
              <a:t>similarities:</a:t>
            </a:r>
          </a:p>
          <a:p>
            <a:pPr lvl="1"/>
            <a:r>
              <a:rPr lang="en-US" sz="1900" dirty="0"/>
              <a:t>both are interpreted, not compiled</a:t>
            </a:r>
          </a:p>
          <a:p>
            <a:pPr lvl="1"/>
            <a:r>
              <a:rPr lang="en-US" sz="1900" dirty="0"/>
              <a:t>both are relaxed about syntax, rules, and types</a:t>
            </a:r>
          </a:p>
          <a:p>
            <a:pPr lvl="1"/>
            <a:r>
              <a:rPr lang="en-US" sz="1900" dirty="0"/>
              <a:t>both are case-sensitive</a:t>
            </a:r>
          </a:p>
          <a:p>
            <a:pPr lvl="1"/>
            <a:r>
              <a:rPr lang="en-US" sz="1900" dirty="0"/>
              <a:t>both have built-in regular expressions for powerful </a:t>
            </a:r>
            <a:r>
              <a:rPr lang="en-US" sz="1900" dirty="0" smtClean="0"/>
              <a:t>text processing</a:t>
            </a:r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B779743-7B81-4FB7-A3E2-1ACEC99CD8CF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06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vs. 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differences:</a:t>
            </a:r>
          </a:p>
          <a:p>
            <a:pPr lvl="1"/>
            <a:r>
              <a:rPr lang="en-US" sz="1900" dirty="0"/>
              <a:t>JS is more object-oriented: </a:t>
            </a:r>
            <a:r>
              <a:rPr lang="en-US" sz="1900" dirty="0" err="1"/>
              <a:t>noun.verb</a:t>
            </a:r>
            <a:r>
              <a:rPr lang="en-US" sz="1900" dirty="0"/>
              <a:t>(), less procedural: verb(noun)</a:t>
            </a:r>
          </a:p>
          <a:p>
            <a:pPr lvl="1"/>
            <a:r>
              <a:rPr lang="en-US" sz="1900" dirty="0"/>
              <a:t>JS focuses on user interfaces and interacting with a document; PHP is geared </a:t>
            </a:r>
            <a:r>
              <a:rPr lang="en-US" sz="1900" dirty="0" smtClean="0"/>
              <a:t>toward HTML </a:t>
            </a:r>
            <a:r>
              <a:rPr lang="en-US" sz="1900" dirty="0"/>
              <a:t>output and file/form processing</a:t>
            </a:r>
          </a:p>
          <a:p>
            <a:pPr lvl="1"/>
            <a:r>
              <a:rPr lang="en-US" sz="1900" dirty="0"/>
              <a:t>JS code runs on the client's browser; PHP code runs on the web server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CS380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0000" lnSpcReduction="20000"/>
          </a:bodyPr>
          <a:lstStyle/>
          <a:p>
            <a:fld id="{CB779743-7B81-4FB7-A3E2-1ACEC99CD8CF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666" y="3724566"/>
            <a:ext cx="1088787" cy="60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1802" y="3861195"/>
            <a:ext cx="664469" cy="384492"/>
          </a:xfrm>
          <a:prstGeom prst="rect">
            <a:avLst/>
          </a:prstGeom>
          <a:noFill/>
        </p:spPr>
        <p:txBody>
          <a:bodyPr wrap="none" lIns="60734" tIns="30367" rIns="60734" bIns="30367" rtlCol="0">
            <a:spAutoFit/>
          </a:bodyPr>
          <a:lstStyle/>
          <a:p>
            <a:r>
              <a:rPr lang="en-US" sz="2100" dirty="0"/>
              <a:t>JS &lt;3</a:t>
            </a:r>
          </a:p>
        </p:txBody>
      </p:sp>
    </p:spTree>
    <p:extLst>
      <p:ext uri="{BB962C8B-B14F-4D97-AF65-F5344CB8AC3E}">
        <p14:creationId xmlns:p14="http://schemas.microsoft.com/office/powerpoint/2010/main" xmlns="" val="9468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2406</Words>
  <Application>Microsoft Office PowerPoint</Application>
  <PresentationFormat>Custom</PresentationFormat>
  <Paragraphs>599</Paragraphs>
  <Slides>235</Slides>
  <Notes>225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235</vt:i4>
      </vt:variant>
    </vt:vector>
  </HeadingPairs>
  <TitlesOfParts>
    <vt:vector size="240" baseType="lpstr">
      <vt:lpstr>Office Theme</vt:lpstr>
      <vt:lpstr>1_Office Theme</vt:lpstr>
      <vt:lpstr>2_Office Theme</vt:lpstr>
      <vt:lpstr>3_Office Theme</vt:lpstr>
      <vt:lpstr>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Intro to Javascript</vt:lpstr>
      <vt:lpstr>Client Side Scripting</vt:lpstr>
      <vt:lpstr>Why use client-side programming?</vt:lpstr>
      <vt:lpstr>Why use client-side programming?</vt:lpstr>
      <vt:lpstr>What is Javascript?</vt:lpstr>
      <vt:lpstr>What is Javascript?</vt:lpstr>
      <vt:lpstr>Javascript vs Java</vt:lpstr>
      <vt:lpstr>Javascript vs Java</vt:lpstr>
      <vt:lpstr>JavaScript vs. PHP</vt:lpstr>
      <vt:lpstr>JavaScript vs. PHP</vt:lpstr>
      <vt:lpstr>Linking to a JavaScript file: script</vt:lpstr>
      <vt:lpstr>Event-driven programming</vt:lpstr>
      <vt:lpstr>A JavaScript statement: alert</vt:lpstr>
      <vt:lpstr>Event-driven programming</vt:lpstr>
      <vt:lpstr>Buttons</vt:lpstr>
      <vt:lpstr>JavaScript functions</vt:lpstr>
      <vt:lpstr>Event handlers</vt:lpstr>
      <vt:lpstr>Document Object Model (DOM)</vt:lpstr>
      <vt:lpstr>DOM element objects</vt:lpstr>
      <vt:lpstr>Accessing elements: document.getElementById</vt:lpstr>
      <vt:lpstr>Accessing elements: document.getElementById</vt:lpstr>
      <vt:lpstr>Changing element style: element.style</vt:lpstr>
      <vt:lpstr>Preetify</vt:lpstr>
      <vt:lpstr>More Javascript Syntax</vt:lpstr>
      <vt:lpstr>Variables</vt:lpstr>
      <vt:lpstr>Number type</vt:lpstr>
      <vt:lpstr>Comments (same as Java)</vt:lpstr>
      <vt:lpstr> Math object</vt:lpstr>
      <vt:lpstr> Special values: null and undefined</vt:lpstr>
      <vt:lpstr> Logical operators</vt:lpstr>
      <vt:lpstr> if/else statement (same as Java)</vt:lpstr>
      <vt:lpstr>Boolean type</vt:lpstr>
      <vt:lpstr> for loop (same as Java)</vt:lpstr>
      <vt:lpstr>while loops (same as Java) </vt:lpstr>
      <vt:lpstr>Popup boxes</vt:lpstr>
      <vt:lpstr>Arrays</vt:lpstr>
      <vt:lpstr>Array methods</vt:lpstr>
      <vt:lpstr>String type</vt:lpstr>
      <vt:lpstr> More about String</vt:lpstr>
      <vt:lpstr>Splitting strings: split and join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NAAC2</cp:lastModifiedBy>
  <cp:revision>3</cp:revision>
  <dcterms:created xsi:type="dcterms:W3CDTF">2023-08-17T04:33:03Z</dcterms:created>
  <dcterms:modified xsi:type="dcterms:W3CDTF">2023-08-30T09:21:23Z</dcterms:modified>
</cp:coreProperties>
</file>