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s/slide207.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69.xml" ContentType="application/vnd.openxmlformats-officedocument.presentationml.slide+xml"/>
  <Override PartName="/ppt/tableStyles.xml" ContentType="application/vnd.openxmlformats-officedocument.presentationml.tableStyles+xml"/>
  <Override PartName="/ppt/slides/slide147.xml" ContentType="application/vnd.openxmlformats-officedocument.presentationml.slide+xml"/>
  <Override PartName="/ppt/slides/slide158.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slides/slide99.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215.xml" ContentType="application/vnd.openxmlformats-officedocument.presentationml.slide+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199.xml" ContentType="application/vnd.openxmlformats-officedocument.presentationml.slide+xml"/>
  <Override PartName="/ppt/slides/slide204.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slideLayouts/slideLayout21.xml" ContentType="application/vnd.openxmlformats-officedocument.presentationml.slideLayout+xml"/>
  <Override PartName="/ppt/slides/slide119.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55.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slides/slide162.xml" ContentType="application/vnd.openxmlformats-officedocument.presentationml.slide+xml"/>
  <Override PartName="/ppt/slides/slide191.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s/slide180.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s/slide209.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s/slide216.xml" ContentType="application/vnd.openxmlformats-officedocument.presentationml.slide+xml"/>
  <Override PartName="/ppt/slideLayouts/slideLayout15.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205.xml" ContentType="application/vnd.openxmlformats-officedocument.presentationml.slide+xml"/>
  <Override PartName="/ppt/slideLayouts/slideLayout22.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s/slide178.xml" ContentType="application/vnd.openxmlformats-officedocument.presentationml.slide+xml"/>
  <Override PartName="/ppt/slides/slide196.xml" ContentType="application/vnd.openxmlformats-officedocument.presentationml.slide+xml"/>
  <Override PartName="/ppt/slides/slide212.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167.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notesSlides/notesSlide9.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74.xml" ContentType="application/vnd.openxmlformats-officedocument.presentationml.slide+xml"/>
  <Override PartName="/ppt/slides/slide192.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s/slide181.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170.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s/slide217.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Override PartName="/ppt/slideLayouts/slideLayout16.xml" ContentType="application/vnd.openxmlformats-officedocument.presentationml.slideLayout+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s/slide2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s/slide20.xml" ContentType="application/vnd.openxmlformats-officedocument.presentationml.slide+xml"/>
  <Override PartName="/ppt/slides/slide168.xml" ContentType="application/vnd.openxmlformats-officedocument.presentationml.slide+xml"/>
  <Override PartName="/ppt/slides/slide179.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Override PartName="/ppt/slideLayouts/slideLayout12.xml" ContentType="application/vnd.openxmlformats-officedocument.presentationml.slideLayout+xml"/>
  <Override PartName="/ppt/slides/slide139.xml" ContentType="application/vnd.openxmlformats-officedocument.presentationml.slide+xml"/>
  <Override PartName="/ppt/slides/slide157.xml" ContentType="application/vnd.openxmlformats-officedocument.presentationml.slide+xml"/>
  <Override PartName="/ppt/slides/slide186.xml" ContentType="application/vnd.openxmlformats-officedocument.presentationml.slide+xml"/>
  <Override PartName="/ppt/notesSlides/notesSlide11.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193.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s/slide214.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98.xml" ContentType="application/vnd.openxmlformats-officedocument.presentationml.slide+xml"/>
  <Override PartName="/ppt/slides/slide203.xml" ContentType="application/vnd.openxmlformats-officedocument.presentationml.slide+xml"/>
  <Override PartName="/ppt/slideLayouts/slideLayout20.xml" ContentType="application/vnd.openxmlformats-officedocument.presentationml.slideLayout+xml"/>
  <Override PartName="/docProps/custom.xml" ContentType="application/vnd.openxmlformats-officedocument.custom-properties+xml"/>
  <Override PartName="/ppt/slides/slide129.xml" ContentType="application/vnd.openxmlformats-officedocument.presentationml.slide+xml"/>
  <Override PartName="/ppt/slides/slide176.xml" ContentType="application/vnd.openxmlformats-officedocument.presentationml.slide+xml"/>
  <Override PartName="/ppt/notesSlides/notesSlide12.xml" ContentType="application/vnd.openxmlformats-officedocument.presentationml.notesSlide+xml"/>
  <Override PartName="/ppt/slides/slide118.xml" ContentType="application/vnd.openxmlformats-officedocument.presentationml.slide+xml"/>
  <Override PartName="/ppt/slides/slide165.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viewProps.xml" ContentType="application/vnd.openxmlformats-officedocument.presentationml.viewProps+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slides/slide208.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slides/slide51.xml" ContentType="application/vnd.openxmlformats-officedocument.presentationml.slide+xml"/>
  <Override PartName="/ppt/slideLayouts/slideLayout14.xml" ContentType="application/vnd.openxmlformats-officedocument.presentationml.slideLayout+xml"/>
  <Override PartName="/ppt/slides/slide40.xml" ContentType="application/vnd.openxmlformats-officedocument.presentationml.slide+xml"/>
  <Override PartName="/ppt/slides/slide159.xml" ContentType="application/vnd.openxmlformats-officedocument.presentationml.slide+xml"/>
  <Override PartName="/ppt/slides/slide211.xml" ContentType="application/vnd.openxmlformats-officedocument.presentationml.slide+xml"/>
  <Override PartName="/ppt/slides/slide148.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Override PartName="/ppt/notesSlides/notesSlide8.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1" r:id="rId1"/>
    <p:sldMasterId id="2147483710" r:id="rId2"/>
  </p:sldMasterIdLst>
  <p:notesMasterIdLst>
    <p:notesMasterId r:id="rId22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2" r:id="rId86"/>
    <p:sldId id="343" r:id="rId87"/>
    <p:sldId id="344" r:id="rId88"/>
    <p:sldId id="345" r:id="rId89"/>
    <p:sldId id="346" r:id="rId90"/>
    <p:sldId id="347" r:id="rId91"/>
    <p:sldId id="348" r:id="rId92"/>
    <p:sldId id="349" r:id="rId93"/>
    <p:sldId id="350" r:id="rId94"/>
    <p:sldId id="351" r:id="rId95"/>
    <p:sldId id="352" r:id="rId96"/>
    <p:sldId id="353" r:id="rId97"/>
    <p:sldId id="354" r:id="rId98"/>
    <p:sldId id="355" r:id="rId99"/>
    <p:sldId id="356" r:id="rId100"/>
    <p:sldId id="357" r:id="rId101"/>
    <p:sldId id="358" r:id="rId102"/>
    <p:sldId id="359" r:id="rId103"/>
    <p:sldId id="360" r:id="rId104"/>
    <p:sldId id="361" r:id="rId105"/>
    <p:sldId id="362" r:id="rId106"/>
    <p:sldId id="363" r:id="rId107"/>
    <p:sldId id="364" r:id="rId108"/>
    <p:sldId id="366" r:id="rId109"/>
    <p:sldId id="367" r:id="rId110"/>
    <p:sldId id="368" r:id="rId111"/>
    <p:sldId id="369" r:id="rId112"/>
    <p:sldId id="370" r:id="rId113"/>
    <p:sldId id="371" r:id="rId114"/>
    <p:sldId id="372" r:id="rId115"/>
    <p:sldId id="373" r:id="rId116"/>
    <p:sldId id="374" r:id="rId117"/>
    <p:sldId id="375" r:id="rId118"/>
    <p:sldId id="376" r:id="rId119"/>
    <p:sldId id="377" r:id="rId120"/>
    <p:sldId id="378" r:id="rId121"/>
    <p:sldId id="379" r:id="rId122"/>
    <p:sldId id="380" r:id="rId123"/>
    <p:sldId id="381" r:id="rId124"/>
    <p:sldId id="382" r:id="rId125"/>
    <p:sldId id="383" r:id="rId126"/>
    <p:sldId id="384" r:id="rId127"/>
    <p:sldId id="385" r:id="rId128"/>
    <p:sldId id="386" r:id="rId129"/>
    <p:sldId id="387" r:id="rId130"/>
    <p:sldId id="388" r:id="rId131"/>
    <p:sldId id="389" r:id="rId132"/>
    <p:sldId id="390" r:id="rId133"/>
    <p:sldId id="391" r:id="rId134"/>
    <p:sldId id="392" r:id="rId135"/>
    <p:sldId id="393" r:id="rId136"/>
    <p:sldId id="394" r:id="rId137"/>
    <p:sldId id="395" r:id="rId138"/>
    <p:sldId id="396" r:id="rId139"/>
    <p:sldId id="397" r:id="rId140"/>
    <p:sldId id="398" r:id="rId141"/>
    <p:sldId id="399" r:id="rId142"/>
    <p:sldId id="400" r:id="rId143"/>
    <p:sldId id="401" r:id="rId144"/>
    <p:sldId id="402" r:id="rId145"/>
    <p:sldId id="403" r:id="rId146"/>
    <p:sldId id="404" r:id="rId147"/>
    <p:sldId id="405" r:id="rId148"/>
    <p:sldId id="406" r:id="rId149"/>
    <p:sldId id="407" r:id="rId150"/>
    <p:sldId id="408" r:id="rId151"/>
    <p:sldId id="409" r:id="rId152"/>
    <p:sldId id="410" r:id="rId153"/>
    <p:sldId id="411" r:id="rId154"/>
    <p:sldId id="412" r:id="rId155"/>
    <p:sldId id="413" r:id="rId156"/>
    <p:sldId id="414" r:id="rId157"/>
    <p:sldId id="415" r:id="rId158"/>
    <p:sldId id="416" r:id="rId159"/>
    <p:sldId id="417" r:id="rId160"/>
    <p:sldId id="418" r:id="rId161"/>
    <p:sldId id="419" r:id="rId162"/>
    <p:sldId id="420" r:id="rId163"/>
    <p:sldId id="421" r:id="rId164"/>
    <p:sldId id="422" r:id="rId165"/>
    <p:sldId id="423" r:id="rId166"/>
    <p:sldId id="424" r:id="rId167"/>
    <p:sldId id="425" r:id="rId168"/>
    <p:sldId id="426" r:id="rId169"/>
    <p:sldId id="427" r:id="rId170"/>
    <p:sldId id="428" r:id="rId171"/>
    <p:sldId id="429" r:id="rId172"/>
    <p:sldId id="430" r:id="rId173"/>
    <p:sldId id="431" r:id="rId174"/>
    <p:sldId id="432" r:id="rId175"/>
    <p:sldId id="433" r:id="rId176"/>
    <p:sldId id="435" r:id="rId177"/>
    <p:sldId id="436" r:id="rId178"/>
    <p:sldId id="437" r:id="rId179"/>
    <p:sldId id="438" r:id="rId180"/>
    <p:sldId id="439" r:id="rId181"/>
    <p:sldId id="440" r:id="rId182"/>
    <p:sldId id="441" r:id="rId183"/>
    <p:sldId id="442" r:id="rId184"/>
    <p:sldId id="443" r:id="rId185"/>
    <p:sldId id="444" r:id="rId186"/>
    <p:sldId id="445" r:id="rId187"/>
    <p:sldId id="446" r:id="rId188"/>
    <p:sldId id="447" r:id="rId189"/>
    <p:sldId id="448" r:id="rId190"/>
    <p:sldId id="449" r:id="rId191"/>
    <p:sldId id="450" r:id="rId192"/>
    <p:sldId id="451" r:id="rId193"/>
    <p:sldId id="452" r:id="rId194"/>
    <p:sldId id="453" r:id="rId195"/>
    <p:sldId id="454" r:id="rId196"/>
    <p:sldId id="455" r:id="rId197"/>
    <p:sldId id="456" r:id="rId198"/>
    <p:sldId id="457" r:id="rId199"/>
    <p:sldId id="458" r:id="rId200"/>
    <p:sldId id="459" r:id="rId201"/>
    <p:sldId id="460" r:id="rId202"/>
    <p:sldId id="461" r:id="rId203"/>
    <p:sldId id="462" r:id="rId204"/>
    <p:sldId id="463" r:id="rId205"/>
    <p:sldId id="464" r:id="rId206"/>
    <p:sldId id="465" r:id="rId207"/>
    <p:sldId id="466" r:id="rId208"/>
    <p:sldId id="467" r:id="rId209"/>
    <p:sldId id="468" r:id="rId210"/>
    <p:sldId id="469" r:id="rId211"/>
    <p:sldId id="470" r:id="rId212"/>
    <p:sldId id="471" r:id="rId213"/>
    <p:sldId id="472" r:id="rId214"/>
    <p:sldId id="473" r:id="rId215"/>
    <p:sldId id="474" r:id="rId216"/>
    <p:sldId id="475" r:id="rId217"/>
    <p:sldId id="476" r:id="rId218"/>
    <p:sldId id="477" r:id="rId2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59" Type="http://schemas.openxmlformats.org/officeDocument/2006/relationships/slide" Target="slides/slide157.xml"/><Relationship Id="rId170" Type="http://schemas.openxmlformats.org/officeDocument/2006/relationships/slide" Target="slides/slide168.xml"/><Relationship Id="rId191" Type="http://schemas.openxmlformats.org/officeDocument/2006/relationships/slide" Target="slides/slide189.xml"/><Relationship Id="rId205" Type="http://schemas.openxmlformats.org/officeDocument/2006/relationships/slide" Target="slides/slide203.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slide" Target="slides/slide147.xml"/><Relationship Id="rId5" Type="http://schemas.openxmlformats.org/officeDocument/2006/relationships/slide" Target="slides/slide3.xml"/><Relationship Id="rId95" Type="http://schemas.openxmlformats.org/officeDocument/2006/relationships/slide" Target="slides/slide93.xml"/><Relationship Id="rId160" Type="http://schemas.openxmlformats.org/officeDocument/2006/relationships/slide" Target="slides/slide158.xml"/><Relationship Id="rId181" Type="http://schemas.openxmlformats.org/officeDocument/2006/relationships/slide" Target="slides/slide179.xml"/><Relationship Id="rId216" Type="http://schemas.openxmlformats.org/officeDocument/2006/relationships/slide" Target="slides/slide214.xml"/><Relationship Id="rId211" Type="http://schemas.openxmlformats.org/officeDocument/2006/relationships/slide" Target="slides/slide209.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slide" Target="slides/slide148.xml"/><Relationship Id="rId155" Type="http://schemas.openxmlformats.org/officeDocument/2006/relationships/slide" Target="slides/slide153.xml"/><Relationship Id="rId171" Type="http://schemas.openxmlformats.org/officeDocument/2006/relationships/slide" Target="slides/slide169.xml"/><Relationship Id="rId176" Type="http://schemas.openxmlformats.org/officeDocument/2006/relationships/slide" Target="slides/slide174.xml"/><Relationship Id="rId192" Type="http://schemas.openxmlformats.org/officeDocument/2006/relationships/slide" Target="slides/slide190.xml"/><Relationship Id="rId197" Type="http://schemas.openxmlformats.org/officeDocument/2006/relationships/slide" Target="slides/slide195.xml"/><Relationship Id="rId206" Type="http://schemas.openxmlformats.org/officeDocument/2006/relationships/slide" Target="slides/slide204.xml"/><Relationship Id="rId201" Type="http://schemas.openxmlformats.org/officeDocument/2006/relationships/slide" Target="slides/slide199.xml"/><Relationship Id="rId222" Type="http://schemas.openxmlformats.org/officeDocument/2006/relationships/viewProps" Target="viewProps.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slide" Target="slides/slide143.xml"/><Relationship Id="rId161" Type="http://schemas.openxmlformats.org/officeDocument/2006/relationships/slide" Target="slides/slide159.xml"/><Relationship Id="rId166" Type="http://schemas.openxmlformats.org/officeDocument/2006/relationships/slide" Target="slides/slide164.xml"/><Relationship Id="rId182" Type="http://schemas.openxmlformats.org/officeDocument/2006/relationships/slide" Target="slides/slide180.xml"/><Relationship Id="rId187" Type="http://schemas.openxmlformats.org/officeDocument/2006/relationships/slide" Target="slides/slide185.xml"/><Relationship Id="rId217" Type="http://schemas.openxmlformats.org/officeDocument/2006/relationships/slide" Target="slides/slide215.xml"/><Relationship Id="rId1" Type="http://schemas.openxmlformats.org/officeDocument/2006/relationships/slideMaster" Target="slideMasters/slideMaster1.xml"/><Relationship Id="rId6" Type="http://schemas.openxmlformats.org/officeDocument/2006/relationships/slide" Target="slides/slide4.xml"/><Relationship Id="rId212" Type="http://schemas.openxmlformats.org/officeDocument/2006/relationships/slide" Target="slides/slide210.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51" Type="http://schemas.openxmlformats.org/officeDocument/2006/relationships/slide" Target="slides/slide149.xml"/><Relationship Id="rId156" Type="http://schemas.openxmlformats.org/officeDocument/2006/relationships/slide" Target="slides/slide154.xml"/><Relationship Id="rId177" Type="http://schemas.openxmlformats.org/officeDocument/2006/relationships/slide" Target="slides/slide175.xml"/><Relationship Id="rId198" Type="http://schemas.openxmlformats.org/officeDocument/2006/relationships/slide" Target="slides/slide196.xml"/><Relationship Id="rId172" Type="http://schemas.openxmlformats.org/officeDocument/2006/relationships/slide" Target="slides/slide170.xml"/><Relationship Id="rId193" Type="http://schemas.openxmlformats.org/officeDocument/2006/relationships/slide" Target="slides/slide191.xml"/><Relationship Id="rId202" Type="http://schemas.openxmlformats.org/officeDocument/2006/relationships/slide" Target="slides/slide200.xml"/><Relationship Id="rId207" Type="http://schemas.openxmlformats.org/officeDocument/2006/relationships/slide" Target="slides/slide205.xml"/><Relationship Id="rId223" Type="http://schemas.openxmlformats.org/officeDocument/2006/relationships/theme" Target="theme/theme1.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167" Type="http://schemas.openxmlformats.org/officeDocument/2006/relationships/slide" Target="slides/slide165.xml"/><Relationship Id="rId188" Type="http://schemas.openxmlformats.org/officeDocument/2006/relationships/slide" Target="slides/slide186.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slide" Target="slides/slide160.xml"/><Relationship Id="rId183" Type="http://schemas.openxmlformats.org/officeDocument/2006/relationships/slide" Target="slides/slide181.xml"/><Relationship Id="rId213" Type="http://schemas.openxmlformats.org/officeDocument/2006/relationships/slide" Target="slides/slide211.xml"/><Relationship Id="rId218" Type="http://schemas.openxmlformats.org/officeDocument/2006/relationships/slide" Target="slides/slide216.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slide" Target="slides/slide176.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73" Type="http://schemas.openxmlformats.org/officeDocument/2006/relationships/slide" Target="slides/slide171.xml"/><Relationship Id="rId194" Type="http://schemas.openxmlformats.org/officeDocument/2006/relationships/slide" Target="slides/slide192.xml"/><Relationship Id="rId199" Type="http://schemas.openxmlformats.org/officeDocument/2006/relationships/slide" Target="slides/slide197.xml"/><Relationship Id="rId203" Type="http://schemas.openxmlformats.org/officeDocument/2006/relationships/slide" Target="slides/slide201.xml"/><Relationship Id="rId208" Type="http://schemas.openxmlformats.org/officeDocument/2006/relationships/slide" Target="slides/slide206.xml"/><Relationship Id="rId19" Type="http://schemas.openxmlformats.org/officeDocument/2006/relationships/slide" Target="slides/slide17.xml"/><Relationship Id="rId224" Type="http://schemas.openxmlformats.org/officeDocument/2006/relationships/tableStyles" Target="tableStyles.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184" Type="http://schemas.openxmlformats.org/officeDocument/2006/relationships/slide" Target="slides/slide182.xml"/><Relationship Id="rId189" Type="http://schemas.openxmlformats.org/officeDocument/2006/relationships/slide" Target="slides/slide187.xml"/><Relationship Id="rId219" Type="http://schemas.openxmlformats.org/officeDocument/2006/relationships/slide" Target="slides/slide217.xml"/><Relationship Id="rId3" Type="http://schemas.openxmlformats.org/officeDocument/2006/relationships/slide" Target="slides/slide1.xml"/><Relationship Id="rId214" Type="http://schemas.openxmlformats.org/officeDocument/2006/relationships/slide" Target="slides/slide212.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79" Type="http://schemas.openxmlformats.org/officeDocument/2006/relationships/slide" Target="slides/slide177.xml"/><Relationship Id="rId195" Type="http://schemas.openxmlformats.org/officeDocument/2006/relationships/slide" Target="slides/slide193.xml"/><Relationship Id="rId209" Type="http://schemas.openxmlformats.org/officeDocument/2006/relationships/slide" Target="slides/slide207.xml"/><Relationship Id="rId190" Type="http://schemas.openxmlformats.org/officeDocument/2006/relationships/slide" Target="slides/slide188.xml"/><Relationship Id="rId204" Type="http://schemas.openxmlformats.org/officeDocument/2006/relationships/slide" Target="slides/slide202.xml"/><Relationship Id="rId220" Type="http://schemas.openxmlformats.org/officeDocument/2006/relationships/notesMaster" Target="notesMasters/notesMaster1.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164" Type="http://schemas.openxmlformats.org/officeDocument/2006/relationships/slide" Target="slides/slide162.xml"/><Relationship Id="rId169" Type="http://schemas.openxmlformats.org/officeDocument/2006/relationships/slide" Target="slides/slide167.xml"/><Relationship Id="rId185" Type="http://schemas.openxmlformats.org/officeDocument/2006/relationships/slide" Target="slides/slide183.xml"/><Relationship Id="rId4" Type="http://schemas.openxmlformats.org/officeDocument/2006/relationships/slide" Target="slides/slide2.xml"/><Relationship Id="rId9" Type="http://schemas.openxmlformats.org/officeDocument/2006/relationships/slide" Target="slides/slide7.xml"/><Relationship Id="rId180" Type="http://schemas.openxmlformats.org/officeDocument/2006/relationships/slide" Target="slides/slide178.xml"/><Relationship Id="rId210" Type="http://schemas.openxmlformats.org/officeDocument/2006/relationships/slide" Target="slides/slide208.xml"/><Relationship Id="rId215" Type="http://schemas.openxmlformats.org/officeDocument/2006/relationships/slide" Target="slides/slide213.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75" Type="http://schemas.openxmlformats.org/officeDocument/2006/relationships/slide" Target="slides/slide173.xml"/><Relationship Id="rId196" Type="http://schemas.openxmlformats.org/officeDocument/2006/relationships/slide" Target="slides/slide194.xml"/><Relationship Id="rId200" Type="http://schemas.openxmlformats.org/officeDocument/2006/relationships/slide" Target="slides/slide198.xml"/><Relationship Id="rId16" Type="http://schemas.openxmlformats.org/officeDocument/2006/relationships/slide" Target="slides/slide14.xml"/><Relationship Id="rId221" Type="http://schemas.openxmlformats.org/officeDocument/2006/relationships/presProps" Target="presProps.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 Id="rId165" Type="http://schemas.openxmlformats.org/officeDocument/2006/relationships/slide" Target="slides/slide163.xml"/><Relationship Id="rId186" Type="http://schemas.openxmlformats.org/officeDocument/2006/relationships/slide" Target="slides/slide18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2" name="PlaceHolder 1"/>
          <p:cNvSpPr>
            <a:spLocks noGrp="1"/>
          </p:cNvSpPr>
          <p:nvPr>
            <p:ph type="body"/>
          </p:nvPr>
        </p:nvSpPr>
        <p:spPr>
          <a:xfrm>
            <a:off x="756000" y="5078520"/>
            <a:ext cx="6047640" cy="4811040"/>
          </a:xfrm>
          <a:prstGeom prst="rect">
            <a:avLst/>
          </a:prstGeom>
        </p:spPr>
        <p:txBody>
          <a:bodyPr lIns="0" tIns="0" rIns="0" bIns="0"/>
          <a:lstStyle/>
          <a:p>
            <a:r>
              <a:rPr lang="en-US" sz="2000" b="0" strike="noStrike" spc="-1">
                <a:solidFill>
                  <a:srgbClr val="000000"/>
                </a:solidFill>
                <a:uFill>
                  <a:solidFill>
                    <a:srgbClr val="FFFFFF"/>
                  </a:solidFill>
                </a:uFill>
                <a:latin typeface="Arial"/>
              </a:rPr>
              <a:t>Click to edit the notes format</a:t>
            </a:r>
          </a:p>
        </p:txBody>
      </p:sp>
      <p:sp>
        <p:nvSpPr>
          <p:cNvPr id="73" name="PlaceHolder 2"/>
          <p:cNvSpPr>
            <a:spLocks noGrp="1"/>
          </p:cNvSpPr>
          <p:nvPr>
            <p:ph type="hdr"/>
          </p:nvPr>
        </p:nvSpPr>
        <p:spPr>
          <a:xfrm>
            <a:off x="0" y="0"/>
            <a:ext cx="3280680" cy="534240"/>
          </a:xfrm>
          <a:prstGeom prst="rect">
            <a:avLst/>
          </a:prstGeom>
        </p:spPr>
        <p:txBody>
          <a:bodyPr lIns="0" tIns="0" rIns="0" bIns="0"/>
          <a:lstStyle/>
          <a:p>
            <a:r>
              <a:rPr lang="en-US" sz="1400" b="0" strike="noStrike" spc="-1">
                <a:solidFill>
                  <a:srgbClr val="000000"/>
                </a:solidFill>
                <a:uFill>
                  <a:solidFill>
                    <a:srgbClr val="FFFFFF"/>
                  </a:solidFill>
                </a:uFill>
                <a:latin typeface="Times New Roman"/>
              </a:rPr>
              <a:t> </a:t>
            </a:r>
          </a:p>
        </p:txBody>
      </p:sp>
      <p:sp>
        <p:nvSpPr>
          <p:cNvPr id="74" name="PlaceHolder 3"/>
          <p:cNvSpPr>
            <a:spLocks noGrp="1"/>
          </p:cNvSpPr>
          <p:nvPr>
            <p:ph type="dt"/>
          </p:nvPr>
        </p:nvSpPr>
        <p:spPr>
          <a:xfrm>
            <a:off x="4278960" y="0"/>
            <a:ext cx="3280680" cy="534240"/>
          </a:xfrm>
          <a:prstGeom prst="rect">
            <a:avLst/>
          </a:prstGeom>
        </p:spPr>
        <p:txBody>
          <a:bodyPr lIns="0" tIns="0" rIns="0" bIns="0"/>
          <a:lstStyle/>
          <a:p>
            <a:pPr algn="r"/>
            <a:r>
              <a:rPr lang="en-US" sz="1400" b="0" strike="noStrike" spc="-1">
                <a:solidFill>
                  <a:srgbClr val="000000"/>
                </a:solidFill>
                <a:uFill>
                  <a:solidFill>
                    <a:srgbClr val="FFFFFF"/>
                  </a:solidFill>
                </a:uFill>
                <a:latin typeface="Times New Roman"/>
              </a:rPr>
              <a:t> </a:t>
            </a:r>
          </a:p>
        </p:txBody>
      </p:sp>
      <p:sp>
        <p:nvSpPr>
          <p:cNvPr id="75" name="PlaceHolder 4"/>
          <p:cNvSpPr>
            <a:spLocks noGrp="1"/>
          </p:cNvSpPr>
          <p:nvPr>
            <p:ph type="ftr"/>
          </p:nvPr>
        </p:nvSpPr>
        <p:spPr>
          <a:xfrm>
            <a:off x="0" y="10157400"/>
            <a:ext cx="3280680" cy="534240"/>
          </a:xfrm>
          <a:prstGeom prst="rect">
            <a:avLst/>
          </a:prstGeom>
        </p:spPr>
        <p:txBody>
          <a:bodyPr lIns="0" tIns="0" rIns="0" bIns="0" anchor="b"/>
          <a:lstStyle/>
          <a:p>
            <a:r>
              <a:rPr lang="en-US" sz="1400" b="0" strike="noStrike" spc="-1">
                <a:solidFill>
                  <a:srgbClr val="000000"/>
                </a:solidFill>
                <a:uFill>
                  <a:solidFill>
                    <a:srgbClr val="FFFFFF"/>
                  </a:solidFill>
                </a:uFill>
                <a:latin typeface="Times New Roman"/>
              </a:rPr>
              <a:t> </a:t>
            </a:r>
          </a:p>
        </p:txBody>
      </p:sp>
      <p:sp>
        <p:nvSpPr>
          <p:cNvPr id="76" name="PlaceHolder 5"/>
          <p:cNvSpPr>
            <a:spLocks noGrp="1"/>
          </p:cNvSpPr>
          <p:nvPr>
            <p:ph type="sldNum"/>
          </p:nvPr>
        </p:nvSpPr>
        <p:spPr>
          <a:xfrm>
            <a:off x="4278960" y="10157400"/>
            <a:ext cx="3280680" cy="534240"/>
          </a:xfrm>
          <a:prstGeom prst="rect">
            <a:avLst/>
          </a:prstGeom>
        </p:spPr>
        <p:txBody>
          <a:bodyPr lIns="0" tIns="0" rIns="0" bIns="0" anchor="b"/>
          <a:lstStyle/>
          <a:p>
            <a:pPr algn="r"/>
            <a:fld id="{6C51CB78-6BA7-4428-A080-20F4805EC715}" type="slidenum">
              <a:rPr lang="en-US" sz="1400" b="0" strike="noStrike" spc="-1">
                <a:solidFill>
                  <a:srgbClr val="000000"/>
                </a:solidFill>
                <a:uFill>
                  <a:solidFill>
                    <a:srgbClr val="FFFFFF"/>
                  </a:solidFill>
                </a:uFill>
                <a:latin typeface="Times New Roman"/>
              </a:rPr>
              <a:pPr algn="r"/>
              <a:t>‹#›</a:t>
            </a:fld>
            <a:endParaRPr lang="en-US" sz="1400" b="0" strike="noStrike" spc="-1">
              <a:solidFill>
                <a:srgbClr val="000000"/>
              </a:solidFill>
              <a:uFill>
                <a:solidFill>
                  <a:srgbClr val="FFFFFF"/>
                </a:solidFill>
              </a:uFill>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PlaceHolder 1"/>
          <p:cNvSpPr>
            <a:spLocks noGrp="1"/>
          </p:cNvSpPr>
          <p:nvPr>
            <p:ph type="body"/>
          </p:nvPr>
        </p:nvSpPr>
        <p:spPr>
          <a:xfrm>
            <a:off x="685800" y="4343400"/>
            <a:ext cx="5484240" cy="4112640"/>
          </a:xfrm>
          <a:prstGeom prst="rect">
            <a:avLst/>
          </a:prstGeom>
        </p:spPr>
        <p:txBody>
          <a:bodyPr lIns="0" tIns="0" rIns="0" bIns="0"/>
          <a:lstStyle/>
          <a:p>
            <a:endParaRPr lang="en-US" sz="2000" b="0" strike="noStrike" spc="-1">
              <a:solidFill>
                <a:srgbClr val="000000"/>
              </a:solidFill>
              <a:uFill>
                <a:solidFill>
                  <a:srgbClr val="FFFFFF"/>
                </a:solidFill>
              </a:uFill>
              <a:latin typeface="Arial"/>
            </a:endParaRPr>
          </a:p>
        </p:txBody>
      </p:sp>
      <p:sp>
        <p:nvSpPr>
          <p:cNvPr id="275" name="CustomShape 2"/>
          <p:cNvSpPr/>
          <p:nvPr/>
        </p:nvSpPr>
        <p:spPr>
          <a:xfrm>
            <a:off x="3884760" y="8685360"/>
            <a:ext cx="2969640" cy="45504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 name="PlaceHolder 1"/>
          <p:cNvSpPr>
            <a:spLocks noGrp="1"/>
          </p:cNvSpPr>
          <p:nvPr>
            <p:ph type="body"/>
          </p:nvPr>
        </p:nvSpPr>
        <p:spPr>
          <a:xfrm>
            <a:off x="685800" y="4343400"/>
            <a:ext cx="5484600" cy="4113000"/>
          </a:xfrm>
          <a:prstGeom prst="rect">
            <a:avLst/>
          </a:prstGeom>
        </p:spPr>
        <p:txBody>
          <a:bodyPr lIns="0" tIns="0" rIns="0" bIns="0"/>
          <a:lstStyle/>
          <a:p>
            <a:endParaRPr lang="en-US" sz="2000" b="0" strike="noStrike" spc="-1">
              <a:solidFill>
                <a:srgbClr val="000000"/>
              </a:solidFill>
              <a:uFill>
                <a:solidFill>
                  <a:srgbClr val="FFFFFF"/>
                </a:solidFill>
              </a:uFill>
              <a:latin typeface="Arial"/>
            </a:endParaRPr>
          </a:p>
        </p:txBody>
      </p:sp>
      <p:sp>
        <p:nvSpPr>
          <p:cNvPr id="292" name="CustomShape 2"/>
          <p:cNvSpPr/>
          <p:nvPr/>
        </p:nvSpPr>
        <p:spPr>
          <a:xfrm>
            <a:off x="3884760" y="8685360"/>
            <a:ext cx="2970000" cy="45540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PlaceHolder 1"/>
          <p:cNvSpPr>
            <a:spLocks noGrp="1"/>
          </p:cNvSpPr>
          <p:nvPr>
            <p:ph type="body"/>
          </p:nvPr>
        </p:nvSpPr>
        <p:spPr>
          <a:xfrm>
            <a:off x="685800" y="4343400"/>
            <a:ext cx="5484600" cy="4113000"/>
          </a:xfrm>
          <a:prstGeom prst="rect">
            <a:avLst/>
          </a:prstGeom>
        </p:spPr>
        <p:txBody>
          <a:bodyPr lIns="0" tIns="0" rIns="0" bIns="0"/>
          <a:lstStyle/>
          <a:p>
            <a:endParaRPr lang="en-US" sz="2000" b="0" strike="noStrike" spc="-1">
              <a:solidFill>
                <a:srgbClr val="000000"/>
              </a:solidFill>
              <a:uFill>
                <a:solidFill>
                  <a:srgbClr val="FFFFFF"/>
                </a:solidFill>
              </a:uFill>
              <a:latin typeface="Arial"/>
            </a:endParaRPr>
          </a:p>
        </p:txBody>
      </p:sp>
      <p:sp>
        <p:nvSpPr>
          <p:cNvPr id="294" name="CustomShape 2"/>
          <p:cNvSpPr/>
          <p:nvPr/>
        </p:nvSpPr>
        <p:spPr>
          <a:xfrm>
            <a:off x="3884760" y="8685360"/>
            <a:ext cx="2970000" cy="45540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PlaceHolder 1"/>
          <p:cNvSpPr>
            <a:spLocks noGrp="1"/>
          </p:cNvSpPr>
          <p:nvPr>
            <p:ph type="body"/>
          </p:nvPr>
        </p:nvSpPr>
        <p:spPr>
          <a:xfrm>
            <a:off x="685800" y="4343400"/>
            <a:ext cx="5484600" cy="4113000"/>
          </a:xfrm>
          <a:prstGeom prst="rect">
            <a:avLst/>
          </a:prstGeom>
        </p:spPr>
        <p:txBody>
          <a:bodyPr lIns="0" tIns="0" rIns="0" bIns="0"/>
          <a:lstStyle/>
          <a:p>
            <a:endParaRPr lang="en-US" sz="2000" b="0" strike="noStrike" spc="-1">
              <a:solidFill>
                <a:srgbClr val="000000"/>
              </a:solidFill>
              <a:uFill>
                <a:solidFill>
                  <a:srgbClr val="FFFFFF"/>
                </a:solidFill>
              </a:uFill>
              <a:latin typeface="Arial"/>
            </a:endParaRPr>
          </a:p>
        </p:txBody>
      </p:sp>
      <p:sp>
        <p:nvSpPr>
          <p:cNvPr id="296" name="CustomShape 2"/>
          <p:cNvSpPr/>
          <p:nvPr/>
        </p:nvSpPr>
        <p:spPr>
          <a:xfrm>
            <a:off x="3884760" y="8685360"/>
            <a:ext cx="2970000" cy="45540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PlaceHolder 1"/>
          <p:cNvSpPr>
            <a:spLocks noGrp="1"/>
          </p:cNvSpPr>
          <p:nvPr>
            <p:ph type="body"/>
          </p:nvPr>
        </p:nvSpPr>
        <p:spPr>
          <a:xfrm>
            <a:off x="685800" y="4343400"/>
            <a:ext cx="5484240" cy="4112640"/>
          </a:xfrm>
          <a:prstGeom prst="rect">
            <a:avLst/>
          </a:prstGeom>
        </p:spPr>
        <p:txBody>
          <a:bodyPr lIns="0" tIns="0" rIns="0" bIns="0"/>
          <a:lstStyle/>
          <a:p>
            <a:endParaRPr lang="en-US" sz="2000" b="0" strike="noStrike" spc="-1">
              <a:solidFill>
                <a:srgbClr val="000000"/>
              </a:solidFill>
              <a:uFill>
                <a:solidFill>
                  <a:srgbClr val="FFFFFF"/>
                </a:solidFill>
              </a:uFill>
              <a:latin typeface="Arial"/>
            </a:endParaRPr>
          </a:p>
        </p:txBody>
      </p:sp>
      <p:sp>
        <p:nvSpPr>
          <p:cNvPr id="277" name="CustomShape 2"/>
          <p:cNvSpPr/>
          <p:nvPr/>
        </p:nvSpPr>
        <p:spPr>
          <a:xfrm>
            <a:off x="3884760" y="8685360"/>
            <a:ext cx="2969640" cy="45504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PlaceHolder 1"/>
          <p:cNvSpPr>
            <a:spLocks noGrp="1"/>
          </p:cNvSpPr>
          <p:nvPr>
            <p:ph type="body"/>
          </p:nvPr>
        </p:nvSpPr>
        <p:spPr>
          <a:xfrm>
            <a:off x="685800" y="4343400"/>
            <a:ext cx="5484240" cy="4112640"/>
          </a:xfrm>
          <a:prstGeom prst="rect">
            <a:avLst/>
          </a:prstGeom>
        </p:spPr>
        <p:txBody>
          <a:bodyPr lIns="0" tIns="0" rIns="0" bIns="0"/>
          <a:lstStyle/>
          <a:p>
            <a:endParaRPr lang="en-US" sz="2000" b="0" strike="noStrike" spc="-1">
              <a:solidFill>
                <a:srgbClr val="000000"/>
              </a:solidFill>
              <a:uFill>
                <a:solidFill>
                  <a:srgbClr val="FFFFFF"/>
                </a:solidFill>
              </a:uFill>
              <a:latin typeface="Arial"/>
            </a:endParaRPr>
          </a:p>
        </p:txBody>
      </p:sp>
      <p:sp>
        <p:nvSpPr>
          <p:cNvPr id="279" name="CustomShape 2"/>
          <p:cNvSpPr/>
          <p:nvPr/>
        </p:nvSpPr>
        <p:spPr>
          <a:xfrm>
            <a:off x="3884760" y="8685360"/>
            <a:ext cx="2969640" cy="45504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PlaceHolder 1"/>
          <p:cNvSpPr>
            <a:spLocks noGrp="1"/>
          </p:cNvSpPr>
          <p:nvPr>
            <p:ph type="body"/>
          </p:nvPr>
        </p:nvSpPr>
        <p:spPr>
          <a:xfrm>
            <a:off x="685800" y="4343400"/>
            <a:ext cx="5484240" cy="4112640"/>
          </a:xfrm>
          <a:prstGeom prst="rect">
            <a:avLst/>
          </a:prstGeom>
        </p:spPr>
        <p:txBody>
          <a:bodyPr lIns="0" tIns="0" rIns="0" bIns="0"/>
          <a:lstStyle/>
          <a:p>
            <a:endParaRPr lang="en-US" sz="2000" b="0" strike="noStrike" spc="-1">
              <a:solidFill>
                <a:srgbClr val="000000"/>
              </a:solidFill>
              <a:uFill>
                <a:solidFill>
                  <a:srgbClr val="FFFFFF"/>
                </a:solidFill>
              </a:uFill>
              <a:latin typeface="Arial"/>
            </a:endParaRPr>
          </a:p>
        </p:txBody>
      </p:sp>
      <p:sp>
        <p:nvSpPr>
          <p:cNvPr id="281" name="CustomShape 2"/>
          <p:cNvSpPr/>
          <p:nvPr/>
        </p:nvSpPr>
        <p:spPr>
          <a:xfrm>
            <a:off x="3884760" y="8685360"/>
            <a:ext cx="2969640" cy="45504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 name="CustomShape 1"/>
          <p:cNvSpPr/>
          <p:nvPr/>
        </p:nvSpPr>
        <p:spPr>
          <a:xfrm>
            <a:off x="685800" y="4343400"/>
            <a:ext cx="5486040" cy="411444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 name="PlaceHolder 1"/>
          <p:cNvSpPr>
            <a:spLocks noGrp="1"/>
          </p:cNvSpPr>
          <p:nvPr>
            <p:ph type="body"/>
          </p:nvPr>
        </p:nvSpPr>
        <p:spPr>
          <a:xfrm>
            <a:off x="685800" y="4343400"/>
            <a:ext cx="5484600" cy="4113000"/>
          </a:xfrm>
          <a:prstGeom prst="rect">
            <a:avLst/>
          </a:prstGeom>
        </p:spPr>
        <p:txBody>
          <a:bodyPr lIns="0" tIns="0" rIns="0" bIns="0"/>
          <a:lstStyle/>
          <a:p>
            <a:endParaRPr lang="en-US" sz="2000" b="0" strike="noStrike" spc="-1">
              <a:solidFill>
                <a:srgbClr val="000000"/>
              </a:solidFill>
              <a:uFill>
                <a:solidFill>
                  <a:srgbClr val="FFFFFF"/>
                </a:solidFill>
              </a:uFill>
              <a:latin typeface="Arial"/>
            </a:endParaRPr>
          </a:p>
        </p:txBody>
      </p:sp>
      <p:sp>
        <p:nvSpPr>
          <p:cNvPr id="284" name="CustomShape 2"/>
          <p:cNvSpPr/>
          <p:nvPr/>
        </p:nvSpPr>
        <p:spPr>
          <a:xfrm>
            <a:off x="3884760" y="8685360"/>
            <a:ext cx="2970000" cy="45540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 name="PlaceHolder 1"/>
          <p:cNvSpPr>
            <a:spLocks noGrp="1"/>
          </p:cNvSpPr>
          <p:nvPr>
            <p:ph type="body"/>
          </p:nvPr>
        </p:nvSpPr>
        <p:spPr>
          <a:xfrm>
            <a:off x="685800" y="4343400"/>
            <a:ext cx="5484600" cy="4113000"/>
          </a:xfrm>
          <a:prstGeom prst="rect">
            <a:avLst/>
          </a:prstGeom>
        </p:spPr>
        <p:txBody>
          <a:bodyPr lIns="0" tIns="0" rIns="0" bIns="0"/>
          <a:lstStyle/>
          <a:p>
            <a:endParaRPr lang="en-US" sz="2000" b="0" strike="noStrike" spc="-1">
              <a:solidFill>
                <a:srgbClr val="000000"/>
              </a:solidFill>
              <a:uFill>
                <a:solidFill>
                  <a:srgbClr val="FFFFFF"/>
                </a:solidFill>
              </a:uFill>
              <a:latin typeface="Arial"/>
            </a:endParaRPr>
          </a:p>
        </p:txBody>
      </p:sp>
      <p:sp>
        <p:nvSpPr>
          <p:cNvPr id="286" name="CustomShape 2"/>
          <p:cNvSpPr/>
          <p:nvPr/>
        </p:nvSpPr>
        <p:spPr>
          <a:xfrm>
            <a:off x="3884760" y="8685360"/>
            <a:ext cx="2970000" cy="45540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PlaceHolder 1"/>
          <p:cNvSpPr>
            <a:spLocks noGrp="1"/>
          </p:cNvSpPr>
          <p:nvPr>
            <p:ph type="body"/>
          </p:nvPr>
        </p:nvSpPr>
        <p:spPr>
          <a:xfrm>
            <a:off x="685800" y="4343400"/>
            <a:ext cx="5484600" cy="4113000"/>
          </a:xfrm>
          <a:prstGeom prst="rect">
            <a:avLst/>
          </a:prstGeom>
        </p:spPr>
        <p:txBody>
          <a:bodyPr lIns="0" tIns="0" rIns="0" bIns="0"/>
          <a:lstStyle/>
          <a:p>
            <a:endParaRPr lang="en-US" sz="2000" b="0" strike="noStrike" spc="-1">
              <a:solidFill>
                <a:srgbClr val="000000"/>
              </a:solidFill>
              <a:uFill>
                <a:solidFill>
                  <a:srgbClr val="FFFFFF"/>
                </a:solidFill>
              </a:uFill>
              <a:latin typeface="Arial"/>
            </a:endParaRPr>
          </a:p>
        </p:txBody>
      </p:sp>
      <p:sp>
        <p:nvSpPr>
          <p:cNvPr id="288" name="CustomShape 2"/>
          <p:cNvSpPr/>
          <p:nvPr/>
        </p:nvSpPr>
        <p:spPr>
          <a:xfrm>
            <a:off x="3884760" y="8685360"/>
            <a:ext cx="2970000" cy="45540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 name="PlaceHolder 1"/>
          <p:cNvSpPr>
            <a:spLocks noGrp="1"/>
          </p:cNvSpPr>
          <p:nvPr>
            <p:ph type="body"/>
          </p:nvPr>
        </p:nvSpPr>
        <p:spPr>
          <a:xfrm>
            <a:off x="685800" y="4343400"/>
            <a:ext cx="5484600" cy="4113000"/>
          </a:xfrm>
          <a:prstGeom prst="rect">
            <a:avLst/>
          </a:prstGeom>
        </p:spPr>
        <p:txBody>
          <a:bodyPr lIns="0" tIns="0" rIns="0" bIns="0"/>
          <a:lstStyle/>
          <a:p>
            <a:endParaRPr lang="en-US" sz="2000" b="0" strike="noStrike" spc="-1">
              <a:solidFill>
                <a:srgbClr val="000000"/>
              </a:solidFill>
              <a:uFill>
                <a:solidFill>
                  <a:srgbClr val="FFFFFF"/>
                </a:solidFill>
              </a:uFill>
              <a:latin typeface="Arial"/>
            </a:endParaRPr>
          </a:p>
        </p:txBody>
      </p:sp>
      <p:sp>
        <p:nvSpPr>
          <p:cNvPr id="290" name="CustomShape 2"/>
          <p:cNvSpPr/>
          <p:nvPr/>
        </p:nvSpPr>
        <p:spPr>
          <a:xfrm>
            <a:off x="3884760" y="8685360"/>
            <a:ext cx="2970000" cy="45540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Arial"/>
            </a:endParaRPr>
          </a:p>
        </p:txBody>
      </p:sp>
      <p:sp>
        <p:nvSpPr>
          <p:cNvPr id="60" name="PlaceHolder 2"/>
          <p:cNvSpPr>
            <a:spLocks noGrp="1"/>
          </p:cNvSpPr>
          <p:nvPr>
            <p:ph type="body"/>
          </p:nvPr>
        </p:nvSpPr>
        <p:spPr>
          <a:xfrm>
            <a:off x="457200" y="1604520"/>
            <a:ext cx="8229240" cy="1896840"/>
          </a:xfrm>
          <a:prstGeom prst="rect">
            <a:avLst/>
          </a:prstGeom>
        </p:spPr>
        <p:txBody>
          <a:bodyPr lIns="0" tIns="0" rIns="0" bIns="0"/>
          <a:lstStyle/>
          <a:p>
            <a:endParaRPr lang="en-US" sz="2800" b="0" strike="noStrike" spc="-1">
              <a:solidFill>
                <a:srgbClr val="000000"/>
              </a:solidFill>
              <a:uFill>
                <a:solidFill>
                  <a:srgbClr val="FFFFFF"/>
                </a:solidFill>
              </a:uFill>
              <a:latin typeface="Arial"/>
            </a:endParaRPr>
          </a:p>
        </p:txBody>
      </p:sp>
      <p:sp>
        <p:nvSpPr>
          <p:cNvPr id="61" name="PlaceHolder 3"/>
          <p:cNvSpPr>
            <a:spLocks noGrp="1"/>
          </p:cNvSpPr>
          <p:nvPr>
            <p:ph type="body"/>
          </p:nvPr>
        </p:nvSpPr>
        <p:spPr>
          <a:xfrm>
            <a:off x="457200" y="3682080"/>
            <a:ext cx="8229240" cy="1896840"/>
          </a:xfrm>
          <a:prstGeom prst="rect">
            <a:avLst/>
          </a:prstGeom>
        </p:spPr>
        <p:txBody>
          <a:bodyPr lIns="0" tIns="0" rIns="0" bIns="0"/>
          <a:lstStyle/>
          <a:p>
            <a:endParaRPr lang="en-US"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Arial"/>
            </a:endParaRPr>
          </a:p>
        </p:txBody>
      </p:sp>
      <p:sp>
        <p:nvSpPr>
          <p:cNvPr id="63" name="PlaceHolder 2"/>
          <p:cNvSpPr>
            <a:spLocks noGrp="1"/>
          </p:cNvSpPr>
          <p:nvPr>
            <p:ph type="body"/>
          </p:nvPr>
        </p:nvSpPr>
        <p:spPr>
          <a:xfrm>
            <a:off x="457200" y="1604520"/>
            <a:ext cx="4015800" cy="1896840"/>
          </a:xfrm>
          <a:prstGeom prst="rect">
            <a:avLst/>
          </a:prstGeom>
        </p:spPr>
        <p:txBody>
          <a:bodyPr lIns="0" tIns="0" rIns="0" bIns="0"/>
          <a:lstStyle/>
          <a:p>
            <a:endParaRPr lang="en-US" sz="2800" b="0" strike="noStrike" spc="-1">
              <a:solidFill>
                <a:srgbClr val="000000"/>
              </a:solidFill>
              <a:uFill>
                <a:solidFill>
                  <a:srgbClr val="FFFFFF"/>
                </a:solidFill>
              </a:uFill>
              <a:latin typeface="Arial"/>
            </a:endParaRPr>
          </a:p>
        </p:txBody>
      </p:sp>
      <p:sp>
        <p:nvSpPr>
          <p:cNvPr id="64" name="PlaceHolder 3"/>
          <p:cNvSpPr>
            <a:spLocks noGrp="1"/>
          </p:cNvSpPr>
          <p:nvPr>
            <p:ph type="body"/>
          </p:nvPr>
        </p:nvSpPr>
        <p:spPr>
          <a:xfrm>
            <a:off x="4674240" y="1604520"/>
            <a:ext cx="4015800" cy="1896840"/>
          </a:xfrm>
          <a:prstGeom prst="rect">
            <a:avLst/>
          </a:prstGeom>
        </p:spPr>
        <p:txBody>
          <a:bodyPr lIns="0" tIns="0" rIns="0" bIns="0"/>
          <a:lstStyle/>
          <a:p>
            <a:endParaRPr lang="en-US" sz="2800" b="0" strike="noStrike" spc="-1">
              <a:solidFill>
                <a:srgbClr val="000000"/>
              </a:solidFill>
              <a:uFill>
                <a:solidFill>
                  <a:srgbClr val="FFFFFF"/>
                </a:solidFill>
              </a:uFill>
              <a:latin typeface="Arial"/>
            </a:endParaRPr>
          </a:p>
        </p:txBody>
      </p:sp>
      <p:sp>
        <p:nvSpPr>
          <p:cNvPr id="65" name="PlaceHolder 4"/>
          <p:cNvSpPr>
            <a:spLocks noGrp="1"/>
          </p:cNvSpPr>
          <p:nvPr>
            <p:ph type="body"/>
          </p:nvPr>
        </p:nvSpPr>
        <p:spPr>
          <a:xfrm>
            <a:off x="4674240" y="3682080"/>
            <a:ext cx="4015800" cy="1896840"/>
          </a:xfrm>
          <a:prstGeom prst="rect">
            <a:avLst/>
          </a:prstGeom>
        </p:spPr>
        <p:txBody>
          <a:bodyPr lIns="0" tIns="0" rIns="0" bIns="0"/>
          <a:lstStyle/>
          <a:p>
            <a:endParaRPr lang="en-US" sz="2800" b="0" strike="noStrike" spc="-1">
              <a:solidFill>
                <a:srgbClr val="000000"/>
              </a:solidFill>
              <a:uFill>
                <a:solidFill>
                  <a:srgbClr val="FFFFFF"/>
                </a:solidFill>
              </a:uFill>
              <a:latin typeface="Arial"/>
            </a:endParaRPr>
          </a:p>
        </p:txBody>
      </p:sp>
      <p:sp>
        <p:nvSpPr>
          <p:cNvPr id="66" name="PlaceHolder 5"/>
          <p:cNvSpPr>
            <a:spLocks noGrp="1"/>
          </p:cNvSpPr>
          <p:nvPr>
            <p:ph type="body"/>
          </p:nvPr>
        </p:nvSpPr>
        <p:spPr>
          <a:xfrm>
            <a:off x="457200" y="3682080"/>
            <a:ext cx="4015800" cy="1896840"/>
          </a:xfrm>
          <a:prstGeom prst="rect">
            <a:avLst/>
          </a:prstGeom>
        </p:spPr>
        <p:txBody>
          <a:bodyPr lIns="0" tIns="0" rIns="0" bIns="0"/>
          <a:lstStyle/>
          <a:p>
            <a:endParaRPr lang="en-US"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Arial"/>
            </a:endParaRPr>
          </a:p>
        </p:txBody>
      </p:sp>
      <p:sp>
        <p:nvSpPr>
          <p:cNvPr id="68" name="PlaceHolder 2"/>
          <p:cNvSpPr>
            <a:spLocks noGrp="1"/>
          </p:cNvSpPr>
          <p:nvPr>
            <p:ph type="body"/>
          </p:nvPr>
        </p:nvSpPr>
        <p:spPr>
          <a:xfrm>
            <a:off x="457200" y="1604520"/>
            <a:ext cx="8229240" cy="3977280"/>
          </a:xfrm>
          <a:prstGeom prst="rect">
            <a:avLst/>
          </a:prstGeom>
        </p:spPr>
        <p:txBody>
          <a:bodyPr lIns="0" tIns="0" rIns="0" bIns="0"/>
          <a:lstStyle/>
          <a:p>
            <a:endParaRPr lang="en-US" sz="2800" b="0" strike="noStrike" spc="-1">
              <a:solidFill>
                <a:srgbClr val="000000"/>
              </a:solidFill>
              <a:uFill>
                <a:solidFill>
                  <a:srgbClr val="FFFFFF"/>
                </a:solidFill>
              </a:uFill>
              <a:latin typeface="Arial"/>
            </a:endParaRPr>
          </a:p>
        </p:txBody>
      </p:sp>
      <p:sp>
        <p:nvSpPr>
          <p:cNvPr id="69" name="PlaceHolder 3"/>
          <p:cNvSpPr>
            <a:spLocks noGrp="1"/>
          </p:cNvSpPr>
          <p:nvPr>
            <p:ph type="body"/>
          </p:nvPr>
        </p:nvSpPr>
        <p:spPr>
          <a:xfrm>
            <a:off x="457200" y="1604520"/>
            <a:ext cx="8229240" cy="3977280"/>
          </a:xfrm>
          <a:prstGeom prst="rect">
            <a:avLst/>
          </a:prstGeom>
        </p:spPr>
        <p:txBody>
          <a:bodyPr lIns="0" tIns="0" rIns="0" bIns="0"/>
          <a:lstStyle/>
          <a:p>
            <a:endParaRPr lang="en-US" sz="2800" b="0" strike="noStrike" spc="-1">
              <a:solidFill>
                <a:srgbClr val="000000"/>
              </a:solidFill>
              <a:uFill>
                <a:solidFill>
                  <a:srgbClr val="FFFFFF"/>
                </a:solidFill>
              </a:uFill>
              <a:latin typeface="Arial"/>
            </a:endParaRPr>
          </a:p>
        </p:txBody>
      </p:sp>
      <p:pic>
        <p:nvPicPr>
          <p:cNvPr id="70" name="Picture 69"/>
          <p:cNvPicPr/>
          <p:nvPr/>
        </p:nvPicPr>
        <p:blipFill>
          <a:blip r:embed="rId2"/>
          <a:stretch/>
        </p:blipFill>
        <p:spPr>
          <a:xfrm>
            <a:off x="2079000" y="1604520"/>
            <a:ext cx="4984920" cy="3977280"/>
          </a:xfrm>
          <a:prstGeom prst="rect">
            <a:avLst/>
          </a:prstGeom>
          <a:ln>
            <a:noFill/>
          </a:ln>
        </p:spPr>
      </p:pic>
      <p:pic>
        <p:nvPicPr>
          <p:cNvPr id="71" name="Picture 70"/>
          <p:cNvPicPr/>
          <p:nvPr/>
        </p:nvPicPr>
        <p:blipFill>
          <a:blip r:embed="rId2"/>
          <a:stretch/>
        </p:blipFill>
        <p:spPr>
          <a:xfrm>
            <a:off x="2079000" y="1604520"/>
            <a:ext cx="4984920" cy="3977280"/>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544213AF-26F6-41FA-8D85-E2C5388D6E58}" type="datetimeFigureOut">
              <a:rPr lang="en-US" smtClean="0"/>
              <a:pPr/>
              <a:t>8/30/2023</a:t>
            </a:fld>
            <a:endParaRPr lang="en-US" dirty="0">
              <a:solidFill>
                <a:srgbClr val="FFFFFF"/>
              </a:solidFill>
            </a:endParaRPr>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kumimoji="0" lang="en-US">
              <a:solidFill>
                <a:schemeClr val="accent1">
                  <a:tint val="20000"/>
                </a:schemeClr>
              </a:solidFill>
            </a:endParaRP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D5BBC35B-A44B-4119-B8DA-DE9E3DFADA20}" type="slidenum">
              <a:rPr kumimoji="0" lang="en-US" smtClean="0"/>
              <a:pPr/>
              <a:t>‹#›</a:t>
            </a:fld>
            <a:endParaRPr kumimoji="0" lang="en-US" dirty="0">
              <a:solidFill>
                <a:srgbClr val="FFFFFF"/>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544213AF-26F6-41FA-8D85-E2C5388D6E58}" type="datetimeFigureOut">
              <a:rPr lang="en-US" smtClean="0"/>
              <a:pPr/>
              <a:t>8/30/2023</a:t>
            </a:fld>
            <a:endParaRPr lang="en-US"/>
          </a:p>
        </p:txBody>
      </p:sp>
      <p:sp>
        <p:nvSpPr>
          <p:cNvPr id="9" name="Slide Number Placeholder 8"/>
          <p:cNvSpPr>
            <a:spLocks noGrp="1"/>
          </p:cNvSpPr>
          <p:nvPr>
            <p:ph type="sldNum" sz="quarter" idx="15"/>
          </p:nvPr>
        </p:nvSpPr>
        <p:spPr/>
        <p:txBody>
          <a:bodyPr rtlCol="0"/>
          <a:lstStyle/>
          <a:p>
            <a:fld id="{D5BBC35B-A44B-4119-B8DA-DE9E3DFADA20}" type="slidenum">
              <a:rPr kumimoji="0" lang="en-US" smtClean="0"/>
              <a:pPr/>
              <a:t>‹#›</a:t>
            </a:fld>
            <a:endParaRPr kumimoji="0" lang="en-US"/>
          </a:p>
        </p:txBody>
      </p:sp>
      <p:sp>
        <p:nvSpPr>
          <p:cNvPr id="10" name="Footer Placeholder 9"/>
          <p:cNvSpPr>
            <a:spLocks noGrp="1"/>
          </p:cNvSpPr>
          <p:nvPr>
            <p:ph type="ftr" sz="quarter" idx="16"/>
          </p:nvPr>
        </p:nvSpPr>
        <p:spPr/>
        <p:txBody>
          <a:bodyPr rtlCol="0"/>
          <a:lstStyle/>
          <a:p>
            <a:endParaRPr kumimoji="0"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544213AF-26F6-41FA-8D85-E2C5388D6E58}" type="datetimeFigureOut">
              <a:rPr lang="en-US" smtClean="0"/>
              <a:pPr/>
              <a:t>8/30/2023</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kumimoji="0"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D5BBC35B-A44B-4119-B8DA-DE9E3DFADA20}"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544213AF-26F6-41FA-8D85-E2C5388D6E58}" type="datetimeFigureOut">
              <a:rPr lang="en-US" smtClean="0"/>
              <a:pPr/>
              <a:t>8/30/2023</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D5BBC35B-A44B-4119-B8DA-DE9E3DFADA20}" type="slidenum">
              <a:rPr kumimoji="0" lang="en-US" smtClean="0"/>
              <a:pPr/>
              <a:t>‹#›</a:t>
            </a:fld>
            <a:endParaRPr kumimoji="0"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544213AF-26F6-41FA-8D85-E2C5388D6E58}" type="datetimeFigureOut">
              <a:rPr lang="en-US" smtClean="0"/>
              <a:pPr/>
              <a:t>8/30/2023</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D5BBC35B-A44B-4119-B8DA-DE9E3DFADA20}" type="slidenum">
              <a:rPr kumimoji="0" lang="en-US" smtClean="0"/>
              <a:pPr/>
              <a:t>‹#›</a:t>
            </a:fld>
            <a:endParaRPr kumimoji="0"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544213AF-26F6-41FA-8D85-E2C5388D6E58}" type="datetimeFigureOut">
              <a:rPr lang="en-US" smtClean="0"/>
              <a:pPr/>
              <a:t>8/30/2023</a:t>
            </a:fld>
            <a:endParaRPr lang="en-US"/>
          </a:p>
        </p:txBody>
      </p:sp>
      <p:sp>
        <p:nvSpPr>
          <p:cNvPr id="7" name="Slide Number Placeholder 6"/>
          <p:cNvSpPr>
            <a:spLocks noGrp="1"/>
          </p:cNvSpPr>
          <p:nvPr>
            <p:ph type="sldNum" sz="quarter" idx="11"/>
          </p:nvPr>
        </p:nvSpPr>
        <p:spPr/>
        <p:txBody>
          <a:bodyPr rtlCol="0"/>
          <a:lstStyle/>
          <a:p>
            <a:fld id="{D5BBC35B-A44B-4119-B8DA-DE9E3DFADA20}" type="slidenum">
              <a:rPr kumimoji="0" lang="en-US" smtClean="0"/>
              <a:pPr/>
              <a:t>‹#›</a:t>
            </a:fld>
            <a:endParaRPr kumimoji="0" lang="en-US"/>
          </a:p>
        </p:txBody>
      </p:sp>
      <p:sp>
        <p:nvSpPr>
          <p:cNvPr id="8" name="Footer Placeholder 7"/>
          <p:cNvSpPr>
            <a:spLocks noGrp="1"/>
          </p:cNvSpPr>
          <p:nvPr>
            <p:ph type="ftr" sz="quarter" idx="12"/>
          </p:nvPr>
        </p:nvSpPr>
        <p:spPr/>
        <p:txBody>
          <a:bodyPr rtlCol="0"/>
          <a:lstStyle/>
          <a:p>
            <a:endParaRPr kumimoji="0"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4213AF-26F6-41FA-8D85-E2C5388D6E58}" type="datetimeFigureOut">
              <a:rPr lang="en-US" smtClean="0"/>
              <a:pPr/>
              <a:t>8/30/2023</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D5BBC35B-A44B-4119-B8DA-DE9E3DFADA20}" type="slidenum">
              <a:rPr kumimoji="0" lang="en-US" smtClean="0"/>
              <a:pPr/>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Arial"/>
            </a:endParaRPr>
          </a:p>
        </p:txBody>
      </p:sp>
      <p:sp>
        <p:nvSpPr>
          <p:cNvPr id="39"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544213AF-26F6-41FA-8D85-E2C5388D6E58}" type="datetimeFigureOut">
              <a:rPr lang="en-US" smtClean="0"/>
              <a:pPr/>
              <a:t>8/30/2023</a:t>
            </a:fld>
            <a:endParaRPr lang="en-US"/>
          </a:p>
        </p:txBody>
      </p:sp>
      <p:sp>
        <p:nvSpPr>
          <p:cNvPr id="22" name="Slide Number Placeholder 21"/>
          <p:cNvSpPr>
            <a:spLocks noGrp="1"/>
          </p:cNvSpPr>
          <p:nvPr>
            <p:ph type="sldNum" sz="quarter" idx="15"/>
          </p:nvPr>
        </p:nvSpPr>
        <p:spPr/>
        <p:txBody>
          <a:bodyPr rtlCol="0"/>
          <a:lstStyle/>
          <a:p>
            <a:fld id="{D5BBC35B-A44B-4119-B8DA-DE9E3DFADA20}" type="slidenum">
              <a:rPr kumimoji="0" lang="en-US" smtClean="0"/>
              <a:pPr/>
              <a:t>‹#›</a:t>
            </a:fld>
            <a:endParaRPr kumimoji="0" lang="en-US"/>
          </a:p>
        </p:txBody>
      </p:sp>
      <p:sp>
        <p:nvSpPr>
          <p:cNvPr id="23" name="Footer Placeholder 22"/>
          <p:cNvSpPr>
            <a:spLocks noGrp="1"/>
          </p:cNvSpPr>
          <p:nvPr>
            <p:ph type="ftr" sz="quarter" idx="16"/>
          </p:nvPr>
        </p:nvSpPr>
        <p:spPr/>
        <p:txBody>
          <a:bodyPr rtlCol="0"/>
          <a:lstStyle/>
          <a:p>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544213AF-26F6-41FA-8D85-E2C5388D6E58}" type="datetimeFigureOut">
              <a:rPr lang="en-US" smtClean="0"/>
              <a:pPr/>
              <a:t>8/30/2023</a:t>
            </a:fld>
            <a:endParaRPr lang="en-US">
              <a:solidFill>
                <a:schemeClr val="tx1"/>
              </a:solidFill>
            </a:endParaRPr>
          </a:p>
        </p:txBody>
      </p:sp>
      <p:sp>
        <p:nvSpPr>
          <p:cNvPr id="18" name="Slide Number Placeholder 17"/>
          <p:cNvSpPr>
            <a:spLocks noGrp="1"/>
          </p:cNvSpPr>
          <p:nvPr>
            <p:ph type="sldNum" sz="quarter" idx="11"/>
          </p:nvPr>
        </p:nvSpPr>
        <p:spPr/>
        <p:txBody>
          <a:bodyPr rtlCol="0"/>
          <a:lstStyle/>
          <a:p>
            <a:fld id="{D5BBC35B-A44B-4119-B8DA-DE9E3DFADA20}" type="slidenum">
              <a:rPr kumimoji="0" lang="en-US" smtClean="0"/>
              <a:pPr/>
              <a:t>‹#›</a:t>
            </a:fld>
            <a:endParaRPr kumimoji="0" lang="en-US">
              <a:solidFill>
                <a:schemeClr val="tx1"/>
              </a:solidFill>
            </a:endParaRPr>
          </a:p>
        </p:txBody>
      </p:sp>
      <p:sp>
        <p:nvSpPr>
          <p:cNvPr id="21" name="Footer Placeholder 20"/>
          <p:cNvSpPr>
            <a:spLocks noGrp="1"/>
          </p:cNvSpPr>
          <p:nvPr>
            <p:ph type="ftr" sz="quarter" idx="12"/>
          </p:nvPr>
        </p:nvSpPr>
        <p:spPr/>
        <p:txBody>
          <a:bodyPr rtlCol="0"/>
          <a:lstStyle/>
          <a:p>
            <a:endParaRPr kumimoji="0" lang="en-US">
              <a:solidFill>
                <a:schemeClr val="tx1"/>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44213AF-26F6-41FA-8D85-E2C5388D6E58}" type="datetimeFigureOut">
              <a:rPr lang="en-US" smtClean="0"/>
              <a:pPr/>
              <a:t>8/30/2023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a:t>‹#›</a:t>
            </a:fld>
            <a:endParaRPr kumimoji="0"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44213AF-26F6-41FA-8D85-E2C5388D6E58}" type="datetimeFigureOut">
              <a:rPr lang="en-US" smtClean="0"/>
              <a:pPr/>
              <a:t>8/30/2023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Arial"/>
            </a:endParaRPr>
          </a:p>
        </p:txBody>
      </p:sp>
      <p:sp>
        <p:nvSpPr>
          <p:cNvPr id="41" name="PlaceHolder 2"/>
          <p:cNvSpPr>
            <a:spLocks noGrp="1"/>
          </p:cNvSpPr>
          <p:nvPr>
            <p:ph type="body"/>
          </p:nvPr>
        </p:nvSpPr>
        <p:spPr>
          <a:xfrm>
            <a:off x="457200" y="1604520"/>
            <a:ext cx="8229240" cy="3977280"/>
          </a:xfrm>
          <a:prstGeom prst="rect">
            <a:avLst/>
          </a:prstGeom>
        </p:spPr>
        <p:txBody>
          <a:bodyPr lIns="0" tIns="0" rIns="0" bIns="0"/>
          <a:lstStyle/>
          <a:p>
            <a:endParaRPr lang="en-US"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Arial"/>
            </a:endParaRPr>
          </a:p>
        </p:txBody>
      </p:sp>
      <p:sp>
        <p:nvSpPr>
          <p:cNvPr id="43" name="PlaceHolder 2"/>
          <p:cNvSpPr>
            <a:spLocks noGrp="1"/>
          </p:cNvSpPr>
          <p:nvPr>
            <p:ph type="body"/>
          </p:nvPr>
        </p:nvSpPr>
        <p:spPr>
          <a:xfrm>
            <a:off x="457200" y="1604520"/>
            <a:ext cx="4015800" cy="3977280"/>
          </a:xfrm>
          <a:prstGeom prst="rect">
            <a:avLst/>
          </a:prstGeom>
        </p:spPr>
        <p:txBody>
          <a:bodyPr lIns="0" tIns="0" rIns="0" bIns="0"/>
          <a:lstStyle/>
          <a:p>
            <a:endParaRPr lang="en-US" sz="2800" b="0" strike="noStrike" spc="-1">
              <a:solidFill>
                <a:srgbClr val="000000"/>
              </a:solidFill>
              <a:uFill>
                <a:solidFill>
                  <a:srgbClr val="FFFFFF"/>
                </a:solidFill>
              </a:uFill>
              <a:latin typeface="Arial"/>
            </a:endParaRPr>
          </a:p>
        </p:txBody>
      </p:sp>
      <p:sp>
        <p:nvSpPr>
          <p:cNvPr id="44" name="PlaceHolder 3"/>
          <p:cNvSpPr>
            <a:spLocks noGrp="1"/>
          </p:cNvSpPr>
          <p:nvPr>
            <p:ph type="body"/>
          </p:nvPr>
        </p:nvSpPr>
        <p:spPr>
          <a:xfrm>
            <a:off x="4674240" y="1604520"/>
            <a:ext cx="4015800" cy="3977280"/>
          </a:xfrm>
          <a:prstGeom prst="rect">
            <a:avLst/>
          </a:prstGeom>
        </p:spPr>
        <p:txBody>
          <a:bodyPr lIns="0" tIns="0" rIns="0" bIns="0"/>
          <a:lstStyle/>
          <a:p>
            <a:endParaRPr lang="en-US"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5"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6"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Arial"/>
            </a:endParaRPr>
          </a:p>
        </p:txBody>
      </p:sp>
      <p:sp>
        <p:nvSpPr>
          <p:cNvPr id="48" name="PlaceHolder 2"/>
          <p:cNvSpPr>
            <a:spLocks noGrp="1"/>
          </p:cNvSpPr>
          <p:nvPr>
            <p:ph type="body"/>
          </p:nvPr>
        </p:nvSpPr>
        <p:spPr>
          <a:xfrm>
            <a:off x="457200" y="1604520"/>
            <a:ext cx="4015800" cy="1896840"/>
          </a:xfrm>
          <a:prstGeom prst="rect">
            <a:avLst/>
          </a:prstGeom>
        </p:spPr>
        <p:txBody>
          <a:bodyPr lIns="0" tIns="0" rIns="0" bIns="0"/>
          <a:lstStyle/>
          <a:p>
            <a:endParaRPr lang="en-US" sz="2800" b="0" strike="noStrike" spc="-1">
              <a:solidFill>
                <a:srgbClr val="000000"/>
              </a:solidFill>
              <a:uFill>
                <a:solidFill>
                  <a:srgbClr val="FFFFFF"/>
                </a:solidFill>
              </a:uFill>
              <a:latin typeface="Arial"/>
            </a:endParaRPr>
          </a:p>
        </p:txBody>
      </p:sp>
      <p:sp>
        <p:nvSpPr>
          <p:cNvPr id="49" name="PlaceHolder 3"/>
          <p:cNvSpPr>
            <a:spLocks noGrp="1"/>
          </p:cNvSpPr>
          <p:nvPr>
            <p:ph type="body"/>
          </p:nvPr>
        </p:nvSpPr>
        <p:spPr>
          <a:xfrm>
            <a:off x="457200" y="3682080"/>
            <a:ext cx="4015800" cy="1896840"/>
          </a:xfrm>
          <a:prstGeom prst="rect">
            <a:avLst/>
          </a:prstGeom>
        </p:spPr>
        <p:txBody>
          <a:bodyPr lIns="0" tIns="0" rIns="0" bIns="0"/>
          <a:lstStyle/>
          <a:p>
            <a:endParaRPr lang="en-US" sz="2800" b="0" strike="noStrike" spc="-1">
              <a:solidFill>
                <a:srgbClr val="000000"/>
              </a:solidFill>
              <a:uFill>
                <a:solidFill>
                  <a:srgbClr val="FFFFFF"/>
                </a:solidFill>
              </a:uFill>
              <a:latin typeface="Arial"/>
            </a:endParaRPr>
          </a:p>
        </p:txBody>
      </p:sp>
      <p:sp>
        <p:nvSpPr>
          <p:cNvPr id="50" name="PlaceHolder 4"/>
          <p:cNvSpPr>
            <a:spLocks noGrp="1"/>
          </p:cNvSpPr>
          <p:nvPr>
            <p:ph type="body"/>
          </p:nvPr>
        </p:nvSpPr>
        <p:spPr>
          <a:xfrm>
            <a:off x="4674240" y="1604520"/>
            <a:ext cx="4015800" cy="3977280"/>
          </a:xfrm>
          <a:prstGeom prst="rect">
            <a:avLst/>
          </a:prstGeom>
        </p:spPr>
        <p:txBody>
          <a:bodyPr lIns="0" tIns="0" rIns="0" bIns="0"/>
          <a:lstStyle/>
          <a:p>
            <a:endParaRPr lang="en-US"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Arial"/>
            </a:endParaRPr>
          </a:p>
        </p:txBody>
      </p:sp>
      <p:sp>
        <p:nvSpPr>
          <p:cNvPr id="52" name="PlaceHolder 2"/>
          <p:cNvSpPr>
            <a:spLocks noGrp="1"/>
          </p:cNvSpPr>
          <p:nvPr>
            <p:ph type="body"/>
          </p:nvPr>
        </p:nvSpPr>
        <p:spPr>
          <a:xfrm>
            <a:off x="457200" y="1604520"/>
            <a:ext cx="4015800" cy="3977280"/>
          </a:xfrm>
          <a:prstGeom prst="rect">
            <a:avLst/>
          </a:prstGeom>
        </p:spPr>
        <p:txBody>
          <a:bodyPr lIns="0" tIns="0" rIns="0" bIns="0"/>
          <a:lstStyle/>
          <a:p>
            <a:endParaRPr lang="en-US" sz="2800" b="0" strike="noStrike" spc="-1">
              <a:solidFill>
                <a:srgbClr val="000000"/>
              </a:solidFill>
              <a:uFill>
                <a:solidFill>
                  <a:srgbClr val="FFFFFF"/>
                </a:solidFill>
              </a:uFill>
              <a:latin typeface="Arial"/>
            </a:endParaRPr>
          </a:p>
        </p:txBody>
      </p:sp>
      <p:sp>
        <p:nvSpPr>
          <p:cNvPr id="53" name="PlaceHolder 3"/>
          <p:cNvSpPr>
            <a:spLocks noGrp="1"/>
          </p:cNvSpPr>
          <p:nvPr>
            <p:ph type="body"/>
          </p:nvPr>
        </p:nvSpPr>
        <p:spPr>
          <a:xfrm>
            <a:off x="4674240" y="1604520"/>
            <a:ext cx="4015800" cy="1896840"/>
          </a:xfrm>
          <a:prstGeom prst="rect">
            <a:avLst/>
          </a:prstGeom>
        </p:spPr>
        <p:txBody>
          <a:bodyPr lIns="0" tIns="0" rIns="0" bIns="0"/>
          <a:lstStyle/>
          <a:p>
            <a:endParaRPr lang="en-US" sz="2800" b="0" strike="noStrike" spc="-1">
              <a:solidFill>
                <a:srgbClr val="000000"/>
              </a:solidFill>
              <a:uFill>
                <a:solidFill>
                  <a:srgbClr val="FFFFFF"/>
                </a:solidFill>
              </a:uFill>
              <a:latin typeface="Arial"/>
            </a:endParaRPr>
          </a:p>
        </p:txBody>
      </p:sp>
      <p:sp>
        <p:nvSpPr>
          <p:cNvPr id="54" name="PlaceHolder 4"/>
          <p:cNvSpPr>
            <a:spLocks noGrp="1"/>
          </p:cNvSpPr>
          <p:nvPr>
            <p:ph type="body"/>
          </p:nvPr>
        </p:nvSpPr>
        <p:spPr>
          <a:xfrm>
            <a:off x="4674240" y="3682080"/>
            <a:ext cx="4015800" cy="1896840"/>
          </a:xfrm>
          <a:prstGeom prst="rect">
            <a:avLst/>
          </a:prstGeom>
        </p:spPr>
        <p:txBody>
          <a:bodyPr lIns="0" tIns="0" rIns="0" bIns="0"/>
          <a:lstStyle/>
          <a:p>
            <a:endParaRPr lang="en-US"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Arial"/>
            </a:endParaRPr>
          </a:p>
        </p:txBody>
      </p:sp>
      <p:sp>
        <p:nvSpPr>
          <p:cNvPr id="56" name="PlaceHolder 2"/>
          <p:cNvSpPr>
            <a:spLocks noGrp="1"/>
          </p:cNvSpPr>
          <p:nvPr>
            <p:ph type="body"/>
          </p:nvPr>
        </p:nvSpPr>
        <p:spPr>
          <a:xfrm>
            <a:off x="457200" y="1604520"/>
            <a:ext cx="4015800" cy="1896840"/>
          </a:xfrm>
          <a:prstGeom prst="rect">
            <a:avLst/>
          </a:prstGeom>
        </p:spPr>
        <p:txBody>
          <a:bodyPr lIns="0" tIns="0" rIns="0" bIns="0"/>
          <a:lstStyle/>
          <a:p>
            <a:endParaRPr lang="en-US" sz="2800" b="0" strike="noStrike" spc="-1">
              <a:solidFill>
                <a:srgbClr val="000000"/>
              </a:solidFill>
              <a:uFill>
                <a:solidFill>
                  <a:srgbClr val="FFFFFF"/>
                </a:solidFill>
              </a:uFill>
              <a:latin typeface="Arial"/>
            </a:endParaRPr>
          </a:p>
        </p:txBody>
      </p:sp>
      <p:sp>
        <p:nvSpPr>
          <p:cNvPr id="57" name="PlaceHolder 3"/>
          <p:cNvSpPr>
            <a:spLocks noGrp="1"/>
          </p:cNvSpPr>
          <p:nvPr>
            <p:ph type="body"/>
          </p:nvPr>
        </p:nvSpPr>
        <p:spPr>
          <a:xfrm>
            <a:off x="4674240" y="1604520"/>
            <a:ext cx="4015800" cy="1896840"/>
          </a:xfrm>
          <a:prstGeom prst="rect">
            <a:avLst/>
          </a:prstGeom>
        </p:spPr>
        <p:txBody>
          <a:bodyPr lIns="0" tIns="0" rIns="0" bIns="0"/>
          <a:lstStyle/>
          <a:p>
            <a:endParaRPr lang="en-US" sz="2800" b="0" strike="noStrike" spc="-1">
              <a:solidFill>
                <a:srgbClr val="000000"/>
              </a:solidFill>
              <a:uFill>
                <a:solidFill>
                  <a:srgbClr val="FFFFFF"/>
                </a:solidFill>
              </a:uFill>
              <a:latin typeface="Arial"/>
            </a:endParaRPr>
          </a:p>
        </p:txBody>
      </p:sp>
      <p:sp>
        <p:nvSpPr>
          <p:cNvPr id="58" name="PlaceHolder 4"/>
          <p:cNvSpPr>
            <a:spLocks noGrp="1"/>
          </p:cNvSpPr>
          <p:nvPr>
            <p:ph type="body"/>
          </p:nvPr>
        </p:nvSpPr>
        <p:spPr>
          <a:xfrm>
            <a:off x="457200" y="3682080"/>
            <a:ext cx="8229240" cy="1896840"/>
          </a:xfrm>
          <a:prstGeom prst="rect">
            <a:avLst/>
          </a:prstGeom>
        </p:spPr>
        <p:txBody>
          <a:bodyPr lIns="0" tIns="0" rIns="0" bIns="0"/>
          <a:lstStyle/>
          <a:p>
            <a:endParaRPr lang="en-US" sz="2800" b="0" strike="noStrike" spc="-1">
              <a:solidFill>
                <a:srgbClr val="000000"/>
              </a:solidFill>
              <a:uFill>
                <a:solidFill>
                  <a:srgbClr val="FFFFFF"/>
                </a:solidFill>
              </a:u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 name="PlaceHolder 1"/>
          <p:cNvSpPr>
            <a:spLocks noGrp="1"/>
          </p:cNvSpPr>
          <p:nvPr>
            <p:ph type="title"/>
          </p:nvPr>
        </p:nvSpPr>
        <p:spPr>
          <a:xfrm>
            <a:off x="457200" y="273600"/>
            <a:ext cx="8229240" cy="1144800"/>
          </a:xfrm>
          <a:prstGeom prst="rect">
            <a:avLst/>
          </a:prstGeom>
        </p:spPr>
        <p:txBody>
          <a:bodyPr lIns="0" tIns="0" rIns="0" bIns="0" anchor="ctr"/>
          <a:lstStyle/>
          <a:p>
            <a:r>
              <a:rPr lang="en-US" sz="1800" b="0" strike="noStrike" spc="-1">
                <a:solidFill>
                  <a:srgbClr val="000000"/>
                </a:solidFill>
                <a:uFill>
                  <a:solidFill>
                    <a:srgbClr val="FFFFFF"/>
                  </a:solidFill>
                </a:uFill>
                <a:latin typeface="Arial"/>
              </a:rPr>
              <a:t>Click to edit the title text format</a:t>
            </a:r>
          </a:p>
        </p:txBody>
      </p:sp>
      <p:sp>
        <p:nvSpPr>
          <p:cNvPr id="37" name="PlaceHolder 2"/>
          <p:cNvSpPr>
            <a:spLocks noGrp="1"/>
          </p:cNvSpPr>
          <p:nvPr>
            <p:ph type="body"/>
          </p:nvPr>
        </p:nvSpPr>
        <p:spPr>
          <a:xfrm>
            <a:off x="457200" y="1604520"/>
            <a:ext cx="8229240" cy="3977280"/>
          </a:xfrm>
          <a:prstGeom prst="rect">
            <a:avLst/>
          </a:prstGeom>
        </p:spPr>
        <p:txBody>
          <a:bodyPr lIns="0" tIns="0" rIns="0" bIns="0"/>
          <a:lstStyle/>
          <a:p>
            <a:pPr marL="432000" indent="-324000">
              <a:buClr>
                <a:srgbClr val="000000"/>
              </a:buClr>
              <a:buSzPct val="45000"/>
              <a:buFont typeface="Wingdings" charset="2"/>
              <a:buChar char=""/>
            </a:pPr>
            <a:r>
              <a:rPr lang="en-US" sz="2800" b="0" strike="noStrike" spc="-1">
                <a:solidFill>
                  <a:srgbClr val="000000"/>
                </a:solidFill>
                <a:uFill>
                  <a:solidFill>
                    <a:srgbClr val="FFFFFF"/>
                  </a:solidFill>
                </a:uFill>
                <a:latin typeface="Arial"/>
              </a:rPr>
              <a:t>Click to edit the outline text format</a:t>
            </a:r>
          </a:p>
          <a:p>
            <a:pPr marL="864000" lvl="1" indent="-324000">
              <a:buClr>
                <a:srgbClr val="000000"/>
              </a:buClr>
              <a:buSzPct val="75000"/>
              <a:buFont typeface="Symbol" charset="2"/>
              <a:buChar char=""/>
            </a:pPr>
            <a:r>
              <a:rPr lang="en-US" sz="2000" b="0" strike="noStrike" spc="-1">
                <a:solidFill>
                  <a:srgbClr val="000000"/>
                </a:solidFill>
                <a:uFill>
                  <a:solidFill>
                    <a:srgbClr val="FFFFFF"/>
                  </a:solidFill>
                </a:uFill>
                <a:latin typeface="Arial"/>
              </a:rPr>
              <a:t>Second Outline Level</a:t>
            </a:r>
          </a:p>
          <a:p>
            <a:pPr marL="1296000" lvl="2" indent="-288000">
              <a:buClr>
                <a:srgbClr val="000000"/>
              </a:buClr>
              <a:buSzPct val="45000"/>
              <a:buFont typeface="Wingdings" charset="2"/>
              <a:buChar char=""/>
            </a:pPr>
            <a:r>
              <a:rPr lang="en-US" sz="1800" b="0" strike="noStrike" spc="-1">
                <a:solidFill>
                  <a:srgbClr val="000000"/>
                </a:solidFill>
                <a:uFill>
                  <a:solidFill>
                    <a:srgbClr val="FFFFFF"/>
                  </a:solidFill>
                </a:uFill>
                <a:latin typeface="Arial"/>
              </a:rPr>
              <a:t>Third Outline Level</a:t>
            </a:r>
          </a:p>
          <a:p>
            <a:pPr marL="1728000" lvl="3" indent="-216000">
              <a:buClr>
                <a:srgbClr val="000000"/>
              </a:buClr>
              <a:buSzPct val="75000"/>
              <a:buFont typeface="Symbol" charset="2"/>
              <a:buChar char=""/>
            </a:pPr>
            <a:r>
              <a:rPr lang="en-US" sz="1800" b="0" strike="noStrike" spc="-1">
                <a:solidFill>
                  <a:srgbClr val="000000"/>
                </a:solidFill>
                <a:uFill>
                  <a:solidFill>
                    <a:srgbClr val="FFFFFF"/>
                  </a:solidFill>
                </a:uFill>
                <a:latin typeface="Arial"/>
              </a:rPr>
              <a:t>Fourth Outline Level</a:t>
            </a:r>
          </a:p>
          <a:p>
            <a:pPr marL="2160000" lvl="4" indent="-216000">
              <a:buClr>
                <a:srgbClr val="000000"/>
              </a:buClr>
              <a:buSzPct val="45000"/>
              <a:buFont typeface="Wingdings" charset="2"/>
              <a:buChar char=""/>
            </a:pPr>
            <a:r>
              <a:rPr lang="en-US" sz="2000" b="0" strike="noStrike" spc="-1">
                <a:solidFill>
                  <a:srgbClr val="000000"/>
                </a:solidFill>
                <a:uFill>
                  <a:solidFill>
                    <a:srgbClr val="FFFFFF"/>
                  </a:solidFill>
                </a:uFill>
                <a:latin typeface="Arial"/>
              </a:rPr>
              <a:t>Fifth Outline Level</a:t>
            </a:r>
          </a:p>
          <a:p>
            <a:pPr marL="2592000" lvl="5" indent="-216000">
              <a:buClr>
                <a:srgbClr val="000000"/>
              </a:buClr>
              <a:buSzPct val="45000"/>
              <a:buFont typeface="Wingdings" charset="2"/>
              <a:buChar char=""/>
            </a:pPr>
            <a:r>
              <a:rPr lang="en-US" sz="2000" b="0" strike="noStrike" spc="-1">
                <a:solidFill>
                  <a:srgbClr val="000000"/>
                </a:solidFill>
                <a:uFill>
                  <a:solidFill>
                    <a:srgbClr val="FFFFFF"/>
                  </a:solidFill>
                </a:uFill>
                <a:latin typeface="Arial"/>
              </a:rPr>
              <a:t>Sixth Outline Level</a:t>
            </a:r>
          </a:p>
          <a:p>
            <a:pPr marL="3024000" lvl="6" indent="-216000">
              <a:buClr>
                <a:srgbClr val="000000"/>
              </a:buClr>
              <a:buSzPct val="45000"/>
              <a:buFont typeface="Wingdings" charset="2"/>
              <a:buChar char=""/>
            </a:pPr>
            <a:r>
              <a:rPr lang="en-US" sz="2000" b="0" strike="noStrike" spc="-1">
                <a:solidFill>
                  <a:srgbClr val="000000"/>
                </a:solidFill>
                <a:uFill>
                  <a:solidFill>
                    <a:srgbClr val="FFFFFF"/>
                  </a:solidFill>
                </a:u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pPr algn="r" eaLnBrk="1" latinLnBrk="0" hangingPunct="1"/>
            <a:fld id="{E6F9B8CD-342D-4579-98EC-A8FD6B7370E1}" type="datetimeFigureOut">
              <a:rPr lang="en-US" smtClean="0"/>
              <a:pPr algn="r" eaLnBrk="1" latinLnBrk="0" hangingPunct="1"/>
              <a:t>8/30/2023</a:t>
            </a:fld>
            <a:endParaRPr lang="en-US" dirty="0">
              <a:solidFill>
                <a:schemeClr val="tx2"/>
              </a:solidFill>
            </a:endParaRPr>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pPr algn="l" eaLnBrk="1" latinLnBrk="0" hangingPunct="1"/>
            <a:endParaRPr kumimoji="0" lang="en-US" dirty="0">
              <a:solidFill>
                <a:schemeClr val="tx2"/>
              </a:solidFill>
            </a:endParaRP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pPr algn="ctr" eaLnBrk="1" latinLnBrk="0" hangingPunct="1"/>
            <a:fld id="{2BBB5E19-F10A-4C2F-BF6F-11C513378A2E}" type="slidenum">
              <a:rPr kumimoji="0" lang="en-US" smtClean="0"/>
              <a:pPr algn="ctr" eaLnBrk="1" latinLnBrk="0" hangingPunct="1"/>
              <a:t>‹#›</a:t>
            </a:fld>
            <a:endParaRPr kumimoji="0" lang="en-US" sz="1400" b="1"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9.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1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1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4.xml"/><Relationship Id="rId5" Type="http://schemas.openxmlformats.org/officeDocument/2006/relationships/image" Target="../media/image33.png"/><Relationship Id="rId4" Type="http://schemas.openxmlformats.org/officeDocument/2006/relationships/image" Target="../media/image32.png"/></Relationships>
</file>

<file path=ppt/slides/_rels/slide1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6.x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slideLayout" Target="../slideLayouts/slideLayout19.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4.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4.xml"/></Relationships>
</file>

<file path=ppt/slides/_rels/slide19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4.xml"/></Relationships>
</file>

<file path=ppt/slides/_rels/slide19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wmf"/><Relationship Id="rId1" Type="http://schemas.openxmlformats.org/officeDocument/2006/relationships/slideLayout" Target="../slideLayouts/slideLayout14.xml"/></Relationships>
</file>

<file path=ppt/slides/_rels/slide19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wmf"/><Relationship Id="rId1" Type="http://schemas.openxmlformats.org/officeDocument/2006/relationships/slideLayout" Target="../slideLayouts/slideLayout14.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5.x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slideLayout" Target="../slideLayouts/slideLayout14.xml"/></Relationships>
</file>

<file path=ppt/slides/_rels/slide196.x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slideLayout" Target="../slideLayouts/slideLayout14.xml"/></Relationships>
</file>

<file path=ppt/slides/_rels/slide197.x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slideLayout" Target="../slideLayouts/slideLayout14.xml"/></Relationships>
</file>

<file path=ppt/slides/_rels/slide198.x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slideLayout" Target="../slideLayouts/slideLayout14.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0.x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slideLayout" Target="../slideLayouts/slideLayout14.xml"/></Relationships>
</file>

<file path=ppt/slides/_rels/slide201.x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slideLayout" Target="../slideLayouts/slideLayout14.xml"/></Relationships>
</file>

<file path=ppt/slides/_rels/slide20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4.xml"/></Relationships>
</file>

<file path=ppt/slides/_rels/slide203.x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slideLayout" Target="../slideLayouts/slideLayout14.xml"/></Relationships>
</file>

<file path=ppt/slides/_rels/slide204.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slideLayout" Target="../slideLayouts/slideLayout14.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7.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png"/><Relationship Id="rId1" Type="http://schemas.openxmlformats.org/officeDocument/2006/relationships/slideLayout" Target="../slideLayouts/slideLayout14.xml"/></Relationships>
</file>

<file path=ppt/slides/_rels/slide208.x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slideLayout" Target="../slideLayouts/slideLayout14.xml"/></Relationships>
</file>

<file path=ppt/slides/_rels/slide209.xml.rels><?xml version="1.0" encoding="UTF-8" standalone="yes"?>
<Relationships xmlns="http://schemas.openxmlformats.org/package/2006/relationships"><Relationship Id="rId2" Type="http://schemas.openxmlformats.org/officeDocument/2006/relationships/image" Target="../media/image57.wmf"/><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210.xml.rels><?xml version="1.0" encoding="UTF-8" standalone="yes"?>
<Relationships xmlns="http://schemas.openxmlformats.org/package/2006/relationships"><Relationship Id="rId2" Type="http://schemas.openxmlformats.org/officeDocument/2006/relationships/image" Target="../media/image58.wmf"/><Relationship Id="rId1" Type="http://schemas.openxmlformats.org/officeDocument/2006/relationships/slideLayout" Target="../slideLayouts/slideLayout14.xml"/></Relationships>
</file>

<file path=ppt/slides/_rels/slide21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wmf"/><Relationship Id="rId1" Type="http://schemas.openxmlformats.org/officeDocument/2006/relationships/slideLayout" Target="../slideLayouts/slideLayout14.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3.x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61.wmf"/><Relationship Id="rId1" Type="http://schemas.openxmlformats.org/officeDocument/2006/relationships/slideLayout" Target="../slideLayouts/slideLayout14.xml"/></Relationships>
</file>

<file path=ppt/slides/_rels/slide214.xml.rels><?xml version="1.0" encoding="UTF-8" standalone="yes"?>
<Relationships xmlns="http://schemas.openxmlformats.org/package/2006/relationships"><Relationship Id="rId2" Type="http://schemas.openxmlformats.org/officeDocument/2006/relationships/image" Target="../media/image63.wmf"/><Relationship Id="rId1" Type="http://schemas.openxmlformats.org/officeDocument/2006/relationships/slideLayout" Target="../slideLayouts/slideLayout14.xml"/></Relationships>
</file>

<file path=ppt/slides/_rels/slide215.x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image" Target="../media/image64.wmf"/><Relationship Id="rId1" Type="http://schemas.openxmlformats.org/officeDocument/2006/relationships/slideLayout" Target="../slideLayouts/slideLayout14.xml"/></Relationships>
</file>

<file path=ppt/slides/_rels/slide21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4.xml"/><Relationship Id="rId4" Type="http://schemas.openxmlformats.org/officeDocument/2006/relationships/image" Target="../media/image68.wmf"/></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8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9.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8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9.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9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9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9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9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 name="CustomShape 1"/>
          <p:cNvSpPr/>
          <p:nvPr/>
        </p:nvSpPr>
        <p:spPr>
          <a:xfrm>
            <a:off x="685800" y="2285640"/>
            <a:ext cx="7771680" cy="114228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gn="ctr">
              <a:lnSpc>
                <a:spcPct val="100000"/>
              </a:lnSpc>
            </a:pPr>
            <a:r>
              <a:rPr lang="en-US" sz="4400" b="0" strike="noStrike" spc="-1">
                <a:solidFill>
                  <a:srgbClr val="000000"/>
                </a:solidFill>
                <a:uFill>
                  <a:solidFill>
                    <a:srgbClr val="FFFFFF"/>
                  </a:solidFill>
                </a:uFill>
                <a:latin typeface="Times New Roman"/>
                <a:ea typeface="DejaVu Sans"/>
              </a:rPr>
              <a:t>Introduction to Compiler Construction</a:t>
            </a:r>
            <a:endParaRPr lang="en-US" sz="1800" b="0" strike="noStrike" spc="-1">
              <a:solidFill>
                <a:srgbClr val="000000"/>
              </a:solidFill>
              <a:uFill>
                <a:solidFill>
                  <a:srgbClr val="FFFFFF"/>
                </a:solidFill>
              </a:uFill>
              <a:latin typeface="Arial"/>
            </a:endParaRPr>
          </a:p>
        </p:txBody>
      </p:sp>
      <p:sp>
        <p:nvSpPr>
          <p:cNvPr id="78" name="CustomShape 2"/>
          <p:cNvSpPr/>
          <p:nvPr/>
        </p:nvSpPr>
        <p:spPr>
          <a:xfrm>
            <a:off x="1371600" y="3886200"/>
            <a:ext cx="6400080" cy="17517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en-US" sz="3200" b="0" i="1" strike="noStrike" spc="-1">
                <a:solidFill>
                  <a:srgbClr val="000000"/>
                </a:solidFill>
                <a:uFill>
                  <a:solidFill>
                    <a:srgbClr val="FFFFFF"/>
                  </a:solidFill>
                </a:uFill>
                <a:latin typeface="Times New Roman"/>
                <a:ea typeface="DejaVu Sans"/>
              </a:rPr>
              <a:t> </a:t>
            </a:r>
            <a:endParaRPr lang="en-US" sz="1800" b="0" strike="noStrike" spc="-1">
              <a:solidFill>
                <a:srgbClr val="000000"/>
              </a:solidFill>
              <a:uFill>
                <a:solidFill>
                  <a:srgbClr val="FFFFFF"/>
                </a:solidFill>
              </a:uFill>
              <a:latin typeface="Arial"/>
            </a:endParaRPr>
          </a:p>
          <a:p>
            <a:pPr algn="ctr">
              <a:lnSpc>
                <a:spcPct val="100000"/>
              </a:lnSpc>
            </a:pPr>
            <a:r>
              <a:rPr lang="en-US" sz="3200" b="0" strike="noStrike" spc="-1">
                <a:solidFill>
                  <a:srgbClr val="000000"/>
                </a:solidFill>
                <a:uFill>
                  <a:solidFill>
                    <a:srgbClr val="FFFFFF"/>
                  </a:solidFill>
                </a:uFill>
                <a:latin typeface="Times New Roman"/>
                <a:ea typeface="DejaVu Sans"/>
              </a:rPr>
              <a:t> </a:t>
            </a:r>
            <a:endParaRPr lang="en-US" sz="1800" b="0" strike="noStrike" spc="-1">
              <a:solidFill>
                <a:srgbClr val="000000"/>
              </a:solidFill>
              <a:uFill>
                <a:solidFill>
                  <a:srgbClr val="FFFFFF"/>
                </a:solidFill>
              </a:uFill>
              <a:latin typeface="Arial"/>
            </a:endParaRPr>
          </a:p>
          <a:p>
            <a:pPr algn="ctr">
              <a:lnSpc>
                <a:spcPct val="100000"/>
              </a:lnSpc>
            </a:pPr>
            <a:r>
              <a:rPr lang="en-US" sz="1600" b="1" strike="noStrike" spc="-1">
                <a:solidFill>
                  <a:srgbClr val="000000"/>
                </a:solidFill>
                <a:uFill>
                  <a:solidFill>
                    <a:srgbClr val="FFFFFF"/>
                  </a:solidFill>
                </a:uFill>
                <a:latin typeface="Courier New"/>
                <a:ea typeface="DejaVu Sans"/>
              </a:rPr>
              <a:t>Lecture 1</a:t>
            </a:r>
            <a:endParaRPr lang="en-US" sz="1800" b="0" strike="noStrike" spc="-1">
              <a:solidFill>
                <a:srgbClr val="000000"/>
              </a:solidFill>
              <a:uFill>
                <a:solidFill>
                  <a:srgbClr val="FFFFFF"/>
                </a:solidFill>
              </a:uFill>
              <a:latin typeface="Arial"/>
            </a:endParaRPr>
          </a:p>
        </p:txBody>
      </p:sp>
      <p:sp>
        <p:nvSpPr>
          <p:cNvPr id="79" name="CustomShape 3"/>
          <p:cNvSpPr/>
          <p:nvPr/>
        </p:nvSpPr>
        <p:spPr>
          <a:xfrm>
            <a:off x="5185080" y="6396120"/>
            <a:ext cx="3929040" cy="4582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endParaRPr lang="en-US" sz="1800" b="0" strike="noStrike" spc="-1">
              <a:solidFill>
                <a:srgbClr val="000000"/>
              </a:solidFill>
              <a:uFill>
                <a:solidFill>
                  <a:srgbClr val="FFFFFF"/>
                </a:solidFill>
              </a:uFill>
              <a:latin typeface="Arial"/>
            </a:endParaRPr>
          </a:p>
          <a:p>
            <a:pPr algn="r">
              <a:lnSpc>
                <a:spcPct val="100000"/>
              </a:lnSpc>
            </a:pPr>
            <a:endParaRPr lang="en-US"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6" name="CustomShape 1"/>
          <p:cNvSpPr/>
          <p:nvPr/>
        </p:nvSpPr>
        <p:spPr>
          <a:xfrm>
            <a:off x="685800" y="274320"/>
            <a:ext cx="7771680" cy="89568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gn="ctr">
              <a:lnSpc>
                <a:spcPct val="100000"/>
              </a:lnSpc>
            </a:pPr>
            <a:r>
              <a:rPr lang="en-US" sz="3200" b="1" strike="noStrike" spc="-1">
                <a:solidFill>
                  <a:srgbClr val="000000"/>
                </a:solidFill>
                <a:uFill>
                  <a:solidFill>
                    <a:srgbClr val="FFFFFF"/>
                  </a:solidFill>
                </a:uFill>
                <a:latin typeface="Times New Roman"/>
                <a:ea typeface="DejaVu Sans"/>
              </a:rPr>
              <a:t>Preprocessors, Compilers, Assemblers and Linkers</a:t>
            </a:r>
            <a:endParaRPr lang="en-US" sz="1800" b="0" strike="noStrike" spc="-1">
              <a:solidFill>
                <a:srgbClr val="000000"/>
              </a:solidFill>
              <a:uFill>
                <a:solidFill>
                  <a:srgbClr val="FFFFFF"/>
                </a:solidFill>
              </a:uFill>
              <a:latin typeface="Arial"/>
            </a:endParaRPr>
          </a:p>
        </p:txBody>
      </p:sp>
      <p:sp>
        <p:nvSpPr>
          <p:cNvPr id="117" name="CustomShape 2"/>
          <p:cNvSpPr/>
          <p:nvPr/>
        </p:nvSpPr>
        <p:spPr>
          <a:xfrm>
            <a:off x="365760" y="1280160"/>
            <a:ext cx="8091720" cy="48150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marL="342720" indent="-342000" algn="just">
              <a:lnSpc>
                <a:spcPct val="100000"/>
              </a:lnSpc>
              <a:buClr>
                <a:srgbClr val="000000"/>
              </a:buClr>
              <a:buFont typeface="Times"/>
              <a:buChar char="•"/>
            </a:pPr>
            <a:r>
              <a:rPr lang="en-US" sz="2800" b="0" strike="noStrike" spc="-1">
                <a:solidFill>
                  <a:srgbClr val="000000"/>
                </a:solidFill>
                <a:uFill>
                  <a:solidFill>
                    <a:srgbClr val="FFFFFF"/>
                  </a:solidFill>
                </a:uFill>
                <a:latin typeface="Times New Roman"/>
                <a:ea typeface="DejaVu Sans"/>
              </a:rPr>
              <a:t>A preprocessor considered as part of compiler, is a tool that produces input for compilers. It deals with macro-processing, file inclusion, language extension, etc.</a:t>
            </a:r>
            <a:endParaRPr lang="en-US" sz="1800" b="0" strike="noStrike" spc="-1">
              <a:solidFill>
                <a:srgbClr val="000000"/>
              </a:solidFill>
              <a:uFill>
                <a:solidFill>
                  <a:srgbClr val="FFFFFF"/>
                </a:solidFill>
              </a:uFill>
              <a:latin typeface="Arial"/>
            </a:endParaRPr>
          </a:p>
          <a:p>
            <a:pPr marL="360" algn="just">
              <a:lnSpc>
                <a:spcPct val="100000"/>
              </a:lnSpc>
            </a:pPr>
            <a:endParaRPr lang="en-US" sz="1800" b="0" strike="noStrike" spc="-1">
              <a:solidFill>
                <a:srgbClr val="000000"/>
              </a:solidFill>
              <a:uFill>
                <a:solidFill>
                  <a:srgbClr val="FFFFFF"/>
                </a:solidFill>
              </a:uFill>
              <a:latin typeface="Arial"/>
            </a:endParaRPr>
          </a:p>
          <a:p>
            <a:pPr marL="342720" indent="-342000" algn="just">
              <a:lnSpc>
                <a:spcPct val="100000"/>
              </a:lnSpc>
              <a:buClr>
                <a:srgbClr val="000000"/>
              </a:buClr>
              <a:buFont typeface="Times"/>
              <a:buChar char="•"/>
            </a:pPr>
            <a:r>
              <a:rPr lang="en-US" sz="2800" b="0" strike="noStrike" spc="-1">
                <a:solidFill>
                  <a:srgbClr val="000000"/>
                </a:solidFill>
                <a:uFill>
                  <a:solidFill>
                    <a:srgbClr val="FFFFFF"/>
                  </a:solidFill>
                </a:uFill>
                <a:latin typeface="Times New Roman"/>
                <a:ea typeface="DejaVu Sans"/>
              </a:rPr>
              <a:t>Assembler</a:t>
            </a:r>
            <a:endParaRPr lang="en-US" sz="1800" b="0" strike="noStrike" spc="-1">
              <a:solidFill>
                <a:srgbClr val="000000"/>
              </a:solidFill>
              <a:uFill>
                <a:solidFill>
                  <a:srgbClr val="FFFFFF"/>
                </a:solidFill>
              </a:uFill>
              <a:latin typeface="Arial"/>
            </a:endParaRPr>
          </a:p>
          <a:p>
            <a:pPr marL="360" algn="just">
              <a:lnSpc>
                <a:spcPct val="100000"/>
              </a:lnSpc>
            </a:pPr>
            <a:r>
              <a:rPr lang="en-US" sz="2800" b="0" strike="noStrike" spc="-1">
                <a:solidFill>
                  <a:srgbClr val="000000"/>
                </a:solidFill>
                <a:uFill>
                  <a:solidFill>
                    <a:srgbClr val="FFFFFF"/>
                  </a:solidFill>
                </a:uFill>
                <a:latin typeface="Times New Roman"/>
                <a:ea typeface="DejaVu Sans"/>
              </a:rPr>
              <a:t>An assembler translates assembly language programs into machine code. The output of an assembler is called an object file, which contains a combination of machine instructions as well as the data required to place these instructions in memory.</a:t>
            </a:r>
            <a:endParaRPr lang="en-US" sz="1800" b="0" strike="noStrike" spc="-1">
              <a:solidFill>
                <a:srgbClr val="000000"/>
              </a:solidFill>
              <a:uFill>
                <a:solidFill>
                  <a:srgbClr val="FFFFFF"/>
                </a:solidFill>
              </a:uFill>
              <a:latin typeface="Arial"/>
            </a:endParaRPr>
          </a:p>
          <a:p>
            <a:pPr marL="360" algn="just">
              <a:lnSpc>
                <a:spcPct val="100000"/>
              </a:lnSpc>
            </a:pPr>
            <a:r>
              <a:rPr lang="en-US" sz="2800" b="0" strike="noStrike" spc="-1">
                <a:solidFill>
                  <a:srgbClr val="000000"/>
                </a:solidFill>
                <a:uFill>
                  <a:solidFill>
                    <a:srgbClr val="FFFFFF"/>
                  </a:solidFill>
                </a:uFill>
                <a:latin typeface="Times New Roman"/>
                <a:ea typeface="DejaVu Sans"/>
              </a:rPr>
              <a:t> </a:t>
            </a:r>
            <a:endParaRPr lang="en-US" sz="1800" b="0" strike="noStrike" spc="-1">
              <a:solidFill>
                <a:srgbClr val="000000"/>
              </a:solidFill>
              <a:uFill>
                <a:solidFill>
                  <a:srgbClr val="FFFFFF"/>
                </a:solidFill>
              </a:uFill>
              <a:latin typeface="Arial"/>
            </a:endParaRPr>
          </a:p>
          <a:p>
            <a:pPr marL="360" algn="just">
              <a:lnSpc>
                <a:spcPct val="100000"/>
              </a:lnSpc>
            </a:pPr>
            <a:r>
              <a:rPr lang="en-US" sz="2800" b="0" strike="noStrike" spc="-1">
                <a:solidFill>
                  <a:srgbClr val="000000"/>
                </a:solidFill>
                <a:uFill>
                  <a:solidFill>
                    <a:srgbClr val="FFFFFF"/>
                  </a:solidFill>
                </a:uFill>
                <a:latin typeface="Times New Roman"/>
                <a:ea typeface="DejaVu Sans"/>
              </a:rPr>
              <a:t> </a:t>
            </a:r>
            <a:endParaRPr lang="en-US"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4294967295"/>
          </p:nvPr>
        </p:nvSpPr>
        <p:spPr>
          <a:xfrm>
            <a:off x="3124200" y="6248400"/>
            <a:ext cx="2895600" cy="457200"/>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r>
              <a:rPr lang="en-US"/>
              <a:t>Lexical Analysis</a:t>
            </a:r>
          </a:p>
        </p:txBody>
      </p:sp>
      <p:sp>
        <p:nvSpPr>
          <p:cNvPr id="6" name="Slide Number Placeholder 5"/>
          <p:cNvSpPr>
            <a:spLocks noGrp="1"/>
          </p:cNvSpPr>
          <p:nvPr>
            <p:ph type="sldNum" sz="quarter" idx="4294967295"/>
          </p:nvPr>
        </p:nvSpPr>
        <p:spPr>
          <a:xfrm>
            <a:off x="6553200" y="6243638"/>
            <a:ext cx="2133600" cy="457200"/>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fld id="{5F9DD36F-4035-483D-A2B6-05D2CAD278E9}" type="slidenum">
              <a:rPr lang="en-US" altLang="en-US"/>
              <a:pPr/>
              <a:t>100</a:t>
            </a:fld>
            <a:endParaRPr lang="en-US" altLang="en-US"/>
          </a:p>
        </p:txBody>
      </p:sp>
      <p:sp>
        <p:nvSpPr>
          <p:cNvPr id="86018" name="Rectangle 2"/>
          <p:cNvSpPr>
            <a:spLocks noGrp="1" noChangeArrowheads="1"/>
          </p:cNvSpPr>
          <p:nvPr>
            <p:ph type="title"/>
          </p:nvPr>
        </p:nvSpPr>
        <p:spPr/>
        <p:txBody>
          <a:bodyPr lIns="92075" tIns="46038" rIns="92075" bIns="46038"/>
          <a:lstStyle/>
          <a:p>
            <a:pPr eaLnBrk="1" hangingPunct="1">
              <a:defRPr/>
            </a:pPr>
            <a:r>
              <a:rPr lang="en-US" smtClean="0"/>
              <a:t>The Pumping Lemma</a:t>
            </a:r>
          </a:p>
        </p:txBody>
      </p:sp>
      <p:sp>
        <p:nvSpPr>
          <p:cNvPr id="86019" name="Rectangle 3"/>
          <p:cNvSpPr>
            <a:spLocks noGrp="1" noChangeArrowheads="1"/>
          </p:cNvSpPr>
          <p:nvPr>
            <p:ph type="body" idx="1"/>
          </p:nvPr>
        </p:nvSpPr>
        <p:spPr/>
        <p:txBody>
          <a:bodyPr lIns="92075" tIns="46038" rIns="92075" bIns="46038"/>
          <a:lstStyle/>
          <a:p>
            <a:pPr eaLnBrk="1" hangingPunct="1">
              <a:defRPr/>
            </a:pPr>
            <a:r>
              <a:rPr lang="en-US" smtClean="0"/>
              <a:t>Given a machine with n states </a:t>
            </a:r>
          </a:p>
          <a:p>
            <a:pPr eaLnBrk="1" hangingPunct="1">
              <a:defRPr/>
            </a:pPr>
            <a:r>
              <a:rPr lang="en-US" smtClean="0"/>
              <a:t>and a string </a:t>
            </a:r>
            <a:r>
              <a:rPr lang="en-US" i="1" smtClean="0"/>
              <a:t>w</a:t>
            </a:r>
            <a:r>
              <a:rPr lang="en-US" smtClean="0"/>
              <a:t> in </a:t>
            </a:r>
            <a:r>
              <a:rPr lang="en-US" i="1" smtClean="0"/>
              <a:t>L(M)</a:t>
            </a:r>
            <a:r>
              <a:rPr lang="en-US" smtClean="0"/>
              <a:t> has length </a:t>
            </a:r>
            <a:r>
              <a:rPr lang="en-US" i="1" smtClean="0"/>
              <a:t>n</a:t>
            </a:r>
            <a:r>
              <a:rPr lang="en-US" smtClean="0"/>
              <a:t> </a:t>
            </a:r>
          </a:p>
          <a:p>
            <a:pPr eaLnBrk="1" hangingPunct="1">
              <a:defRPr/>
            </a:pPr>
            <a:r>
              <a:rPr lang="en-US" i="1" smtClean="0"/>
              <a:t>w</a:t>
            </a:r>
            <a:r>
              <a:rPr lang="en-US" smtClean="0"/>
              <a:t> must go through </a:t>
            </a:r>
            <a:r>
              <a:rPr lang="en-US" i="1" smtClean="0"/>
              <a:t>n+1</a:t>
            </a:r>
            <a:r>
              <a:rPr lang="en-US" smtClean="0"/>
              <a:t> states, therefore something is repeated (call it</a:t>
            </a:r>
            <a:r>
              <a:rPr lang="en-US" i="1" smtClean="0"/>
              <a:t> y</a:t>
            </a:r>
            <a:r>
              <a:rPr lang="en-US" smtClean="0"/>
              <a:t>) </a:t>
            </a:r>
          </a:p>
          <a:p>
            <a:pPr eaLnBrk="1" hangingPunct="1">
              <a:defRPr/>
            </a:pPr>
            <a:r>
              <a:rPr lang="en-US" smtClean="0"/>
              <a:t>therefore </a:t>
            </a:r>
            <a:r>
              <a:rPr lang="en-US" i="1" smtClean="0"/>
              <a:t>w = xyz</a:t>
            </a:r>
            <a:r>
              <a:rPr lang="en-US" smtClean="0"/>
              <a:t> and </a:t>
            </a:r>
            <a:r>
              <a:rPr lang="en-US" i="1" smtClean="0"/>
              <a:t>y</a:t>
            </a:r>
            <a:r>
              <a:rPr lang="en-US" smtClean="0"/>
              <a:t> can be looped. </a:t>
            </a:r>
          </a:p>
          <a:p>
            <a:pPr eaLnBrk="1" hangingPunct="1">
              <a:defRPr/>
            </a:pPr>
            <a:r>
              <a:rPr lang="en-US" smtClean="0"/>
              <a:t>so </a:t>
            </a:r>
            <a:r>
              <a:rPr lang="en-US" i="1" smtClean="0"/>
              <a:t>xy</a:t>
            </a:r>
            <a:r>
              <a:rPr lang="en-US" i="1" baseline="30000" smtClean="0"/>
              <a:t>*</a:t>
            </a:r>
            <a:r>
              <a:rPr lang="en-US" i="1" smtClean="0"/>
              <a:t>z</a:t>
            </a:r>
            <a:r>
              <a:rPr lang="en-US" smtClean="0"/>
              <a:t> is also part of the language. </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4294967295"/>
          </p:nvPr>
        </p:nvSpPr>
        <p:spPr>
          <a:xfrm>
            <a:off x="3124200" y="6248400"/>
            <a:ext cx="2895600" cy="457200"/>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r>
              <a:rPr lang="en-US"/>
              <a:t>Lexical Analysis</a:t>
            </a:r>
          </a:p>
        </p:txBody>
      </p:sp>
      <p:sp>
        <p:nvSpPr>
          <p:cNvPr id="5" name="Slide Number Placeholder 5"/>
          <p:cNvSpPr>
            <a:spLocks noGrp="1"/>
          </p:cNvSpPr>
          <p:nvPr>
            <p:ph type="sldNum" sz="quarter" idx="4294967295"/>
          </p:nvPr>
        </p:nvSpPr>
        <p:spPr>
          <a:xfrm>
            <a:off x="6553200" y="6243638"/>
            <a:ext cx="2133600" cy="457200"/>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fld id="{C1C8BA0C-2B5C-49BE-A659-1C2450E92C7D}" type="slidenum">
              <a:rPr lang="en-US" altLang="en-US"/>
              <a:pPr/>
              <a:t>101</a:t>
            </a:fld>
            <a:endParaRPr lang="en-US" altLang="en-US"/>
          </a:p>
        </p:txBody>
      </p:sp>
      <p:sp>
        <p:nvSpPr>
          <p:cNvPr id="87042" name="Rectangle 2"/>
          <p:cNvSpPr>
            <a:spLocks noGrp="1" noChangeArrowheads="1"/>
          </p:cNvSpPr>
          <p:nvPr>
            <p:ph type="body" idx="1"/>
          </p:nvPr>
        </p:nvSpPr>
        <p:spPr>
          <a:xfrm>
            <a:off x="1143000" y="990600"/>
            <a:ext cx="7772400" cy="5105400"/>
          </a:xfrm>
        </p:spPr>
        <p:txBody>
          <a:bodyPr lIns="92075" tIns="46038" rIns="92075" bIns="46038"/>
          <a:lstStyle/>
          <a:p>
            <a:pPr eaLnBrk="1" hangingPunct="1">
              <a:defRPr/>
            </a:pPr>
            <a:r>
              <a:rPr lang="en-US" smtClean="0"/>
              <a:t>The goal of the pumping lemma is to show that there are some languages that are not regular.		</a:t>
            </a:r>
          </a:p>
          <a:p>
            <a:pPr eaLnBrk="1" hangingPunct="1">
              <a:defRPr/>
            </a:pPr>
            <a:r>
              <a:rPr lang="en-US" smtClean="0"/>
              <a:t>For Example:</a:t>
            </a:r>
          </a:p>
          <a:p>
            <a:pPr lvl="1" eaLnBrk="1" hangingPunct="1">
              <a:defRPr/>
            </a:pPr>
            <a:r>
              <a:rPr lang="en-US" smtClean="0"/>
              <a:t>L</a:t>
            </a:r>
            <a:r>
              <a:rPr lang="en-US" baseline="-25000" smtClean="0"/>
              <a:t>R</a:t>
            </a:r>
            <a:r>
              <a:rPr lang="en-US" smtClean="0"/>
              <a:t> = {wcw</a:t>
            </a:r>
            <a:r>
              <a:rPr lang="en-US" baseline="30000" smtClean="0"/>
              <a:t>R</a:t>
            </a:r>
            <a:r>
              <a:rPr lang="en-US" smtClean="0"/>
              <a:t> | w in (0,1)</a:t>
            </a:r>
            <a:r>
              <a:rPr lang="en-US" baseline="30000" smtClean="0"/>
              <a:t>*</a:t>
            </a:r>
            <a:r>
              <a:rPr lang="en-US" smtClean="0"/>
              <a:t>} </a:t>
            </a:r>
          </a:p>
          <a:p>
            <a:pPr lvl="1" eaLnBrk="1" hangingPunct="1">
              <a:defRPr/>
            </a:pPr>
            <a:r>
              <a:rPr lang="en-US" smtClean="0"/>
              <a:t>L</a:t>
            </a:r>
            <a:r>
              <a:rPr lang="en-US" baseline="-25000" smtClean="0"/>
              <a:t>P</a:t>
            </a:r>
            <a:r>
              <a:rPr lang="en-US" smtClean="0"/>
              <a:t> -- matching parens </a:t>
            </a:r>
          </a:p>
          <a:p>
            <a:pPr lvl="2" eaLnBrk="1" hangingPunct="1">
              <a:defRPr/>
            </a:pPr>
            <a:r>
              <a:rPr lang="en-US" smtClean="0"/>
              <a:t>this is handled in syntax analysis.</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4294967295"/>
          </p:nvPr>
        </p:nvSpPr>
        <p:spPr>
          <a:xfrm>
            <a:off x="3124200" y="6248400"/>
            <a:ext cx="2895600" cy="457200"/>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r>
              <a:rPr lang="en-US"/>
              <a:t>Lexical Analysis</a:t>
            </a:r>
          </a:p>
        </p:txBody>
      </p:sp>
      <p:sp>
        <p:nvSpPr>
          <p:cNvPr id="6" name="Slide Number Placeholder 5"/>
          <p:cNvSpPr>
            <a:spLocks noGrp="1"/>
          </p:cNvSpPr>
          <p:nvPr>
            <p:ph type="sldNum" sz="quarter" idx="4294967295"/>
          </p:nvPr>
        </p:nvSpPr>
        <p:spPr>
          <a:xfrm>
            <a:off x="6553200" y="6243638"/>
            <a:ext cx="2133600" cy="457200"/>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fld id="{2FA376F1-5095-442F-B159-D82541CA921C}" type="slidenum">
              <a:rPr lang="en-US" altLang="en-US"/>
              <a:pPr/>
              <a:t>102</a:t>
            </a:fld>
            <a:endParaRPr lang="en-US" altLang="en-US"/>
          </a:p>
        </p:txBody>
      </p:sp>
      <p:sp>
        <p:nvSpPr>
          <p:cNvPr id="88066" name="Rectangle 2"/>
          <p:cNvSpPr>
            <a:spLocks noGrp="1" noChangeArrowheads="1"/>
          </p:cNvSpPr>
          <p:nvPr>
            <p:ph type="title"/>
          </p:nvPr>
        </p:nvSpPr>
        <p:spPr/>
        <p:txBody>
          <a:bodyPr lIns="92075" tIns="46038" rIns="92075" bIns="46038"/>
          <a:lstStyle/>
          <a:p>
            <a:pPr eaLnBrk="1" hangingPunct="1">
              <a:defRPr/>
            </a:pPr>
            <a:r>
              <a:rPr lang="en-US" smtClean="0"/>
              <a:t>Application to Lexical Analysis</a:t>
            </a:r>
          </a:p>
        </p:txBody>
      </p:sp>
      <p:sp>
        <p:nvSpPr>
          <p:cNvPr id="88067" name="Rectangle 3"/>
          <p:cNvSpPr>
            <a:spLocks noGrp="1" noChangeArrowheads="1"/>
          </p:cNvSpPr>
          <p:nvPr>
            <p:ph type="body" idx="1"/>
          </p:nvPr>
        </p:nvSpPr>
        <p:spPr/>
        <p:txBody>
          <a:bodyPr lIns="92075" tIns="46038" rIns="92075" bIns="46038"/>
          <a:lstStyle/>
          <a:p>
            <a:pPr eaLnBrk="1" hangingPunct="1">
              <a:defRPr/>
            </a:pPr>
            <a:r>
              <a:rPr lang="en-US" smtClean="0"/>
              <a:t>Now you are ready to put it all together:</a:t>
            </a:r>
          </a:p>
          <a:p>
            <a:pPr lvl="1" eaLnBrk="1" hangingPunct="1">
              <a:defRPr/>
            </a:pPr>
            <a:r>
              <a:rPr lang="en-US" smtClean="0"/>
              <a:t>Given 2 tokens' regular expression </a:t>
            </a:r>
          </a:p>
          <a:p>
            <a:pPr lvl="2" eaLnBrk="1" hangingPunct="1">
              <a:defRPr/>
            </a:pPr>
            <a:r>
              <a:rPr lang="en-US" smtClean="0"/>
              <a:t>X = aa*(b|c)</a:t>
            </a:r>
          </a:p>
          <a:p>
            <a:pPr lvl="2" eaLnBrk="1" hangingPunct="1">
              <a:defRPr/>
            </a:pPr>
            <a:r>
              <a:rPr lang="en-US" smtClean="0"/>
              <a:t>Y = (b|c)c*</a:t>
            </a:r>
          </a:p>
          <a:p>
            <a:pPr lvl="1" eaLnBrk="1" hangingPunct="1">
              <a:defRPr/>
            </a:pPr>
            <a:r>
              <a:rPr lang="en-US" smtClean="0"/>
              <a:t>Construct the NDFA </a:t>
            </a:r>
          </a:p>
          <a:p>
            <a:pPr lvl="1" eaLnBrk="1" hangingPunct="1">
              <a:defRPr/>
            </a:pPr>
            <a:r>
              <a:rPr lang="en-US" smtClean="0"/>
              <a:t>Construct the DFA </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r>
              <a:rPr lang="en-US"/>
              <a:t>Lexical Analysis</a:t>
            </a:r>
          </a:p>
        </p:txBody>
      </p:sp>
      <p:sp>
        <p:nvSpPr>
          <p:cNvPr id="5" name="Slide Number Placeholder 3"/>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fld id="{E8AE3CCD-009F-4CAB-AC65-467386918983}" type="slidenum">
              <a:rPr lang="en-US" altLang="en-US"/>
              <a:pPr/>
              <a:t>103</a:t>
            </a:fld>
            <a:endParaRPr lang="en-US" altLang="en-US"/>
          </a:p>
        </p:txBody>
      </p:sp>
      <p:pic>
        <p:nvPicPr>
          <p:cNvPr id="63492" name="Picture 2" descr="c2pg49"/>
          <p:cNvPicPr>
            <a:picLocks noChangeAspect="1" noChangeArrowheads="1"/>
          </p:cNvPicPr>
          <p:nvPr/>
        </p:nvPicPr>
        <p:blipFill>
          <a:blip r:embed="rId2"/>
          <a:srcRect/>
          <a:stretch>
            <a:fillRect/>
          </a:stretch>
        </p:blipFill>
        <p:spPr bwMode="auto">
          <a:xfrm>
            <a:off x="685800" y="1524000"/>
            <a:ext cx="8229600" cy="3665538"/>
          </a:xfrm>
          <a:prstGeom prst="rect">
            <a:avLst/>
          </a:prstGeom>
          <a:noFill/>
          <a:ln w="9525">
            <a:noFill/>
            <a:miter lim="800000"/>
            <a:headEnd/>
            <a:tailEnd/>
          </a:ln>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4294967295"/>
          </p:nvPr>
        </p:nvSpPr>
        <p:spPr>
          <a:xfrm>
            <a:off x="3124200" y="6248400"/>
            <a:ext cx="2895600" cy="457200"/>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r>
              <a:rPr lang="en-US"/>
              <a:t>Lexical Analysis</a:t>
            </a:r>
          </a:p>
        </p:txBody>
      </p:sp>
      <p:sp>
        <p:nvSpPr>
          <p:cNvPr id="6" name="Slide Number Placeholder 5"/>
          <p:cNvSpPr>
            <a:spLocks noGrp="1"/>
          </p:cNvSpPr>
          <p:nvPr>
            <p:ph type="sldNum" sz="quarter" idx="4294967295"/>
          </p:nvPr>
        </p:nvSpPr>
        <p:spPr>
          <a:xfrm>
            <a:off x="6553200" y="6243638"/>
            <a:ext cx="2133600" cy="457200"/>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fld id="{87F24B7B-96CE-469C-AE7D-EDA7D7113CE7}" type="slidenum">
              <a:rPr lang="en-US" altLang="en-US"/>
              <a:pPr/>
              <a:t>104</a:t>
            </a:fld>
            <a:endParaRPr lang="en-US" altLang="en-US"/>
          </a:p>
        </p:txBody>
      </p:sp>
      <p:sp>
        <p:nvSpPr>
          <p:cNvPr id="90114" name="Rectangle 2"/>
          <p:cNvSpPr>
            <a:spLocks noGrp="1" noChangeArrowheads="1"/>
          </p:cNvSpPr>
          <p:nvPr>
            <p:ph type="title"/>
          </p:nvPr>
        </p:nvSpPr>
        <p:spPr/>
        <p:txBody>
          <a:bodyPr lIns="92075" tIns="46038" rIns="92075" bIns="46038"/>
          <a:lstStyle/>
          <a:p>
            <a:pPr eaLnBrk="1" hangingPunct="1">
              <a:defRPr/>
            </a:pPr>
            <a:r>
              <a:rPr lang="en-US" smtClean="0"/>
              <a:t>Recognizing Tokens</a:t>
            </a:r>
          </a:p>
        </p:txBody>
      </p:sp>
      <p:sp>
        <p:nvSpPr>
          <p:cNvPr id="90115" name="Rectangle 3"/>
          <p:cNvSpPr>
            <a:spLocks noGrp="1" noChangeArrowheads="1"/>
          </p:cNvSpPr>
          <p:nvPr>
            <p:ph type="body" idx="1"/>
          </p:nvPr>
        </p:nvSpPr>
        <p:spPr/>
        <p:txBody>
          <a:bodyPr lIns="92075" tIns="46038" rIns="92075" bIns="46038"/>
          <a:lstStyle/>
          <a:p>
            <a:pPr eaLnBrk="1" hangingPunct="1">
              <a:defRPr/>
            </a:pPr>
            <a:r>
              <a:rPr lang="en-US" smtClean="0"/>
              <a:t>The scanner must ignore white space (except to note the end of a token) </a:t>
            </a:r>
          </a:p>
          <a:p>
            <a:pPr lvl="1" eaLnBrk="1" hangingPunct="1">
              <a:defRPr/>
            </a:pPr>
            <a:r>
              <a:rPr lang="en-US" smtClean="0"/>
              <a:t>Add white space transition from Start state to Start state.</a:t>
            </a:r>
          </a:p>
          <a:p>
            <a:pPr eaLnBrk="1" hangingPunct="1">
              <a:defRPr/>
            </a:pPr>
            <a:r>
              <a:rPr lang="en-US" smtClean="0"/>
              <a:t>When you enter an accept state, announce it</a:t>
            </a:r>
          </a:p>
          <a:p>
            <a:pPr lvl="1" eaLnBrk="1" hangingPunct="1">
              <a:defRPr/>
            </a:pPr>
            <a:r>
              <a:rPr lang="en-US" smtClean="0"/>
              <a:t>(therefore you cannot pass through accept states) </a:t>
            </a:r>
          </a:p>
          <a:p>
            <a:pPr lvl="1" eaLnBrk="1" hangingPunct="1">
              <a:defRPr/>
            </a:pPr>
            <a:r>
              <a:rPr lang="en-US" smtClean="0"/>
              <a:t>The string may be the entire program.</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4294967295"/>
          </p:nvPr>
        </p:nvSpPr>
        <p:spPr>
          <a:xfrm>
            <a:off x="3124200" y="6248400"/>
            <a:ext cx="2895600" cy="457200"/>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r>
              <a:rPr lang="en-US"/>
              <a:t>Lexical Analysis</a:t>
            </a:r>
          </a:p>
        </p:txBody>
      </p:sp>
      <p:sp>
        <p:nvSpPr>
          <p:cNvPr id="5" name="Slide Number Placeholder 5"/>
          <p:cNvSpPr>
            <a:spLocks noGrp="1"/>
          </p:cNvSpPr>
          <p:nvPr>
            <p:ph type="sldNum" sz="quarter" idx="4294967295"/>
          </p:nvPr>
        </p:nvSpPr>
        <p:spPr>
          <a:xfrm>
            <a:off x="6553200" y="6243638"/>
            <a:ext cx="2133600" cy="457200"/>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fld id="{3C3C40AA-C30C-4941-BB1F-43020B32FE07}" type="slidenum">
              <a:rPr lang="en-US" altLang="en-US"/>
              <a:pPr/>
              <a:t>105</a:t>
            </a:fld>
            <a:endParaRPr lang="en-US" altLang="en-US"/>
          </a:p>
        </p:txBody>
      </p:sp>
      <p:sp>
        <p:nvSpPr>
          <p:cNvPr id="91138" name="Rectangle 2"/>
          <p:cNvSpPr>
            <a:spLocks noGrp="1" noChangeArrowheads="1"/>
          </p:cNvSpPr>
          <p:nvPr>
            <p:ph type="body" idx="1"/>
          </p:nvPr>
        </p:nvSpPr>
        <p:spPr>
          <a:xfrm>
            <a:off x="1143000" y="609600"/>
            <a:ext cx="7772400" cy="5486400"/>
          </a:xfrm>
        </p:spPr>
        <p:txBody>
          <a:bodyPr lIns="92075" tIns="46038" rIns="92075" bIns="46038"/>
          <a:lstStyle/>
          <a:p>
            <a:pPr eaLnBrk="1" hangingPunct="1">
              <a:lnSpc>
                <a:spcPct val="90000"/>
              </a:lnSpc>
              <a:defRPr/>
            </a:pPr>
            <a:r>
              <a:rPr lang="en-US" smtClean="0"/>
              <a:t>One accept state for each token, so we know what we found. 						</a:t>
            </a:r>
          </a:p>
          <a:p>
            <a:pPr eaLnBrk="1" hangingPunct="1">
              <a:lnSpc>
                <a:spcPct val="90000"/>
              </a:lnSpc>
              <a:defRPr/>
            </a:pPr>
            <a:r>
              <a:rPr lang="en-US" smtClean="0"/>
              <a:t>Identifier/Keyword differences</a:t>
            </a:r>
          </a:p>
          <a:p>
            <a:pPr lvl="1" eaLnBrk="1" hangingPunct="1">
              <a:lnSpc>
                <a:spcPct val="90000"/>
              </a:lnSpc>
              <a:defRPr/>
            </a:pPr>
            <a:r>
              <a:rPr lang="en-US" smtClean="0"/>
              <a:t>Accept everything as an identifier, and then look up keywords in table. Or pre-load the Symbol Table with Keywords.					</a:t>
            </a:r>
          </a:p>
          <a:p>
            <a:pPr eaLnBrk="1" hangingPunct="1">
              <a:lnSpc>
                <a:spcPct val="90000"/>
              </a:lnSpc>
              <a:defRPr/>
            </a:pPr>
            <a:r>
              <a:rPr lang="en-US" smtClean="0"/>
              <a:t>When you read an identifier, you read the next character in order to tell it was the end.  You need to back up (put it back on the input stream).</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4294967295"/>
          </p:nvPr>
        </p:nvSpPr>
        <p:spPr>
          <a:xfrm>
            <a:off x="3124200" y="6248400"/>
            <a:ext cx="2895600" cy="457200"/>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r>
              <a:rPr lang="en-US"/>
              <a:t>Lexical Analysis</a:t>
            </a:r>
          </a:p>
        </p:txBody>
      </p:sp>
      <p:sp>
        <p:nvSpPr>
          <p:cNvPr id="5" name="Slide Number Placeholder 5"/>
          <p:cNvSpPr>
            <a:spLocks noGrp="1"/>
          </p:cNvSpPr>
          <p:nvPr>
            <p:ph type="sldNum" sz="quarter" idx="4294967295"/>
          </p:nvPr>
        </p:nvSpPr>
        <p:spPr>
          <a:xfrm>
            <a:off x="6553200" y="6243638"/>
            <a:ext cx="2133600" cy="457200"/>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fld id="{A7436810-459A-4592-A005-B4FCF3C34ADB}" type="slidenum">
              <a:rPr lang="en-US" altLang="en-US"/>
              <a:pPr/>
              <a:t>106</a:t>
            </a:fld>
            <a:endParaRPr lang="en-US" altLang="en-US"/>
          </a:p>
        </p:txBody>
      </p:sp>
      <p:sp>
        <p:nvSpPr>
          <p:cNvPr id="92162" name="Rectangle 2"/>
          <p:cNvSpPr>
            <a:spLocks noGrp="1" noChangeArrowheads="1"/>
          </p:cNvSpPr>
          <p:nvPr>
            <p:ph type="body" idx="1"/>
          </p:nvPr>
        </p:nvSpPr>
        <p:spPr>
          <a:xfrm>
            <a:off x="1143000" y="533400"/>
            <a:ext cx="7772400" cy="5562600"/>
          </a:xfrm>
        </p:spPr>
        <p:txBody>
          <a:bodyPr lIns="92075" tIns="46038" rIns="92075" bIns="46038"/>
          <a:lstStyle/>
          <a:p>
            <a:pPr eaLnBrk="1" hangingPunct="1">
              <a:defRPr/>
            </a:pPr>
            <a:r>
              <a:rPr lang="en-US" smtClean="0"/>
              <a:t>Comments </a:t>
            </a:r>
          </a:p>
          <a:p>
            <a:pPr lvl="1" eaLnBrk="1" hangingPunct="1">
              <a:defRPr/>
            </a:pPr>
            <a:r>
              <a:rPr lang="en-US" smtClean="0"/>
              <a:t>Recognize the beginning of comment, and then ignore everything until the end of comment.</a:t>
            </a:r>
          </a:p>
          <a:p>
            <a:pPr lvl="1" eaLnBrk="1" hangingPunct="1">
              <a:defRPr/>
            </a:pPr>
            <a:r>
              <a:rPr lang="en-US" smtClean="0"/>
              <a:t>What if there are multiple types of comments?	</a:t>
            </a:r>
          </a:p>
          <a:p>
            <a:pPr eaLnBrk="1" hangingPunct="1">
              <a:defRPr/>
            </a:pPr>
            <a:r>
              <a:rPr lang="en-US" smtClean="0"/>
              <a:t>Character Strings</a:t>
            </a:r>
          </a:p>
          <a:p>
            <a:pPr lvl="1" eaLnBrk="1" hangingPunct="1">
              <a:defRPr/>
            </a:pPr>
            <a:r>
              <a:rPr lang="en-US" smtClean="0"/>
              <a:t>single or double quotes?</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fontAlgn="auto" hangingPunct="1">
              <a:spcAft>
                <a:spcPts val="0"/>
              </a:spcAft>
              <a:defRPr/>
            </a:pPr>
            <a:r>
              <a:rPr lang="en-US" dirty="0" smtClean="0"/>
              <a:t>Compiler course</a:t>
            </a:r>
          </a:p>
        </p:txBody>
      </p:sp>
      <p:sp>
        <p:nvSpPr>
          <p:cNvPr id="5123" name="Rectangle 3"/>
          <p:cNvSpPr>
            <a:spLocks noGrp="1" noChangeArrowheads="1"/>
          </p:cNvSpPr>
          <p:nvPr>
            <p:ph type="subTitle" idx="1"/>
          </p:nvPr>
        </p:nvSpPr>
        <p:spPr>
          <a:xfrm>
            <a:off x="533400" y="3228975"/>
            <a:ext cx="7854950" cy="1752600"/>
          </a:xfrm>
        </p:spPr>
        <p:txBody>
          <a:bodyPr/>
          <a:lstStyle/>
          <a:p>
            <a:pPr marR="0" eaLnBrk="1" hangingPunct="1"/>
            <a:r>
              <a:rPr lang="en-US" smtClean="0"/>
              <a:t>Chapter 4</a:t>
            </a:r>
          </a:p>
          <a:p>
            <a:pPr marR="0" eaLnBrk="1" hangingPunct="1"/>
            <a:r>
              <a:rPr lang="en-US" smtClean="0"/>
              <a:t>Syntax Analysis</a:t>
            </a: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mtClean="0"/>
              <a:t>Outline</a:t>
            </a:r>
          </a:p>
        </p:txBody>
      </p:sp>
      <p:sp>
        <p:nvSpPr>
          <p:cNvPr id="6147" name="Rectangle 3"/>
          <p:cNvSpPr>
            <a:spLocks noGrp="1" noChangeArrowheads="1"/>
          </p:cNvSpPr>
          <p:nvPr>
            <p:ph idx="1"/>
          </p:nvPr>
        </p:nvSpPr>
        <p:spPr/>
        <p:txBody>
          <a:bodyPr/>
          <a:lstStyle/>
          <a:p>
            <a:pPr eaLnBrk="1" hangingPunct="1"/>
            <a:r>
              <a:rPr lang="en-US" smtClean="0"/>
              <a:t>Role of parser</a:t>
            </a:r>
          </a:p>
          <a:p>
            <a:pPr eaLnBrk="1" hangingPunct="1"/>
            <a:r>
              <a:rPr lang="en-US" smtClean="0"/>
              <a:t>Context free grammars</a:t>
            </a:r>
          </a:p>
          <a:p>
            <a:pPr eaLnBrk="1" hangingPunct="1"/>
            <a:r>
              <a:rPr lang="en-US" smtClean="0"/>
              <a:t>Top down parsing</a:t>
            </a:r>
          </a:p>
          <a:p>
            <a:pPr eaLnBrk="1" hangingPunct="1"/>
            <a:r>
              <a:rPr lang="en-US" smtClean="0"/>
              <a:t>Bottom up parsing</a:t>
            </a:r>
          </a:p>
          <a:p>
            <a:pPr eaLnBrk="1" hangingPunct="1"/>
            <a:r>
              <a:rPr lang="en-US" smtClean="0"/>
              <a:t>Parser generators</a:t>
            </a: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mtClean="0"/>
              <a:t>The role of parser</a:t>
            </a:r>
          </a:p>
        </p:txBody>
      </p:sp>
      <p:sp>
        <p:nvSpPr>
          <p:cNvPr id="4" name="Rounded Rectangle 3"/>
          <p:cNvSpPr/>
          <p:nvPr/>
        </p:nvSpPr>
        <p:spPr>
          <a:xfrm>
            <a:off x="990600" y="2743200"/>
            <a:ext cx="15240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Lexical Analyzer</a:t>
            </a:r>
          </a:p>
        </p:txBody>
      </p:sp>
      <p:sp>
        <p:nvSpPr>
          <p:cNvPr id="5" name="Rounded Rectangle 4"/>
          <p:cNvSpPr/>
          <p:nvPr/>
        </p:nvSpPr>
        <p:spPr>
          <a:xfrm>
            <a:off x="3505200" y="2743200"/>
            <a:ext cx="13716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Parser</a:t>
            </a:r>
          </a:p>
        </p:txBody>
      </p:sp>
      <p:cxnSp>
        <p:nvCxnSpPr>
          <p:cNvPr id="7" name="Straight Arrow Connector 6"/>
          <p:cNvCxnSpPr>
            <a:endCxn id="4" idx="1"/>
          </p:cNvCxnSpPr>
          <p:nvPr/>
        </p:nvCxnSpPr>
        <p:spPr>
          <a:xfrm>
            <a:off x="-152400" y="3200400"/>
            <a:ext cx="1143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514600" y="2971800"/>
            <a:ext cx="990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10800000">
            <a:off x="2514600" y="3429000"/>
            <a:ext cx="990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176" name="TextBox 12"/>
          <p:cNvSpPr txBox="1">
            <a:spLocks noChangeArrowheads="1"/>
          </p:cNvSpPr>
          <p:nvPr/>
        </p:nvSpPr>
        <p:spPr bwMode="auto">
          <a:xfrm>
            <a:off x="0" y="2819400"/>
            <a:ext cx="1052513" cy="708025"/>
          </a:xfrm>
          <a:prstGeom prst="rect">
            <a:avLst/>
          </a:prstGeom>
          <a:noFill/>
          <a:ln w="9525">
            <a:noFill/>
            <a:miter lim="800000"/>
            <a:headEnd/>
            <a:tailEnd/>
          </a:ln>
        </p:spPr>
        <p:txBody>
          <a:bodyPr wrap="none">
            <a:spAutoFit/>
          </a:bodyPr>
          <a:lstStyle/>
          <a:p>
            <a:r>
              <a:rPr lang="en-US" sz="2000"/>
              <a:t>Source</a:t>
            </a:r>
          </a:p>
          <a:p>
            <a:r>
              <a:rPr lang="en-US" sz="2000"/>
              <a:t>program</a:t>
            </a:r>
          </a:p>
        </p:txBody>
      </p:sp>
      <p:sp>
        <p:nvSpPr>
          <p:cNvPr id="7177" name="TextBox 13"/>
          <p:cNvSpPr txBox="1">
            <a:spLocks noChangeArrowheads="1"/>
          </p:cNvSpPr>
          <p:nvPr/>
        </p:nvSpPr>
        <p:spPr bwMode="auto">
          <a:xfrm>
            <a:off x="2667000" y="2590800"/>
            <a:ext cx="754063" cy="400050"/>
          </a:xfrm>
          <a:prstGeom prst="rect">
            <a:avLst/>
          </a:prstGeom>
          <a:noFill/>
          <a:ln w="9525">
            <a:noFill/>
            <a:miter lim="800000"/>
            <a:headEnd/>
            <a:tailEnd/>
          </a:ln>
        </p:spPr>
        <p:txBody>
          <a:bodyPr wrap="none">
            <a:spAutoFit/>
          </a:bodyPr>
          <a:lstStyle/>
          <a:p>
            <a:r>
              <a:rPr lang="en-US" sz="2000"/>
              <a:t>token</a:t>
            </a:r>
          </a:p>
        </p:txBody>
      </p:sp>
      <p:sp>
        <p:nvSpPr>
          <p:cNvPr id="7178" name="TextBox 14"/>
          <p:cNvSpPr txBox="1">
            <a:spLocks noChangeArrowheads="1"/>
          </p:cNvSpPr>
          <p:nvPr/>
        </p:nvSpPr>
        <p:spPr bwMode="auto">
          <a:xfrm>
            <a:off x="2514600" y="3409950"/>
            <a:ext cx="995363" cy="708025"/>
          </a:xfrm>
          <a:prstGeom prst="rect">
            <a:avLst/>
          </a:prstGeom>
          <a:noFill/>
          <a:ln w="9525">
            <a:noFill/>
            <a:miter lim="800000"/>
            <a:headEnd/>
            <a:tailEnd/>
          </a:ln>
        </p:spPr>
        <p:txBody>
          <a:bodyPr wrap="none">
            <a:spAutoFit/>
          </a:bodyPr>
          <a:lstStyle/>
          <a:p>
            <a:r>
              <a:rPr lang="en-US" sz="2000"/>
              <a:t>getNext</a:t>
            </a:r>
          </a:p>
          <a:p>
            <a:r>
              <a:rPr lang="en-US" sz="2000"/>
              <a:t>Token</a:t>
            </a:r>
          </a:p>
        </p:txBody>
      </p:sp>
      <p:cxnSp>
        <p:nvCxnSpPr>
          <p:cNvPr id="19" name="Straight Arrow Connector 18"/>
          <p:cNvCxnSpPr>
            <a:stCxn id="4" idx="2"/>
          </p:cNvCxnSpPr>
          <p:nvPr/>
        </p:nvCxnSpPr>
        <p:spPr>
          <a:xfrm rot="16200000" flipH="1">
            <a:off x="2209800" y="3200400"/>
            <a:ext cx="1295400" cy="22098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a:off x="3771107" y="4306094"/>
            <a:ext cx="1295400" cy="1587"/>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4" name="Rounded Rectangle 23"/>
          <p:cNvSpPr/>
          <p:nvPr/>
        </p:nvSpPr>
        <p:spPr>
          <a:xfrm>
            <a:off x="3581400" y="4987925"/>
            <a:ext cx="17526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Symbol</a:t>
            </a:r>
          </a:p>
          <a:p>
            <a:pPr algn="ctr">
              <a:defRPr/>
            </a:pPr>
            <a:r>
              <a:rPr lang="en-US" dirty="0"/>
              <a:t>table</a:t>
            </a:r>
          </a:p>
        </p:txBody>
      </p:sp>
      <p:cxnSp>
        <p:nvCxnSpPr>
          <p:cNvPr id="26" name="Straight Arrow Connector 25"/>
          <p:cNvCxnSpPr>
            <a:stCxn id="5" idx="3"/>
            <a:endCxn id="33" idx="1"/>
          </p:cNvCxnSpPr>
          <p:nvPr/>
        </p:nvCxnSpPr>
        <p:spPr>
          <a:xfrm>
            <a:off x="4876800" y="3200400"/>
            <a:ext cx="1066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183" name="TextBox 13"/>
          <p:cNvSpPr txBox="1">
            <a:spLocks noChangeArrowheads="1"/>
          </p:cNvSpPr>
          <p:nvPr/>
        </p:nvSpPr>
        <p:spPr bwMode="auto">
          <a:xfrm>
            <a:off x="4800600" y="2819400"/>
            <a:ext cx="1185863" cy="400050"/>
          </a:xfrm>
          <a:prstGeom prst="rect">
            <a:avLst/>
          </a:prstGeom>
          <a:noFill/>
          <a:ln w="9525">
            <a:noFill/>
            <a:miter lim="800000"/>
            <a:headEnd/>
            <a:tailEnd/>
          </a:ln>
        </p:spPr>
        <p:txBody>
          <a:bodyPr wrap="none">
            <a:spAutoFit/>
          </a:bodyPr>
          <a:lstStyle/>
          <a:p>
            <a:r>
              <a:rPr lang="en-US" sz="2000"/>
              <a:t>Parse tree</a:t>
            </a:r>
          </a:p>
        </p:txBody>
      </p:sp>
      <p:sp>
        <p:nvSpPr>
          <p:cNvPr id="33" name="Rounded Rectangle 32"/>
          <p:cNvSpPr/>
          <p:nvPr/>
        </p:nvSpPr>
        <p:spPr>
          <a:xfrm>
            <a:off x="5943600" y="2743200"/>
            <a:ext cx="16002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Rest of Front End</a:t>
            </a:r>
          </a:p>
        </p:txBody>
      </p:sp>
      <p:cxnSp>
        <p:nvCxnSpPr>
          <p:cNvPr id="40" name="Straight Arrow Connector 39"/>
          <p:cNvCxnSpPr/>
          <p:nvPr/>
        </p:nvCxnSpPr>
        <p:spPr>
          <a:xfrm>
            <a:off x="7543800" y="3200400"/>
            <a:ext cx="1143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186" name="TextBox 13"/>
          <p:cNvSpPr txBox="1">
            <a:spLocks noChangeArrowheads="1"/>
          </p:cNvSpPr>
          <p:nvPr/>
        </p:nvSpPr>
        <p:spPr bwMode="auto">
          <a:xfrm>
            <a:off x="7543800" y="2819400"/>
            <a:ext cx="1633538" cy="708025"/>
          </a:xfrm>
          <a:prstGeom prst="rect">
            <a:avLst/>
          </a:prstGeom>
          <a:noFill/>
          <a:ln w="9525">
            <a:noFill/>
            <a:miter lim="800000"/>
            <a:headEnd/>
            <a:tailEnd/>
          </a:ln>
        </p:spPr>
        <p:txBody>
          <a:bodyPr wrap="none">
            <a:spAutoFit/>
          </a:bodyPr>
          <a:lstStyle/>
          <a:p>
            <a:r>
              <a:rPr lang="en-US" sz="2000"/>
              <a:t>Intermediate</a:t>
            </a:r>
          </a:p>
          <a:p>
            <a:r>
              <a:rPr lang="en-US" sz="2000"/>
              <a:t>representation</a:t>
            </a:r>
          </a:p>
        </p:txBody>
      </p:sp>
      <p:cxnSp>
        <p:nvCxnSpPr>
          <p:cNvPr id="48" name="Straight Arrow Connector 47"/>
          <p:cNvCxnSpPr/>
          <p:nvPr/>
        </p:nvCxnSpPr>
        <p:spPr>
          <a:xfrm rot="10800000" flipV="1">
            <a:off x="5181600" y="3657600"/>
            <a:ext cx="1449388" cy="12954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8" name="CustomShape 1"/>
          <p:cNvSpPr/>
          <p:nvPr/>
        </p:nvSpPr>
        <p:spPr>
          <a:xfrm>
            <a:off x="685800" y="274320"/>
            <a:ext cx="7771680" cy="9201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gn="ctr">
              <a:lnSpc>
                <a:spcPct val="100000"/>
              </a:lnSpc>
            </a:pPr>
            <a:r>
              <a:rPr lang="en-US" sz="3200" b="1" strike="noStrike" spc="-1">
                <a:solidFill>
                  <a:srgbClr val="000000"/>
                </a:solidFill>
                <a:uFill>
                  <a:solidFill>
                    <a:srgbClr val="FFFFFF"/>
                  </a:solidFill>
                </a:uFill>
                <a:latin typeface="Times New Roman"/>
                <a:ea typeface="DejaVu Sans"/>
              </a:rPr>
              <a:t>Preprocessors, Compilers, Assemblers and Linkers</a:t>
            </a:r>
            <a:endParaRPr lang="en-US" sz="1800" b="0" strike="noStrike" spc="-1">
              <a:solidFill>
                <a:srgbClr val="000000"/>
              </a:solidFill>
              <a:uFill>
                <a:solidFill>
                  <a:srgbClr val="FFFFFF"/>
                </a:solidFill>
              </a:uFill>
              <a:latin typeface="Arial"/>
            </a:endParaRPr>
          </a:p>
        </p:txBody>
      </p:sp>
      <p:sp>
        <p:nvSpPr>
          <p:cNvPr id="119" name="CustomShape 2"/>
          <p:cNvSpPr/>
          <p:nvPr/>
        </p:nvSpPr>
        <p:spPr>
          <a:xfrm>
            <a:off x="365760" y="1280160"/>
            <a:ext cx="8091720" cy="48150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marL="342720" indent="-342000" algn="just">
              <a:lnSpc>
                <a:spcPct val="100000"/>
              </a:lnSpc>
              <a:buClr>
                <a:srgbClr val="000000"/>
              </a:buClr>
              <a:buFont typeface="Times"/>
              <a:buChar char="•"/>
            </a:pPr>
            <a:r>
              <a:rPr lang="en-US" sz="2800" b="0" strike="noStrike" spc="-1">
                <a:solidFill>
                  <a:srgbClr val="000000"/>
                </a:solidFill>
                <a:uFill>
                  <a:solidFill>
                    <a:srgbClr val="FFFFFF"/>
                  </a:solidFill>
                </a:uFill>
                <a:latin typeface="Times New Roman"/>
                <a:ea typeface="DejaVu Sans"/>
              </a:rPr>
              <a:t>Linker</a:t>
            </a:r>
            <a:endParaRPr lang="en-US" sz="1800" b="0" strike="noStrike" spc="-1">
              <a:solidFill>
                <a:srgbClr val="000000"/>
              </a:solidFill>
              <a:uFill>
                <a:solidFill>
                  <a:srgbClr val="FFFFFF"/>
                </a:solidFill>
              </a:uFill>
              <a:latin typeface="Arial"/>
            </a:endParaRPr>
          </a:p>
          <a:p>
            <a:pPr algn="just">
              <a:lnSpc>
                <a:spcPct val="100000"/>
              </a:lnSpc>
            </a:pPr>
            <a:r>
              <a:rPr lang="en-US" sz="2800" b="0" strike="noStrike" spc="-1">
                <a:solidFill>
                  <a:srgbClr val="000000"/>
                </a:solidFill>
                <a:uFill>
                  <a:solidFill>
                    <a:srgbClr val="FFFFFF"/>
                  </a:solidFill>
                </a:uFill>
                <a:latin typeface="Times New Roman"/>
                <a:ea typeface="DejaVu Sans"/>
              </a:rPr>
              <a:t>A computer program that links and merges various object files together in order to make an executable file. </a:t>
            </a:r>
            <a:endParaRPr lang="en-US" sz="1800" b="0" strike="noStrike" spc="-1">
              <a:solidFill>
                <a:srgbClr val="000000"/>
              </a:solidFill>
              <a:uFill>
                <a:solidFill>
                  <a:srgbClr val="FFFFFF"/>
                </a:solidFill>
              </a:uFill>
              <a:latin typeface="Arial"/>
            </a:endParaRPr>
          </a:p>
          <a:p>
            <a:pPr algn="just">
              <a:lnSpc>
                <a:spcPct val="100000"/>
              </a:lnSpc>
            </a:pPr>
            <a:endParaRPr lang="en-US" sz="1800" b="0" strike="noStrike" spc="-1">
              <a:solidFill>
                <a:srgbClr val="000000"/>
              </a:solidFill>
              <a:uFill>
                <a:solidFill>
                  <a:srgbClr val="FFFFFF"/>
                </a:solidFill>
              </a:uFill>
              <a:latin typeface="Arial"/>
            </a:endParaRPr>
          </a:p>
          <a:p>
            <a:pPr marL="342720" indent="-342000" algn="just">
              <a:buClr>
                <a:srgbClr val="000000"/>
              </a:buClr>
              <a:buSzPct val="45000"/>
              <a:buFont typeface="Wingdings" charset="2"/>
              <a:buChar char=""/>
            </a:pPr>
            <a:r>
              <a:rPr lang="en-US" sz="2800" b="0" strike="noStrike" spc="-1">
                <a:solidFill>
                  <a:srgbClr val="000000"/>
                </a:solidFill>
                <a:uFill>
                  <a:solidFill>
                    <a:srgbClr val="FFFFFF"/>
                  </a:solidFill>
                </a:uFill>
                <a:latin typeface="Times New Roman"/>
                <a:ea typeface="DejaVu Sans"/>
              </a:rPr>
              <a:t>All these files might have been compiled by separate assemblers. The major task of a linker is to search and locate referenced module/routines in a program and to determine the memory location where these codes will be loaded, making the program instruction to have absolute references.</a:t>
            </a:r>
            <a:endParaRPr lang="en-US"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mtClean="0"/>
              <a:t>Uses of grammars</a:t>
            </a:r>
          </a:p>
        </p:txBody>
      </p:sp>
      <p:sp>
        <p:nvSpPr>
          <p:cNvPr id="8195" name="Rectangle 3"/>
          <p:cNvSpPr>
            <a:spLocks noGrp="1" noChangeArrowheads="1"/>
          </p:cNvSpPr>
          <p:nvPr>
            <p:ph idx="1"/>
          </p:nvPr>
        </p:nvSpPr>
        <p:spPr/>
        <p:txBody>
          <a:bodyPr/>
          <a:lstStyle/>
          <a:p>
            <a:pPr marL="457200" indent="-457200" eaLnBrk="1" hangingPunct="1">
              <a:lnSpc>
                <a:spcPct val="90000"/>
              </a:lnSpc>
              <a:buFont typeface="Wingdings 2" pitchFamily="18" charset="2"/>
              <a:buNone/>
            </a:pPr>
            <a:endParaRPr lang="en-US" sz="2400" smtClean="0"/>
          </a:p>
          <a:p>
            <a:pPr marL="457200" indent="-457200" eaLnBrk="1" hangingPunct="1">
              <a:lnSpc>
                <a:spcPct val="90000"/>
              </a:lnSpc>
              <a:buFont typeface="Wingdings 2" pitchFamily="18" charset="2"/>
              <a:buNone/>
            </a:pPr>
            <a:r>
              <a:rPr lang="en-US" sz="2400" smtClean="0"/>
              <a:t>E -&gt; E + T | T</a:t>
            </a:r>
          </a:p>
          <a:p>
            <a:pPr marL="457200" indent="-457200" eaLnBrk="1" hangingPunct="1">
              <a:lnSpc>
                <a:spcPct val="90000"/>
              </a:lnSpc>
              <a:buFont typeface="Wingdings 2" pitchFamily="18" charset="2"/>
              <a:buNone/>
            </a:pPr>
            <a:r>
              <a:rPr lang="en-US" sz="2400" smtClean="0"/>
              <a:t>T -&gt; T * F | F</a:t>
            </a:r>
          </a:p>
          <a:p>
            <a:pPr marL="457200" indent="-457200" eaLnBrk="1" hangingPunct="1">
              <a:lnSpc>
                <a:spcPct val="90000"/>
              </a:lnSpc>
              <a:buFont typeface="Wingdings 2" pitchFamily="18" charset="2"/>
              <a:buNone/>
            </a:pPr>
            <a:r>
              <a:rPr lang="en-US" sz="2400" smtClean="0"/>
              <a:t>F -&gt; (E) | </a:t>
            </a:r>
            <a:r>
              <a:rPr lang="en-US" sz="2400" b="1" smtClean="0"/>
              <a:t>id</a:t>
            </a:r>
          </a:p>
          <a:p>
            <a:pPr marL="457200" indent="-457200" eaLnBrk="1" hangingPunct="1">
              <a:lnSpc>
                <a:spcPct val="90000"/>
              </a:lnSpc>
              <a:buFont typeface="Wingdings 2" pitchFamily="18" charset="2"/>
              <a:buNone/>
            </a:pPr>
            <a:endParaRPr lang="en-US" sz="2400" b="1" smtClean="0"/>
          </a:p>
          <a:p>
            <a:pPr marL="457200" indent="-457200" eaLnBrk="1" hangingPunct="1">
              <a:lnSpc>
                <a:spcPct val="90000"/>
              </a:lnSpc>
              <a:buFont typeface="Wingdings 2" pitchFamily="18" charset="2"/>
              <a:buNone/>
            </a:pPr>
            <a:endParaRPr lang="en-US" sz="2400" smtClean="0"/>
          </a:p>
          <a:p>
            <a:pPr marL="457200" indent="-457200" eaLnBrk="1" hangingPunct="1">
              <a:lnSpc>
                <a:spcPct val="90000"/>
              </a:lnSpc>
              <a:buFont typeface="Wingdings 2" pitchFamily="18" charset="2"/>
              <a:buNone/>
            </a:pPr>
            <a:r>
              <a:rPr lang="en-US" sz="2400" smtClean="0"/>
              <a:t>E -&gt; TE’</a:t>
            </a:r>
          </a:p>
          <a:p>
            <a:pPr marL="457200" indent="-457200" eaLnBrk="1" hangingPunct="1">
              <a:lnSpc>
                <a:spcPct val="90000"/>
              </a:lnSpc>
              <a:buFont typeface="Wingdings 2" pitchFamily="18" charset="2"/>
              <a:buNone/>
            </a:pPr>
            <a:r>
              <a:rPr lang="en-US" sz="2400" smtClean="0"/>
              <a:t>E’ -&gt; +TE’ | </a:t>
            </a:r>
            <a:r>
              <a:rPr lang="en-US" sz="2400" smtClean="0">
                <a:latin typeface="MS Mincho" pitchFamily="49" charset="-128"/>
                <a:ea typeface="MS Mincho" pitchFamily="49" charset="-128"/>
              </a:rPr>
              <a:t>Ɛ</a:t>
            </a:r>
          </a:p>
          <a:p>
            <a:pPr marL="457200" indent="-457200" eaLnBrk="1" hangingPunct="1">
              <a:lnSpc>
                <a:spcPct val="90000"/>
              </a:lnSpc>
              <a:buFont typeface="Wingdings 2" pitchFamily="18" charset="2"/>
              <a:buNone/>
            </a:pPr>
            <a:r>
              <a:rPr lang="en-US" sz="2400" smtClean="0"/>
              <a:t>T -&gt; FT’</a:t>
            </a:r>
          </a:p>
          <a:p>
            <a:pPr marL="457200" indent="-457200" eaLnBrk="1" hangingPunct="1">
              <a:lnSpc>
                <a:spcPct val="90000"/>
              </a:lnSpc>
              <a:buFont typeface="Wingdings 2" pitchFamily="18" charset="2"/>
              <a:buNone/>
            </a:pPr>
            <a:r>
              <a:rPr lang="en-US" sz="2400" smtClean="0"/>
              <a:t>T’ -&gt; *FT’ | </a:t>
            </a:r>
            <a:r>
              <a:rPr lang="en-US" sz="2400" smtClean="0">
                <a:latin typeface="MS Mincho" pitchFamily="49" charset="-128"/>
                <a:ea typeface="MS Mincho" pitchFamily="49" charset="-128"/>
              </a:rPr>
              <a:t>Ɛ</a:t>
            </a:r>
          </a:p>
          <a:p>
            <a:pPr marL="457200" indent="-457200" eaLnBrk="1" hangingPunct="1">
              <a:lnSpc>
                <a:spcPct val="90000"/>
              </a:lnSpc>
              <a:buFont typeface="Wingdings 2" pitchFamily="18" charset="2"/>
              <a:buNone/>
            </a:pPr>
            <a:r>
              <a:rPr lang="en-US" sz="2400" smtClean="0"/>
              <a:t>F -&gt; (E) | </a:t>
            </a:r>
            <a:r>
              <a:rPr lang="en-US" sz="2400" b="1" smtClean="0"/>
              <a:t>id</a:t>
            </a:r>
          </a:p>
          <a:p>
            <a:pPr marL="457200" indent="-457200" eaLnBrk="1" hangingPunct="1">
              <a:lnSpc>
                <a:spcPct val="90000"/>
              </a:lnSpc>
              <a:buFont typeface="Wingdings 2" pitchFamily="18" charset="2"/>
              <a:buNone/>
            </a:pPr>
            <a:endParaRPr lang="en-US" sz="2400" smtClean="0">
              <a:latin typeface="MS Mincho" pitchFamily="49" charset="-128"/>
              <a:ea typeface="MS Mincho" pitchFamily="49" charset="-128"/>
            </a:endParaRPr>
          </a:p>
          <a:p>
            <a:pPr marL="457200" indent="-457200" eaLnBrk="1" hangingPunct="1">
              <a:lnSpc>
                <a:spcPct val="90000"/>
              </a:lnSpc>
              <a:buFont typeface="Wingdings 2" pitchFamily="18" charset="2"/>
              <a:buNone/>
            </a:pPr>
            <a:endParaRPr lang="en-US" sz="2400" smtClean="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mtClean="0"/>
              <a:t>Error handling</a:t>
            </a:r>
          </a:p>
        </p:txBody>
      </p:sp>
      <p:sp>
        <p:nvSpPr>
          <p:cNvPr id="9219" name="Rectangle 3"/>
          <p:cNvSpPr>
            <a:spLocks noGrp="1" noChangeArrowheads="1"/>
          </p:cNvSpPr>
          <p:nvPr>
            <p:ph idx="1"/>
          </p:nvPr>
        </p:nvSpPr>
        <p:spPr/>
        <p:txBody>
          <a:bodyPr/>
          <a:lstStyle/>
          <a:p>
            <a:pPr eaLnBrk="1" hangingPunct="1"/>
            <a:r>
              <a:rPr lang="en-US" smtClean="0"/>
              <a:t>Common programming errors</a:t>
            </a:r>
          </a:p>
          <a:p>
            <a:pPr lvl="1" eaLnBrk="1" hangingPunct="1"/>
            <a:r>
              <a:rPr lang="en-US" smtClean="0"/>
              <a:t>Lexical errors</a:t>
            </a:r>
          </a:p>
          <a:p>
            <a:pPr lvl="1" eaLnBrk="1" hangingPunct="1"/>
            <a:r>
              <a:rPr lang="en-US" smtClean="0"/>
              <a:t>Syntactic errors</a:t>
            </a:r>
          </a:p>
          <a:p>
            <a:pPr lvl="1" eaLnBrk="1" hangingPunct="1"/>
            <a:r>
              <a:rPr lang="en-US" smtClean="0"/>
              <a:t>Semantic errors</a:t>
            </a:r>
          </a:p>
          <a:p>
            <a:pPr lvl="1" eaLnBrk="1" hangingPunct="1"/>
            <a:r>
              <a:rPr lang="en-US" smtClean="0"/>
              <a:t>Lexical errors</a:t>
            </a:r>
          </a:p>
          <a:p>
            <a:pPr eaLnBrk="1" hangingPunct="1"/>
            <a:r>
              <a:rPr lang="en-US" smtClean="0"/>
              <a:t>Error handler goals</a:t>
            </a:r>
          </a:p>
          <a:p>
            <a:pPr lvl="1" eaLnBrk="1" hangingPunct="1"/>
            <a:r>
              <a:rPr lang="en-US" smtClean="0"/>
              <a:t>Report the presence of errors clearly and accurately</a:t>
            </a:r>
          </a:p>
          <a:p>
            <a:pPr lvl="1" eaLnBrk="1" hangingPunct="1"/>
            <a:r>
              <a:rPr lang="en-US" smtClean="0"/>
              <a:t>Recover from each error quickly enough to detect subsequent errors</a:t>
            </a:r>
          </a:p>
          <a:p>
            <a:pPr lvl="1" eaLnBrk="1" hangingPunct="1"/>
            <a:r>
              <a:rPr lang="en-US" smtClean="0"/>
              <a:t>Add minimal overhead to the processing of correct progrms</a:t>
            </a: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mtClean="0"/>
              <a:t>Error-recover strategies</a:t>
            </a:r>
          </a:p>
        </p:txBody>
      </p:sp>
      <p:sp>
        <p:nvSpPr>
          <p:cNvPr id="10243" name="Rectangle 3"/>
          <p:cNvSpPr>
            <a:spLocks noGrp="1" noChangeArrowheads="1"/>
          </p:cNvSpPr>
          <p:nvPr>
            <p:ph idx="1"/>
          </p:nvPr>
        </p:nvSpPr>
        <p:spPr/>
        <p:txBody>
          <a:bodyPr/>
          <a:lstStyle/>
          <a:p>
            <a:pPr eaLnBrk="1" hangingPunct="1">
              <a:lnSpc>
                <a:spcPct val="80000"/>
              </a:lnSpc>
            </a:pPr>
            <a:r>
              <a:rPr lang="en-US" smtClean="0"/>
              <a:t>Panic mode recovery</a:t>
            </a:r>
          </a:p>
          <a:p>
            <a:pPr lvl="1" eaLnBrk="1" hangingPunct="1">
              <a:lnSpc>
                <a:spcPct val="80000"/>
              </a:lnSpc>
            </a:pPr>
            <a:r>
              <a:rPr lang="en-US" smtClean="0"/>
              <a:t>Discard input symbol one at a time until one of designated set of synchronization tokens is found</a:t>
            </a:r>
          </a:p>
          <a:p>
            <a:pPr eaLnBrk="1" hangingPunct="1">
              <a:lnSpc>
                <a:spcPct val="80000"/>
              </a:lnSpc>
            </a:pPr>
            <a:r>
              <a:rPr lang="en-US" smtClean="0"/>
              <a:t>Phrase level recovery</a:t>
            </a:r>
          </a:p>
          <a:p>
            <a:pPr lvl="1" eaLnBrk="1" hangingPunct="1">
              <a:lnSpc>
                <a:spcPct val="80000"/>
              </a:lnSpc>
            </a:pPr>
            <a:r>
              <a:rPr lang="en-US" smtClean="0"/>
              <a:t>Replacing a prefix of remaining input by some string that allows the parser to continue</a:t>
            </a:r>
          </a:p>
          <a:p>
            <a:pPr eaLnBrk="1" hangingPunct="1">
              <a:lnSpc>
                <a:spcPct val="80000"/>
              </a:lnSpc>
            </a:pPr>
            <a:r>
              <a:rPr lang="en-US" smtClean="0"/>
              <a:t>Error productions</a:t>
            </a:r>
          </a:p>
          <a:p>
            <a:pPr lvl="1" eaLnBrk="1" hangingPunct="1">
              <a:lnSpc>
                <a:spcPct val="80000"/>
              </a:lnSpc>
            </a:pPr>
            <a:r>
              <a:rPr lang="en-US" smtClean="0"/>
              <a:t>Augment the grammar with productions that generate the erroneous constructs</a:t>
            </a:r>
          </a:p>
          <a:p>
            <a:pPr eaLnBrk="1" hangingPunct="1">
              <a:lnSpc>
                <a:spcPct val="80000"/>
              </a:lnSpc>
            </a:pPr>
            <a:r>
              <a:rPr lang="en-US" smtClean="0"/>
              <a:t>Global correction</a:t>
            </a:r>
          </a:p>
          <a:p>
            <a:pPr lvl="1" eaLnBrk="1" hangingPunct="1">
              <a:lnSpc>
                <a:spcPct val="80000"/>
              </a:lnSpc>
            </a:pPr>
            <a:r>
              <a:rPr lang="en-US" smtClean="0"/>
              <a:t>Choosing minimal sequence of changes to obtain a globally least-cost correction</a:t>
            </a: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mtClean="0"/>
              <a:t>Context free grammars</a:t>
            </a:r>
          </a:p>
        </p:txBody>
      </p:sp>
      <p:sp>
        <p:nvSpPr>
          <p:cNvPr id="11267" name="Rectangle 3"/>
          <p:cNvSpPr>
            <a:spLocks noGrp="1" noChangeArrowheads="1"/>
          </p:cNvSpPr>
          <p:nvPr>
            <p:ph idx="1"/>
          </p:nvPr>
        </p:nvSpPr>
        <p:spPr>
          <a:xfrm>
            <a:off x="457200" y="1935163"/>
            <a:ext cx="2667000" cy="4389437"/>
          </a:xfrm>
        </p:spPr>
        <p:txBody>
          <a:bodyPr/>
          <a:lstStyle/>
          <a:p>
            <a:pPr eaLnBrk="1" hangingPunct="1"/>
            <a:r>
              <a:rPr lang="en-US" smtClean="0"/>
              <a:t>Terminals</a:t>
            </a:r>
          </a:p>
          <a:p>
            <a:pPr eaLnBrk="1" hangingPunct="1"/>
            <a:r>
              <a:rPr lang="en-US" smtClean="0"/>
              <a:t>Nonterminals</a:t>
            </a:r>
          </a:p>
          <a:p>
            <a:pPr eaLnBrk="1" hangingPunct="1"/>
            <a:r>
              <a:rPr lang="en-US" smtClean="0"/>
              <a:t>Start symbol</a:t>
            </a:r>
          </a:p>
          <a:p>
            <a:pPr eaLnBrk="1" hangingPunct="1"/>
            <a:r>
              <a:rPr lang="en-US" smtClean="0"/>
              <a:t>productions</a:t>
            </a:r>
          </a:p>
        </p:txBody>
      </p:sp>
      <p:sp>
        <p:nvSpPr>
          <p:cNvPr id="11268" name="TextBox 3"/>
          <p:cNvSpPr txBox="1">
            <a:spLocks noChangeArrowheads="1"/>
          </p:cNvSpPr>
          <p:nvPr/>
        </p:nvSpPr>
        <p:spPr bwMode="auto">
          <a:xfrm>
            <a:off x="4648200" y="2590800"/>
            <a:ext cx="4135438" cy="3046413"/>
          </a:xfrm>
          <a:prstGeom prst="rect">
            <a:avLst/>
          </a:prstGeom>
          <a:noFill/>
          <a:ln w="9525">
            <a:noFill/>
            <a:miter lim="800000"/>
            <a:headEnd/>
            <a:tailEnd/>
          </a:ln>
        </p:spPr>
        <p:txBody>
          <a:bodyPr wrap="none">
            <a:spAutoFit/>
          </a:bodyPr>
          <a:lstStyle/>
          <a:p>
            <a:r>
              <a:rPr lang="en-US"/>
              <a:t>expression -&gt; expression + term</a:t>
            </a:r>
          </a:p>
          <a:p>
            <a:r>
              <a:rPr lang="en-US"/>
              <a:t>expression -&gt; expression – term</a:t>
            </a:r>
          </a:p>
          <a:p>
            <a:r>
              <a:rPr lang="en-US"/>
              <a:t>expression -&gt; term</a:t>
            </a:r>
          </a:p>
          <a:p>
            <a:r>
              <a:rPr lang="en-US"/>
              <a:t>term -&gt; term * factor</a:t>
            </a:r>
          </a:p>
          <a:p>
            <a:r>
              <a:rPr lang="en-US"/>
              <a:t>term -&gt; term / factor</a:t>
            </a:r>
          </a:p>
          <a:p>
            <a:r>
              <a:rPr lang="en-US"/>
              <a:t>term -&gt; factor</a:t>
            </a:r>
          </a:p>
          <a:p>
            <a:r>
              <a:rPr lang="en-US"/>
              <a:t>factor -&gt; (expression)</a:t>
            </a:r>
          </a:p>
          <a:p>
            <a:r>
              <a:rPr lang="en-US"/>
              <a:t>factor -&gt; </a:t>
            </a:r>
            <a:r>
              <a:rPr lang="en-US" b="1"/>
              <a:t>id</a:t>
            </a: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mtClean="0"/>
              <a:t>Derivations</a:t>
            </a:r>
          </a:p>
        </p:txBody>
      </p:sp>
      <p:sp>
        <p:nvSpPr>
          <p:cNvPr id="12291" name="Content Placeholder 10"/>
          <p:cNvSpPr>
            <a:spLocks noGrp="1"/>
          </p:cNvSpPr>
          <p:nvPr>
            <p:ph idx="1"/>
          </p:nvPr>
        </p:nvSpPr>
        <p:spPr/>
        <p:txBody>
          <a:bodyPr/>
          <a:lstStyle/>
          <a:p>
            <a:pPr eaLnBrk="1" hangingPunct="1"/>
            <a:r>
              <a:rPr lang="en-US" smtClean="0"/>
              <a:t>Productions are treated as rewriting rules to generate a string</a:t>
            </a:r>
          </a:p>
          <a:p>
            <a:pPr eaLnBrk="1" hangingPunct="1"/>
            <a:r>
              <a:rPr lang="en-US" smtClean="0"/>
              <a:t>Rightmost and leftmost derivations</a:t>
            </a:r>
          </a:p>
          <a:p>
            <a:pPr lvl="1" eaLnBrk="1" hangingPunct="1"/>
            <a:r>
              <a:rPr lang="en-US" smtClean="0"/>
              <a:t>E -&gt; E + E | E * E | -E | (E) | </a:t>
            </a:r>
            <a:r>
              <a:rPr lang="en-US" b="1" smtClean="0"/>
              <a:t>id</a:t>
            </a:r>
          </a:p>
          <a:p>
            <a:pPr lvl="1" eaLnBrk="1" hangingPunct="1"/>
            <a:r>
              <a:rPr lang="en-US" smtClean="0"/>
              <a:t>Derivations for </a:t>
            </a:r>
            <a:r>
              <a:rPr lang="en-US" b="1" smtClean="0"/>
              <a:t>–(id+id)</a:t>
            </a:r>
          </a:p>
          <a:p>
            <a:pPr lvl="2" eaLnBrk="1" hangingPunct="1"/>
            <a:r>
              <a:rPr lang="en-US" smtClean="0"/>
              <a:t>E =&gt; -E =&gt; -(E) =&gt; -(E+E) =&gt; -(</a:t>
            </a:r>
            <a:r>
              <a:rPr lang="en-US" b="1" smtClean="0"/>
              <a:t>id</a:t>
            </a:r>
            <a:r>
              <a:rPr lang="en-US" smtClean="0"/>
              <a:t>+E)=&gt;-(</a:t>
            </a:r>
            <a:r>
              <a:rPr lang="en-US" b="1" smtClean="0"/>
              <a:t>id</a:t>
            </a:r>
            <a:r>
              <a:rPr lang="en-US" smtClean="0"/>
              <a:t>+</a:t>
            </a:r>
            <a:r>
              <a:rPr lang="en-US" b="1" smtClean="0"/>
              <a:t>id</a:t>
            </a:r>
            <a:r>
              <a:rPr lang="en-US" smtClean="0"/>
              <a:t>) </a:t>
            </a: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smtClean="0"/>
              <a:t>Parse trees</a:t>
            </a:r>
          </a:p>
        </p:txBody>
      </p:sp>
      <p:sp>
        <p:nvSpPr>
          <p:cNvPr id="13315" name="Content Placeholder 2"/>
          <p:cNvSpPr>
            <a:spLocks noGrp="1"/>
          </p:cNvSpPr>
          <p:nvPr>
            <p:ph idx="1"/>
          </p:nvPr>
        </p:nvSpPr>
        <p:spPr/>
        <p:txBody>
          <a:bodyPr/>
          <a:lstStyle/>
          <a:p>
            <a:pPr eaLnBrk="1" hangingPunct="1"/>
            <a:r>
              <a:rPr lang="en-US" smtClean="0"/>
              <a:t>-(</a:t>
            </a:r>
            <a:r>
              <a:rPr lang="en-US" b="1" smtClean="0"/>
              <a:t>id</a:t>
            </a:r>
            <a:r>
              <a:rPr lang="en-US" smtClean="0"/>
              <a:t>+</a:t>
            </a:r>
            <a:r>
              <a:rPr lang="en-US" b="1" smtClean="0"/>
              <a:t>id</a:t>
            </a:r>
            <a:r>
              <a:rPr lang="en-US" smtClean="0"/>
              <a:t>)</a:t>
            </a:r>
          </a:p>
          <a:p>
            <a:pPr marL="273050" lvl="2" indent="-273050" eaLnBrk="1" hangingPunct="1">
              <a:buClr>
                <a:srgbClr val="0BD0D9"/>
              </a:buClr>
              <a:buSzPct val="95000"/>
            </a:pPr>
            <a:r>
              <a:rPr lang="en-US" smtClean="0"/>
              <a:t>E =&gt; -E =&gt; -(E) =&gt; -(E+E) =&gt; -(</a:t>
            </a:r>
            <a:r>
              <a:rPr lang="en-US" b="1" smtClean="0"/>
              <a:t>id</a:t>
            </a:r>
            <a:r>
              <a:rPr lang="en-US" smtClean="0"/>
              <a:t>+E)=&gt;-(</a:t>
            </a:r>
            <a:r>
              <a:rPr lang="en-US" b="1" smtClean="0"/>
              <a:t>id</a:t>
            </a:r>
            <a:r>
              <a:rPr lang="en-US" smtClean="0"/>
              <a:t>+</a:t>
            </a:r>
            <a:r>
              <a:rPr lang="en-US" b="1" smtClean="0"/>
              <a:t>id</a:t>
            </a:r>
            <a:r>
              <a:rPr lang="en-US" smtClean="0"/>
              <a:t>) </a:t>
            </a:r>
          </a:p>
          <a:p>
            <a:pPr eaLnBrk="1" hangingPunct="1"/>
            <a:endParaRPr lang="en-US" smtClean="0"/>
          </a:p>
        </p:txBody>
      </p:sp>
      <p:pic>
        <p:nvPicPr>
          <p:cNvPr id="13316" name="Picture 38"/>
          <p:cNvPicPr>
            <a:picLocks noChangeAspect="1" noChangeArrowheads="1"/>
          </p:cNvPicPr>
          <p:nvPr/>
        </p:nvPicPr>
        <p:blipFill>
          <a:blip r:embed="rId2"/>
          <a:srcRect/>
          <a:stretch>
            <a:fillRect/>
          </a:stretch>
        </p:blipFill>
        <p:spPr bwMode="auto">
          <a:xfrm>
            <a:off x="3429000" y="3048000"/>
            <a:ext cx="2638425" cy="3630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mtClean="0"/>
              <a:t>Ambiguity</a:t>
            </a:r>
          </a:p>
        </p:txBody>
      </p:sp>
      <p:sp>
        <p:nvSpPr>
          <p:cNvPr id="14339" name="Content Placeholder 49"/>
          <p:cNvSpPr>
            <a:spLocks noGrp="1"/>
          </p:cNvSpPr>
          <p:nvPr>
            <p:ph idx="1"/>
          </p:nvPr>
        </p:nvSpPr>
        <p:spPr/>
        <p:txBody>
          <a:bodyPr/>
          <a:lstStyle/>
          <a:p>
            <a:r>
              <a:rPr lang="en-US" smtClean="0"/>
              <a:t>For some strings there exist more than one parse tree</a:t>
            </a:r>
          </a:p>
          <a:p>
            <a:r>
              <a:rPr lang="en-US" smtClean="0"/>
              <a:t>Or more than one leftmost derivation</a:t>
            </a:r>
          </a:p>
          <a:p>
            <a:r>
              <a:rPr lang="en-US" smtClean="0"/>
              <a:t>Or more than one rightmost derivation</a:t>
            </a:r>
          </a:p>
          <a:p>
            <a:r>
              <a:rPr lang="en-US" smtClean="0"/>
              <a:t>Example: id+id*id</a:t>
            </a:r>
          </a:p>
        </p:txBody>
      </p:sp>
      <p:pic>
        <p:nvPicPr>
          <p:cNvPr id="14340" name="Picture 39"/>
          <p:cNvPicPr>
            <a:picLocks noChangeAspect="1" noChangeArrowheads="1"/>
          </p:cNvPicPr>
          <p:nvPr/>
        </p:nvPicPr>
        <p:blipFill>
          <a:blip r:embed="rId2"/>
          <a:srcRect/>
          <a:stretch>
            <a:fillRect/>
          </a:stretch>
        </p:blipFill>
        <p:spPr bwMode="auto">
          <a:xfrm>
            <a:off x="1371600" y="4038600"/>
            <a:ext cx="1657350" cy="2346325"/>
          </a:xfrm>
          <a:prstGeom prst="rect">
            <a:avLst/>
          </a:prstGeom>
          <a:noFill/>
          <a:ln w="9525">
            <a:noFill/>
            <a:miter lim="800000"/>
            <a:headEnd/>
            <a:tailEnd/>
          </a:ln>
        </p:spPr>
      </p:pic>
      <p:pic>
        <p:nvPicPr>
          <p:cNvPr id="14341" name="Picture 40"/>
          <p:cNvPicPr>
            <a:picLocks noChangeAspect="1" noChangeArrowheads="1"/>
          </p:cNvPicPr>
          <p:nvPr/>
        </p:nvPicPr>
        <p:blipFill>
          <a:blip r:embed="rId3"/>
          <a:srcRect/>
          <a:stretch>
            <a:fillRect/>
          </a:stretch>
        </p:blipFill>
        <p:spPr bwMode="auto">
          <a:xfrm>
            <a:off x="4953000" y="3962400"/>
            <a:ext cx="1743075" cy="2446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4"/>
          <p:cNvSpPr>
            <a:spLocks noGrp="1"/>
          </p:cNvSpPr>
          <p:nvPr>
            <p:ph type="title"/>
          </p:nvPr>
        </p:nvSpPr>
        <p:spPr/>
        <p:txBody>
          <a:bodyPr/>
          <a:lstStyle/>
          <a:p>
            <a:pPr eaLnBrk="1" hangingPunct="1"/>
            <a:r>
              <a:rPr lang="en-US" smtClean="0"/>
              <a:t>Elimination of ambiguity</a:t>
            </a:r>
          </a:p>
        </p:txBody>
      </p:sp>
      <p:sp>
        <p:nvSpPr>
          <p:cNvPr id="15363" name="Content Placeholder 15"/>
          <p:cNvSpPr>
            <a:spLocks noGrp="1"/>
          </p:cNvSpPr>
          <p:nvPr>
            <p:ph idx="1"/>
          </p:nvPr>
        </p:nvSpPr>
        <p:spPr/>
        <p:txBody>
          <a:bodyPr/>
          <a:lstStyle/>
          <a:p>
            <a:pPr eaLnBrk="1" hangingPunct="1"/>
            <a:endParaRPr lang="en-US" smtClean="0"/>
          </a:p>
        </p:txBody>
      </p:sp>
      <p:pic>
        <p:nvPicPr>
          <p:cNvPr id="15364" name="Picture 4"/>
          <p:cNvPicPr>
            <a:picLocks noChangeAspect="1" noChangeArrowheads="1"/>
          </p:cNvPicPr>
          <p:nvPr/>
        </p:nvPicPr>
        <p:blipFill>
          <a:blip r:embed="rId2"/>
          <a:srcRect/>
          <a:stretch>
            <a:fillRect/>
          </a:stretch>
        </p:blipFill>
        <p:spPr bwMode="auto">
          <a:xfrm>
            <a:off x="485775" y="1981200"/>
            <a:ext cx="3019425" cy="1147763"/>
          </a:xfrm>
          <a:prstGeom prst="rect">
            <a:avLst/>
          </a:prstGeom>
          <a:noFill/>
          <a:ln w="9525">
            <a:noFill/>
            <a:miter lim="800000"/>
            <a:headEnd/>
            <a:tailEnd/>
          </a:ln>
        </p:spPr>
      </p:pic>
      <p:pic>
        <p:nvPicPr>
          <p:cNvPr id="15365" name="Picture 5"/>
          <p:cNvPicPr>
            <a:picLocks noChangeAspect="1" noChangeArrowheads="1"/>
          </p:cNvPicPr>
          <p:nvPr/>
        </p:nvPicPr>
        <p:blipFill>
          <a:blip r:embed="rId3"/>
          <a:srcRect/>
          <a:stretch>
            <a:fillRect/>
          </a:stretch>
        </p:blipFill>
        <p:spPr bwMode="auto">
          <a:xfrm>
            <a:off x="4648200" y="1981200"/>
            <a:ext cx="3995738" cy="1600200"/>
          </a:xfrm>
          <a:prstGeom prst="rect">
            <a:avLst/>
          </a:prstGeom>
          <a:noFill/>
          <a:ln w="9525">
            <a:noFill/>
            <a:miter lim="800000"/>
            <a:headEnd/>
            <a:tailEnd/>
          </a:ln>
        </p:spPr>
      </p:pic>
      <p:pic>
        <p:nvPicPr>
          <p:cNvPr id="15366" name="Picture 6"/>
          <p:cNvPicPr>
            <a:picLocks noChangeAspect="1" noChangeArrowheads="1"/>
          </p:cNvPicPr>
          <p:nvPr/>
        </p:nvPicPr>
        <p:blipFill>
          <a:blip r:embed="rId4"/>
          <a:srcRect/>
          <a:stretch>
            <a:fillRect/>
          </a:stretch>
        </p:blipFill>
        <p:spPr bwMode="auto">
          <a:xfrm>
            <a:off x="863600" y="3962400"/>
            <a:ext cx="3556000" cy="1981200"/>
          </a:xfrm>
          <a:prstGeom prst="rect">
            <a:avLst/>
          </a:prstGeom>
          <a:noFill/>
          <a:ln w="9525">
            <a:noFill/>
            <a:miter lim="800000"/>
            <a:headEnd/>
            <a:tailEnd/>
          </a:ln>
        </p:spPr>
      </p:pic>
      <p:pic>
        <p:nvPicPr>
          <p:cNvPr id="15367" name="Picture 7"/>
          <p:cNvPicPr>
            <a:picLocks noChangeAspect="1" noChangeArrowheads="1"/>
          </p:cNvPicPr>
          <p:nvPr/>
        </p:nvPicPr>
        <p:blipFill>
          <a:blip r:embed="rId5"/>
          <a:srcRect/>
          <a:stretch>
            <a:fillRect/>
          </a:stretch>
        </p:blipFill>
        <p:spPr bwMode="auto">
          <a:xfrm>
            <a:off x="4994275" y="3962400"/>
            <a:ext cx="2854325" cy="198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4"/>
          <p:cNvSpPr>
            <a:spLocks noGrp="1"/>
          </p:cNvSpPr>
          <p:nvPr>
            <p:ph type="title"/>
          </p:nvPr>
        </p:nvSpPr>
        <p:spPr/>
        <p:txBody>
          <a:bodyPr/>
          <a:lstStyle/>
          <a:p>
            <a:pPr eaLnBrk="1" hangingPunct="1"/>
            <a:r>
              <a:rPr lang="en-US" smtClean="0"/>
              <a:t>Elimination of ambiguity (cont.)</a:t>
            </a:r>
          </a:p>
        </p:txBody>
      </p:sp>
      <p:sp>
        <p:nvSpPr>
          <p:cNvPr id="16387" name="Content Placeholder 15"/>
          <p:cNvSpPr>
            <a:spLocks noGrp="1"/>
          </p:cNvSpPr>
          <p:nvPr>
            <p:ph idx="1"/>
          </p:nvPr>
        </p:nvSpPr>
        <p:spPr/>
        <p:txBody>
          <a:bodyPr/>
          <a:lstStyle/>
          <a:p>
            <a:pPr eaLnBrk="1" hangingPunct="1"/>
            <a:r>
              <a:rPr lang="en-US" smtClean="0"/>
              <a:t>Idea:</a:t>
            </a:r>
          </a:p>
          <a:p>
            <a:pPr lvl="1" eaLnBrk="1" hangingPunct="1"/>
            <a:r>
              <a:rPr lang="en-US" smtClean="0"/>
              <a:t>A statement appearing between a </a:t>
            </a:r>
            <a:r>
              <a:rPr lang="en-US" b="1" smtClean="0"/>
              <a:t>then</a:t>
            </a:r>
            <a:r>
              <a:rPr lang="en-US" smtClean="0"/>
              <a:t> and an </a:t>
            </a:r>
            <a:r>
              <a:rPr lang="en-US" b="1" smtClean="0"/>
              <a:t>else</a:t>
            </a:r>
            <a:r>
              <a:rPr lang="en-US" smtClean="0"/>
              <a:t> must be matched</a:t>
            </a:r>
          </a:p>
          <a:p>
            <a:pPr lvl="1" eaLnBrk="1" hangingPunct="1"/>
            <a:endParaRPr lang="en-US" smtClean="0"/>
          </a:p>
        </p:txBody>
      </p:sp>
      <p:pic>
        <p:nvPicPr>
          <p:cNvPr id="16388" name="Picture 4"/>
          <p:cNvPicPr>
            <a:picLocks noChangeAspect="1" noChangeArrowheads="1"/>
          </p:cNvPicPr>
          <p:nvPr/>
        </p:nvPicPr>
        <p:blipFill>
          <a:blip r:embed="rId2"/>
          <a:srcRect/>
          <a:stretch>
            <a:fillRect/>
          </a:stretch>
        </p:blipFill>
        <p:spPr bwMode="auto">
          <a:xfrm>
            <a:off x="2057400" y="3581400"/>
            <a:ext cx="4306888" cy="1781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4"/>
          <p:cNvSpPr>
            <a:spLocks noGrp="1"/>
          </p:cNvSpPr>
          <p:nvPr>
            <p:ph type="title"/>
          </p:nvPr>
        </p:nvSpPr>
        <p:spPr/>
        <p:txBody>
          <a:bodyPr/>
          <a:lstStyle/>
          <a:p>
            <a:pPr eaLnBrk="1" hangingPunct="1"/>
            <a:r>
              <a:rPr lang="en-US" smtClean="0"/>
              <a:t>Elimination of left recursion</a:t>
            </a:r>
          </a:p>
        </p:txBody>
      </p:sp>
      <p:sp>
        <p:nvSpPr>
          <p:cNvPr id="17411" name="Content Placeholder 15"/>
          <p:cNvSpPr>
            <a:spLocks noGrp="1"/>
          </p:cNvSpPr>
          <p:nvPr>
            <p:ph idx="1"/>
          </p:nvPr>
        </p:nvSpPr>
        <p:spPr/>
        <p:txBody>
          <a:bodyPr/>
          <a:lstStyle/>
          <a:p>
            <a:pPr marL="514350" indent="-514350" algn="just" eaLnBrk="1" hangingPunct="1"/>
            <a:r>
              <a:rPr lang="en-US" smtClean="0"/>
              <a:t>A grammar is left recursive if it has a non-terminal A such that there is a derivation A=&gt; A</a:t>
            </a:r>
            <a:r>
              <a:rPr lang="el-GR" smtClean="0">
                <a:latin typeface="MS Mincho" pitchFamily="49" charset="-128"/>
                <a:ea typeface="MS Mincho" pitchFamily="49" charset="-128"/>
              </a:rPr>
              <a:t>α</a:t>
            </a:r>
            <a:endParaRPr lang="en-US" smtClean="0">
              <a:latin typeface="MS Mincho" pitchFamily="49" charset="-128"/>
              <a:ea typeface="MS Mincho" pitchFamily="49" charset="-128"/>
            </a:endParaRPr>
          </a:p>
          <a:p>
            <a:pPr marL="514350" indent="-514350" algn="just" eaLnBrk="1" hangingPunct="1"/>
            <a:r>
              <a:rPr lang="en-US" smtClean="0"/>
              <a:t>Top down parsing methods cant handle left-recursive grammars</a:t>
            </a:r>
          </a:p>
          <a:p>
            <a:pPr marL="514350" indent="-514350" algn="just" eaLnBrk="1" hangingPunct="1"/>
            <a:r>
              <a:rPr lang="en-US" smtClean="0"/>
              <a:t>A simple rule for direct left recursion elimination:</a:t>
            </a:r>
          </a:p>
          <a:p>
            <a:pPr marL="881063" lvl="1" indent="-514350" algn="just" eaLnBrk="1" hangingPunct="1"/>
            <a:r>
              <a:rPr lang="en-US" smtClean="0"/>
              <a:t>For a rule like: </a:t>
            </a:r>
          </a:p>
          <a:p>
            <a:pPr marL="1155700" lvl="2" indent="-514350" algn="just" eaLnBrk="1" hangingPunct="1"/>
            <a:r>
              <a:rPr lang="en-US" smtClean="0"/>
              <a:t>A -&gt; A </a:t>
            </a:r>
            <a:r>
              <a:rPr lang="el-GR" smtClean="0">
                <a:latin typeface="MS Mincho" pitchFamily="49" charset="-128"/>
                <a:ea typeface="MS Mincho" pitchFamily="49" charset="-128"/>
              </a:rPr>
              <a:t>α</a:t>
            </a:r>
            <a:r>
              <a:rPr lang="en-US" smtClean="0"/>
              <a:t>|</a:t>
            </a:r>
            <a:r>
              <a:rPr lang="el-GR" smtClean="0">
                <a:latin typeface="MS Mincho" pitchFamily="49" charset="-128"/>
                <a:ea typeface="MS Mincho" pitchFamily="49" charset="-128"/>
              </a:rPr>
              <a:t>β</a:t>
            </a:r>
            <a:endParaRPr lang="en-US" smtClean="0"/>
          </a:p>
          <a:p>
            <a:pPr marL="881063" lvl="1" indent="-514350" algn="just" eaLnBrk="1" hangingPunct="1"/>
            <a:r>
              <a:rPr lang="en-US" smtClean="0"/>
              <a:t>We may replace it with</a:t>
            </a:r>
          </a:p>
          <a:p>
            <a:pPr marL="1155700" lvl="2" indent="-514350" algn="just" eaLnBrk="1" hangingPunct="1"/>
            <a:r>
              <a:rPr lang="en-US" smtClean="0"/>
              <a:t>A -&gt; </a:t>
            </a:r>
            <a:r>
              <a:rPr lang="el-GR" smtClean="0">
                <a:latin typeface="MS Mincho" pitchFamily="49" charset="-128"/>
                <a:ea typeface="MS Mincho" pitchFamily="49" charset="-128"/>
              </a:rPr>
              <a:t>β </a:t>
            </a:r>
            <a:r>
              <a:rPr lang="en-US" smtClean="0"/>
              <a:t>A’</a:t>
            </a:r>
          </a:p>
          <a:p>
            <a:pPr marL="1155700" lvl="2" indent="-514350" algn="just" eaLnBrk="1" hangingPunct="1"/>
            <a:r>
              <a:rPr lang="en-US" smtClean="0"/>
              <a:t>A’ -&gt; </a:t>
            </a:r>
            <a:r>
              <a:rPr lang="el-GR" smtClean="0">
                <a:latin typeface="MS Mincho" pitchFamily="49" charset="-128"/>
                <a:ea typeface="MS Mincho" pitchFamily="49" charset="-128"/>
              </a:rPr>
              <a:t>α</a:t>
            </a:r>
            <a:r>
              <a:rPr lang="en-US" smtClean="0"/>
              <a:t> A’</a:t>
            </a:r>
            <a:r>
              <a:rPr lang="el-GR" smtClean="0">
                <a:latin typeface="MS Mincho" pitchFamily="49" charset="-128"/>
                <a:ea typeface="MS Mincho" pitchFamily="49" charset="-128"/>
              </a:rPr>
              <a:t> </a:t>
            </a:r>
            <a:r>
              <a:rPr lang="en-US" smtClean="0"/>
              <a:t>| </a:t>
            </a:r>
            <a:r>
              <a:rPr lang="en-US" smtClean="0">
                <a:latin typeface="MS Mincho" pitchFamily="49" charset="-128"/>
                <a:ea typeface="MS Mincho" pitchFamily="49" charset="-128"/>
              </a:rPr>
              <a:t>ɛ</a:t>
            </a:r>
            <a:endParaRPr lang="en-US" smtClean="0"/>
          </a:p>
          <a:p>
            <a:pPr marL="881063" lvl="1" indent="-514350" algn="just" eaLnBrk="1" hangingPunct="1"/>
            <a:endParaRPr lang="en-US" smtClean="0"/>
          </a:p>
          <a:p>
            <a:pPr marL="881063" lvl="1" indent="-514350" algn="just" eaLnBrk="1" hangingPunct="1"/>
            <a:endParaRPr lang="en-US" smtClean="0"/>
          </a:p>
        </p:txBody>
      </p:sp>
      <p:sp>
        <p:nvSpPr>
          <p:cNvPr id="17412" name="TextBox 3"/>
          <p:cNvSpPr txBox="1">
            <a:spLocks noChangeArrowheads="1"/>
          </p:cNvSpPr>
          <p:nvPr/>
        </p:nvSpPr>
        <p:spPr bwMode="auto">
          <a:xfrm>
            <a:off x="5486400" y="2297113"/>
            <a:ext cx="314325" cy="369887"/>
          </a:xfrm>
          <a:prstGeom prst="rect">
            <a:avLst/>
          </a:prstGeom>
          <a:noFill/>
          <a:ln w="9525">
            <a:noFill/>
            <a:miter lim="800000"/>
            <a:headEnd/>
            <a:tailEnd/>
          </a:ln>
        </p:spPr>
        <p:txBody>
          <a:bodyPr wrap="none">
            <a:spAutoFit/>
          </a:bodyPr>
          <a:lstStyle/>
          <a:p>
            <a:r>
              <a:rPr lang="en-US" sz="1800"/>
              <a: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0" name="CustomShape 1"/>
          <p:cNvSpPr/>
          <p:nvPr/>
        </p:nvSpPr>
        <p:spPr>
          <a:xfrm>
            <a:off x="685800" y="274320"/>
            <a:ext cx="7771680" cy="100548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gn="ctr">
              <a:lnSpc>
                <a:spcPct val="100000"/>
              </a:lnSpc>
            </a:pPr>
            <a:r>
              <a:rPr lang="en-US" sz="3200" b="1" strike="noStrike" spc="-1">
                <a:solidFill>
                  <a:srgbClr val="000000"/>
                </a:solidFill>
                <a:uFill>
                  <a:solidFill>
                    <a:srgbClr val="FFFFFF"/>
                  </a:solidFill>
                </a:uFill>
                <a:latin typeface="Times New Roman"/>
                <a:ea typeface="DejaVu Sans"/>
              </a:rPr>
              <a:t>Compiler Design - Architecture of a Compiler</a:t>
            </a:r>
            <a:endParaRPr lang="en-US" sz="1800" b="0" strike="noStrike" spc="-1">
              <a:solidFill>
                <a:srgbClr val="000000"/>
              </a:solidFill>
              <a:uFill>
                <a:solidFill>
                  <a:srgbClr val="FFFFFF"/>
                </a:solidFill>
              </a:uFill>
              <a:latin typeface="Arial"/>
            </a:endParaRPr>
          </a:p>
        </p:txBody>
      </p:sp>
      <p:sp>
        <p:nvSpPr>
          <p:cNvPr id="121" name="CustomShape 2"/>
          <p:cNvSpPr/>
          <p:nvPr/>
        </p:nvSpPr>
        <p:spPr>
          <a:xfrm>
            <a:off x="365760" y="1280160"/>
            <a:ext cx="8091720" cy="48150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marL="342720" indent="-342000" algn="just">
              <a:lnSpc>
                <a:spcPct val="100000"/>
              </a:lnSpc>
              <a:buClr>
                <a:srgbClr val="000000"/>
              </a:buClr>
              <a:buFont typeface="Times"/>
              <a:buChar char="•"/>
            </a:pPr>
            <a:r>
              <a:rPr lang="en-US" sz="2800" b="0" i="1" strike="noStrike" spc="-1">
                <a:solidFill>
                  <a:srgbClr val="000000"/>
                </a:solidFill>
                <a:uFill>
                  <a:solidFill>
                    <a:srgbClr val="FFFFFF"/>
                  </a:solidFill>
                </a:uFill>
                <a:latin typeface="Times New Roman"/>
                <a:ea typeface="DejaVu Sans"/>
              </a:rPr>
              <a:t>A compiler can have many phases and passes.</a:t>
            </a:r>
            <a:endParaRPr lang="en-US" sz="1800" b="0" strike="noStrike" spc="-1">
              <a:solidFill>
                <a:srgbClr val="000000"/>
              </a:solidFill>
              <a:uFill>
                <a:solidFill>
                  <a:srgbClr val="FFFFFF"/>
                </a:solidFill>
              </a:uFill>
              <a:latin typeface="Arial"/>
            </a:endParaRPr>
          </a:p>
          <a:p>
            <a:pPr marL="342720" indent="-342000" algn="just">
              <a:lnSpc>
                <a:spcPct val="100000"/>
              </a:lnSpc>
              <a:buClr>
                <a:srgbClr val="000000"/>
              </a:buClr>
              <a:buFont typeface="Times"/>
              <a:buChar char="•"/>
            </a:pPr>
            <a:r>
              <a:rPr lang="en-US" sz="2800" b="1" strike="noStrike" spc="-1">
                <a:solidFill>
                  <a:srgbClr val="000000"/>
                </a:solidFill>
                <a:uFill>
                  <a:solidFill>
                    <a:srgbClr val="FFFFFF"/>
                  </a:solidFill>
                </a:uFill>
                <a:latin typeface="Times New Roman"/>
                <a:ea typeface="DejaVu Sans"/>
              </a:rPr>
              <a:t>Pass</a:t>
            </a:r>
            <a:r>
              <a:rPr lang="en-US" sz="2800" b="0" strike="noStrike" spc="-1">
                <a:solidFill>
                  <a:srgbClr val="000000"/>
                </a:solidFill>
                <a:uFill>
                  <a:solidFill>
                    <a:srgbClr val="FFFFFF"/>
                  </a:solidFill>
                </a:uFill>
                <a:latin typeface="Times New Roman"/>
                <a:ea typeface="DejaVu Sans"/>
              </a:rPr>
              <a:t> : A pass refers to the traversal of a compiler through the entire program.</a:t>
            </a:r>
            <a:endParaRPr lang="en-US" sz="1800" b="0" strike="noStrike" spc="-1">
              <a:solidFill>
                <a:srgbClr val="000000"/>
              </a:solidFill>
              <a:uFill>
                <a:solidFill>
                  <a:srgbClr val="FFFFFF"/>
                </a:solidFill>
              </a:uFill>
              <a:latin typeface="Arial"/>
            </a:endParaRPr>
          </a:p>
          <a:p>
            <a:pPr marL="360" algn="just">
              <a:lnSpc>
                <a:spcPct val="100000"/>
              </a:lnSpc>
            </a:pPr>
            <a:endParaRPr lang="en-US" sz="1800" b="0" strike="noStrike" spc="-1">
              <a:solidFill>
                <a:srgbClr val="000000"/>
              </a:solidFill>
              <a:uFill>
                <a:solidFill>
                  <a:srgbClr val="FFFFFF"/>
                </a:solidFill>
              </a:uFill>
              <a:latin typeface="Arial"/>
            </a:endParaRPr>
          </a:p>
          <a:p>
            <a:pPr marL="342720" indent="-342000" algn="just">
              <a:lnSpc>
                <a:spcPct val="100000"/>
              </a:lnSpc>
              <a:buClr>
                <a:srgbClr val="000000"/>
              </a:buClr>
              <a:buFont typeface="Times"/>
              <a:buChar char="•"/>
            </a:pPr>
            <a:r>
              <a:rPr lang="en-US" sz="2800" b="0" strike="noStrike" spc="-1">
                <a:solidFill>
                  <a:srgbClr val="000000"/>
                </a:solidFill>
                <a:uFill>
                  <a:solidFill>
                    <a:srgbClr val="FFFFFF"/>
                  </a:solidFill>
                </a:uFill>
                <a:latin typeface="Times New Roman"/>
                <a:ea typeface="DejaVu Sans"/>
              </a:rPr>
              <a:t> </a:t>
            </a:r>
            <a:r>
              <a:rPr lang="en-US" sz="2800" b="1" strike="noStrike" spc="-1">
                <a:solidFill>
                  <a:srgbClr val="000000"/>
                </a:solidFill>
                <a:uFill>
                  <a:solidFill>
                    <a:srgbClr val="FFFFFF"/>
                  </a:solidFill>
                </a:uFill>
                <a:latin typeface="Times New Roman"/>
                <a:ea typeface="DejaVu Sans"/>
              </a:rPr>
              <a:t>Phase</a:t>
            </a:r>
            <a:r>
              <a:rPr lang="en-US" sz="2800" b="0" strike="noStrike" spc="-1">
                <a:solidFill>
                  <a:srgbClr val="000000"/>
                </a:solidFill>
                <a:uFill>
                  <a:solidFill>
                    <a:srgbClr val="FFFFFF"/>
                  </a:solidFill>
                </a:uFill>
                <a:latin typeface="Times New Roman"/>
                <a:ea typeface="DejaVu Sans"/>
              </a:rPr>
              <a:t> : A phase of a compiler is a distinguishable stage, which takes input from the previous stage, processes and yields output that can be used as input for the next stage. A pass can have more than one phase.</a:t>
            </a:r>
            <a:endParaRPr lang="en-US" sz="1800" b="0" strike="noStrike" spc="-1">
              <a:solidFill>
                <a:srgbClr val="000000"/>
              </a:solidFill>
              <a:uFill>
                <a:solidFill>
                  <a:srgbClr val="FFFFFF"/>
                </a:solidFill>
              </a:uFill>
              <a:latin typeface="Arial"/>
            </a:endParaRPr>
          </a:p>
          <a:p>
            <a:pPr marL="360" algn="just">
              <a:lnSpc>
                <a:spcPct val="100000"/>
              </a:lnSpc>
            </a:pPr>
            <a:r>
              <a:rPr lang="en-US" sz="2800" b="0" strike="noStrike" spc="-1">
                <a:solidFill>
                  <a:srgbClr val="000000"/>
                </a:solidFill>
                <a:uFill>
                  <a:solidFill>
                    <a:srgbClr val="FFFFFF"/>
                  </a:solidFill>
                </a:uFill>
                <a:latin typeface="Times New Roman"/>
                <a:ea typeface="DejaVu Sans"/>
              </a:rPr>
              <a:t> </a:t>
            </a:r>
            <a:endParaRPr lang="en-US"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3"/>
          <p:cNvSpPr>
            <a:spLocks noGrp="1"/>
          </p:cNvSpPr>
          <p:nvPr>
            <p:ph type="title"/>
          </p:nvPr>
        </p:nvSpPr>
        <p:spPr>
          <a:xfrm>
            <a:off x="457200" y="704850"/>
            <a:ext cx="8534400" cy="1143000"/>
          </a:xfrm>
        </p:spPr>
        <p:txBody>
          <a:bodyPr/>
          <a:lstStyle/>
          <a:p>
            <a:pPr eaLnBrk="1" hangingPunct="1"/>
            <a:r>
              <a:rPr lang="en-US" smtClean="0"/>
              <a:t>Left recursion elimination (cont.)</a:t>
            </a:r>
          </a:p>
        </p:txBody>
      </p:sp>
      <p:sp>
        <p:nvSpPr>
          <p:cNvPr id="19459" name="Content Placeholder 4"/>
          <p:cNvSpPr>
            <a:spLocks noGrp="1"/>
          </p:cNvSpPr>
          <p:nvPr>
            <p:ph idx="1"/>
          </p:nvPr>
        </p:nvSpPr>
        <p:spPr/>
        <p:txBody>
          <a:bodyPr>
            <a:normAutofit/>
          </a:bodyPr>
          <a:lstStyle/>
          <a:p>
            <a:pPr eaLnBrk="1" hangingPunct="1">
              <a:lnSpc>
                <a:spcPct val="80000"/>
              </a:lnSpc>
            </a:pPr>
            <a:r>
              <a:rPr lang="en-US" sz="2400" smtClean="0"/>
              <a:t>There are cases like following</a:t>
            </a:r>
          </a:p>
          <a:p>
            <a:pPr lvl="1" eaLnBrk="1" hangingPunct="1">
              <a:lnSpc>
                <a:spcPct val="80000"/>
              </a:lnSpc>
            </a:pPr>
            <a:r>
              <a:rPr lang="en-US" sz="2200" smtClean="0"/>
              <a:t>S -&gt; Aa | b</a:t>
            </a:r>
          </a:p>
          <a:p>
            <a:pPr lvl="1" eaLnBrk="1" hangingPunct="1">
              <a:lnSpc>
                <a:spcPct val="80000"/>
              </a:lnSpc>
            </a:pPr>
            <a:r>
              <a:rPr lang="en-US" sz="2200" smtClean="0"/>
              <a:t>A -&gt; Ac | Sd | </a:t>
            </a:r>
            <a:r>
              <a:rPr lang="en-US" sz="2200" smtClean="0">
                <a:latin typeface="MS Mincho" pitchFamily="49" charset="-128"/>
                <a:ea typeface="MS Mincho" pitchFamily="49" charset="-128"/>
              </a:rPr>
              <a:t>ɛ</a:t>
            </a:r>
          </a:p>
          <a:p>
            <a:pPr eaLnBrk="1" hangingPunct="1">
              <a:lnSpc>
                <a:spcPct val="80000"/>
              </a:lnSpc>
            </a:pPr>
            <a:r>
              <a:rPr lang="en-US" sz="2400" smtClean="0"/>
              <a:t>Left recursion elimination algorithm:</a:t>
            </a:r>
          </a:p>
          <a:p>
            <a:pPr lvl="1" eaLnBrk="1" hangingPunct="1">
              <a:lnSpc>
                <a:spcPct val="80000"/>
              </a:lnSpc>
            </a:pPr>
            <a:r>
              <a:rPr lang="en-US" sz="2200" smtClean="0"/>
              <a:t>Arrange the nonterminals in some order A1,A2,…,An.</a:t>
            </a:r>
          </a:p>
          <a:p>
            <a:pPr lvl="1" eaLnBrk="1" hangingPunct="1">
              <a:lnSpc>
                <a:spcPct val="80000"/>
              </a:lnSpc>
            </a:pPr>
            <a:r>
              <a:rPr lang="en-US" sz="2200" smtClean="0"/>
              <a:t>For (each i from 1 to n) {</a:t>
            </a:r>
          </a:p>
          <a:p>
            <a:pPr lvl="2" eaLnBrk="1" hangingPunct="1">
              <a:lnSpc>
                <a:spcPct val="80000"/>
              </a:lnSpc>
            </a:pPr>
            <a:r>
              <a:rPr lang="en-US" sz="1900" smtClean="0"/>
              <a:t>For (each j from 1 to i-1) {</a:t>
            </a:r>
          </a:p>
          <a:p>
            <a:pPr lvl="3" eaLnBrk="1" hangingPunct="1">
              <a:lnSpc>
                <a:spcPct val="80000"/>
              </a:lnSpc>
            </a:pPr>
            <a:r>
              <a:rPr lang="en-US" sz="1900" smtClean="0"/>
              <a:t>Replace each production of the form Ai-&gt; Aj </a:t>
            </a:r>
            <a:r>
              <a:rPr lang="el-GR" sz="1900" smtClean="0">
                <a:latin typeface="MS Mincho" pitchFamily="49" charset="-128"/>
                <a:ea typeface="MS Mincho" pitchFamily="49" charset="-128"/>
              </a:rPr>
              <a:t>γ</a:t>
            </a:r>
            <a:r>
              <a:rPr lang="en-US" sz="1900" smtClean="0"/>
              <a:t> by the production Ai -&gt; </a:t>
            </a:r>
            <a:r>
              <a:rPr lang="el-GR" sz="1900" smtClean="0">
                <a:latin typeface="MS Mincho" pitchFamily="49" charset="-128"/>
                <a:ea typeface="MS Mincho" pitchFamily="49" charset="-128"/>
              </a:rPr>
              <a:t>δ</a:t>
            </a:r>
            <a:r>
              <a:rPr lang="en-US" sz="1900" smtClean="0"/>
              <a:t>1 </a:t>
            </a:r>
            <a:r>
              <a:rPr lang="el-GR" sz="1900" smtClean="0">
                <a:latin typeface="MS Mincho" pitchFamily="49" charset="-128"/>
                <a:ea typeface="MS Mincho" pitchFamily="49" charset="-128"/>
              </a:rPr>
              <a:t>γ </a:t>
            </a:r>
            <a:r>
              <a:rPr lang="en-US" sz="1900" smtClean="0"/>
              <a:t>| </a:t>
            </a:r>
            <a:r>
              <a:rPr lang="el-GR" sz="1900" smtClean="0">
                <a:latin typeface="MS Mincho" pitchFamily="49" charset="-128"/>
                <a:ea typeface="MS Mincho" pitchFamily="49" charset="-128"/>
              </a:rPr>
              <a:t>δ</a:t>
            </a:r>
            <a:r>
              <a:rPr lang="en-US" sz="1900" smtClean="0"/>
              <a:t>2 </a:t>
            </a:r>
            <a:r>
              <a:rPr lang="el-GR" sz="1900" smtClean="0">
                <a:latin typeface="MS Mincho" pitchFamily="49" charset="-128"/>
                <a:ea typeface="MS Mincho" pitchFamily="49" charset="-128"/>
              </a:rPr>
              <a:t>γ </a:t>
            </a:r>
            <a:r>
              <a:rPr lang="en-US" sz="1900" smtClean="0"/>
              <a:t>| … |</a:t>
            </a:r>
            <a:r>
              <a:rPr lang="el-GR" sz="1900" smtClean="0">
                <a:latin typeface="MS Mincho" pitchFamily="49" charset="-128"/>
                <a:ea typeface="MS Mincho" pitchFamily="49" charset="-128"/>
              </a:rPr>
              <a:t>δ</a:t>
            </a:r>
            <a:r>
              <a:rPr lang="en-US" sz="1500" smtClean="0"/>
              <a:t>k</a:t>
            </a:r>
            <a:r>
              <a:rPr lang="el-GR" sz="1900" smtClean="0">
                <a:latin typeface="MS Mincho" pitchFamily="49" charset="-128"/>
                <a:ea typeface="MS Mincho" pitchFamily="49" charset="-128"/>
              </a:rPr>
              <a:t> γ</a:t>
            </a:r>
            <a:r>
              <a:rPr lang="en-US" sz="1900" smtClean="0">
                <a:latin typeface="MS Mincho" pitchFamily="49" charset="-128"/>
                <a:ea typeface="MS Mincho" pitchFamily="49" charset="-128"/>
              </a:rPr>
              <a:t> </a:t>
            </a:r>
            <a:r>
              <a:rPr lang="en-US" sz="1900" smtClean="0"/>
              <a:t>where Aj-&gt;</a:t>
            </a:r>
            <a:r>
              <a:rPr lang="el-GR" sz="1900" smtClean="0">
                <a:latin typeface="MS Mincho" pitchFamily="49" charset="-128"/>
                <a:ea typeface="MS Mincho" pitchFamily="49" charset="-128"/>
              </a:rPr>
              <a:t> δ</a:t>
            </a:r>
            <a:r>
              <a:rPr lang="en-US" sz="1900" smtClean="0"/>
              <a:t>1 </a:t>
            </a:r>
            <a:r>
              <a:rPr lang="el-GR" sz="1900" smtClean="0">
                <a:latin typeface="MS Mincho" pitchFamily="49" charset="-128"/>
                <a:ea typeface="MS Mincho" pitchFamily="49" charset="-128"/>
              </a:rPr>
              <a:t> </a:t>
            </a:r>
            <a:r>
              <a:rPr lang="en-US" sz="1900" smtClean="0"/>
              <a:t>| </a:t>
            </a:r>
            <a:r>
              <a:rPr lang="el-GR" sz="1900" smtClean="0">
                <a:latin typeface="MS Mincho" pitchFamily="49" charset="-128"/>
                <a:ea typeface="MS Mincho" pitchFamily="49" charset="-128"/>
              </a:rPr>
              <a:t>δ</a:t>
            </a:r>
            <a:r>
              <a:rPr lang="en-US" sz="1900" smtClean="0"/>
              <a:t>2 </a:t>
            </a:r>
            <a:r>
              <a:rPr lang="el-GR" sz="1900" smtClean="0">
                <a:latin typeface="MS Mincho" pitchFamily="49" charset="-128"/>
                <a:ea typeface="MS Mincho" pitchFamily="49" charset="-128"/>
              </a:rPr>
              <a:t> </a:t>
            </a:r>
            <a:r>
              <a:rPr lang="en-US" sz="1900" smtClean="0"/>
              <a:t>| … |</a:t>
            </a:r>
            <a:r>
              <a:rPr lang="el-GR" sz="1900" smtClean="0">
                <a:latin typeface="MS Mincho" pitchFamily="49" charset="-128"/>
                <a:ea typeface="MS Mincho" pitchFamily="49" charset="-128"/>
              </a:rPr>
              <a:t>δ</a:t>
            </a:r>
            <a:r>
              <a:rPr lang="en-US" sz="1100" smtClean="0"/>
              <a:t>k</a:t>
            </a:r>
            <a:r>
              <a:rPr lang="el-GR" sz="1900" smtClean="0">
                <a:latin typeface="MS Mincho" pitchFamily="49" charset="-128"/>
                <a:ea typeface="MS Mincho" pitchFamily="49" charset="-128"/>
              </a:rPr>
              <a:t> </a:t>
            </a:r>
            <a:r>
              <a:rPr lang="en-US" sz="1900" smtClean="0"/>
              <a:t>are all current Aj productions</a:t>
            </a:r>
          </a:p>
          <a:p>
            <a:pPr lvl="3" eaLnBrk="1" hangingPunct="1">
              <a:lnSpc>
                <a:spcPct val="80000"/>
              </a:lnSpc>
            </a:pPr>
            <a:r>
              <a:rPr lang="en-US" sz="1900" smtClean="0"/>
              <a:t>}</a:t>
            </a:r>
          </a:p>
          <a:p>
            <a:pPr lvl="3" eaLnBrk="1" hangingPunct="1">
              <a:lnSpc>
                <a:spcPct val="80000"/>
              </a:lnSpc>
            </a:pPr>
            <a:r>
              <a:rPr lang="en-US" sz="1900" smtClean="0"/>
              <a:t>Eliminate left recursion among the Ai-productions</a:t>
            </a:r>
          </a:p>
          <a:p>
            <a:pPr lvl="2" eaLnBrk="1" hangingPunct="1">
              <a:lnSpc>
                <a:spcPct val="80000"/>
              </a:lnSpc>
            </a:pPr>
            <a:r>
              <a:rPr lang="en-US" sz="1900" smtClean="0"/>
              <a:t>}</a:t>
            </a: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4"/>
          <p:cNvSpPr>
            <a:spLocks noGrp="1"/>
          </p:cNvSpPr>
          <p:nvPr>
            <p:ph type="title"/>
          </p:nvPr>
        </p:nvSpPr>
        <p:spPr/>
        <p:txBody>
          <a:bodyPr/>
          <a:lstStyle/>
          <a:p>
            <a:pPr eaLnBrk="1" hangingPunct="1"/>
            <a:r>
              <a:rPr lang="en-US" smtClean="0"/>
              <a:t>Left factoring</a:t>
            </a:r>
          </a:p>
        </p:txBody>
      </p:sp>
      <p:sp>
        <p:nvSpPr>
          <p:cNvPr id="20483" name="Content Placeholder 5"/>
          <p:cNvSpPr>
            <a:spLocks noGrp="1"/>
          </p:cNvSpPr>
          <p:nvPr>
            <p:ph idx="1"/>
          </p:nvPr>
        </p:nvSpPr>
        <p:spPr/>
        <p:txBody>
          <a:bodyPr>
            <a:normAutofit/>
          </a:bodyPr>
          <a:lstStyle/>
          <a:p>
            <a:pPr eaLnBrk="1" hangingPunct="1">
              <a:lnSpc>
                <a:spcPct val="90000"/>
              </a:lnSpc>
            </a:pPr>
            <a:r>
              <a:rPr lang="en-US" sz="2400" smtClean="0"/>
              <a:t>Left factoring is a grammar transformation that is useful for producing a grammar suitable for predictive or top-down parsing.</a:t>
            </a:r>
          </a:p>
          <a:p>
            <a:pPr eaLnBrk="1" hangingPunct="1">
              <a:lnSpc>
                <a:spcPct val="90000"/>
              </a:lnSpc>
            </a:pPr>
            <a:r>
              <a:rPr lang="en-US" sz="2400" smtClean="0"/>
              <a:t>Consider following grammar:</a:t>
            </a:r>
          </a:p>
          <a:p>
            <a:pPr lvl="1" eaLnBrk="1" hangingPunct="1">
              <a:lnSpc>
                <a:spcPct val="90000"/>
              </a:lnSpc>
            </a:pPr>
            <a:r>
              <a:rPr lang="en-US" sz="2200" smtClean="0"/>
              <a:t>Stmt -&gt; </a:t>
            </a:r>
            <a:r>
              <a:rPr lang="en-US" sz="2200" b="1" smtClean="0"/>
              <a:t>if</a:t>
            </a:r>
            <a:r>
              <a:rPr lang="en-US" sz="2200" smtClean="0"/>
              <a:t> expr </a:t>
            </a:r>
            <a:r>
              <a:rPr lang="en-US" sz="2200" b="1" smtClean="0"/>
              <a:t>then</a:t>
            </a:r>
            <a:r>
              <a:rPr lang="en-US" sz="2200" smtClean="0"/>
              <a:t> stmt </a:t>
            </a:r>
            <a:r>
              <a:rPr lang="en-US" sz="2200" b="1" smtClean="0"/>
              <a:t>else</a:t>
            </a:r>
            <a:r>
              <a:rPr lang="en-US" sz="2200" smtClean="0"/>
              <a:t> stmt</a:t>
            </a:r>
          </a:p>
          <a:p>
            <a:pPr lvl="1" eaLnBrk="1" hangingPunct="1">
              <a:lnSpc>
                <a:spcPct val="90000"/>
              </a:lnSpc>
            </a:pPr>
            <a:r>
              <a:rPr lang="en-US" sz="2200" smtClean="0"/>
              <a:t>          | </a:t>
            </a:r>
            <a:r>
              <a:rPr lang="en-US" sz="2200" b="1" smtClean="0"/>
              <a:t>if</a:t>
            </a:r>
            <a:r>
              <a:rPr lang="en-US" sz="2200" smtClean="0"/>
              <a:t> expr </a:t>
            </a:r>
            <a:r>
              <a:rPr lang="en-US" sz="2200" b="1" smtClean="0"/>
              <a:t>then</a:t>
            </a:r>
            <a:r>
              <a:rPr lang="en-US" sz="2200" smtClean="0"/>
              <a:t> stmt</a:t>
            </a:r>
          </a:p>
          <a:p>
            <a:pPr eaLnBrk="1" hangingPunct="1">
              <a:lnSpc>
                <a:spcPct val="90000"/>
              </a:lnSpc>
            </a:pPr>
            <a:r>
              <a:rPr lang="en-US" sz="2400" smtClean="0"/>
              <a:t>On seeing input </a:t>
            </a:r>
            <a:r>
              <a:rPr lang="en-US" sz="2400" b="1" smtClean="0"/>
              <a:t>if</a:t>
            </a:r>
            <a:r>
              <a:rPr lang="en-US" sz="2400" smtClean="0"/>
              <a:t> it is not clear for the parser which production to use</a:t>
            </a:r>
          </a:p>
          <a:p>
            <a:pPr eaLnBrk="1" hangingPunct="1">
              <a:lnSpc>
                <a:spcPct val="90000"/>
              </a:lnSpc>
            </a:pPr>
            <a:r>
              <a:rPr lang="en-US" sz="2400" smtClean="0"/>
              <a:t>We can easily perform left factoring:</a:t>
            </a:r>
          </a:p>
          <a:p>
            <a:pPr lvl="1" eaLnBrk="1" hangingPunct="1">
              <a:lnSpc>
                <a:spcPct val="90000"/>
              </a:lnSpc>
            </a:pPr>
            <a:r>
              <a:rPr lang="en-US" sz="2200" smtClean="0"/>
              <a:t>If we have A-&gt;</a:t>
            </a:r>
            <a:r>
              <a:rPr lang="el-GR" sz="2200" smtClean="0">
                <a:latin typeface="MS Mincho" pitchFamily="49" charset="-128"/>
                <a:ea typeface="MS Mincho" pitchFamily="49" charset="-128"/>
              </a:rPr>
              <a:t>αβ</a:t>
            </a:r>
            <a:r>
              <a:rPr lang="en-US" sz="2200" smtClean="0"/>
              <a:t>1</a:t>
            </a:r>
            <a:r>
              <a:rPr lang="el-GR" sz="2200" smtClean="0">
                <a:latin typeface="MS Mincho" pitchFamily="49" charset="-128"/>
                <a:ea typeface="MS Mincho" pitchFamily="49" charset="-128"/>
              </a:rPr>
              <a:t> </a:t>
            </a:r>
            <a:r>
              <a:rPr lang="en-US" sz="2200" smtClean="0">
                <a:latin typeface="MS Mincho" pitchFamily="49" charset="-128"/>
                <a:ea typeface="MS Mincho" pitchFamily="49" charset="-128"/>
              </a:rPr>
              <a:t>| </a:t>
            </a:r>
            <a:r>
              <a:rPr lang="el-GR" sz="2200" smtClean="0">
                <a:latin typeface="MS Mincho" pitchFamily="49" charset="-128"/>
                <a:ea typeface="MS Mincho" pitchFamily="49" charset="-128"/>
              </a:rPr>
              <a:t>αβ</a:t>
            </a:r>
            <a:r>
              <a:rPr lang="en-US" sz="2200" smtClean="0"/>
              <a:t>2   then we replace it with</a:t>
            </a:r>
          </a:p>
          <a:p>
            <a:pPr lvl="2" eaLnBrk="1" hangingPunct="1">
              <a:lnSpc>
                <a:spcPct val="90000"/>
              </a:lnSpc>
            </a:pPr>
            <a:r>
              <a:rPr lang="en-US" sz="1900" smtClean="0"/>
              <a:t>A  -&gt; </a:t>
            </a:r>
            <a:r>
              <a:rPr lang="el-GR" sz="1900" smtClean="0">
                <a:latin typeface="MS Mincho" pitchFamily="49" charset="-128"/>
                <a:ea typeface="MS Mincho" pitchFamily="49" charset="-128"/>
              </a:rPr>
              <a:t>α</a:t>
            </a:r>
            <a:r>
              <a:rPr lang="en-US" sz="1900" smtClean="0"/>
              <a:t>A’</a:t>
            </a:r>
          </a:p>
          <a:p>
            <a:pPr lvl="2" eaLnBrk="1" hangingPunct="1">
              <a:lnSpc>
                <a:spcPct val="90000"/>
              </a:lnSpc>
            </a:pPr>
            <a:r>
              <a:rPr lang="en-US" sz="1900" smtClean="0"/>
              <a:t>A’ -&gt;  </a:t>
            </a:r>
            <a:r>
              <a:rPr lang="el-GR" sz="1900" smtClean="0">
                <a:latin typeface="MS Mincho" pitchFamily="49" charset="-128"/>
                <a:ea typeface="MS Mincho" pitchFamily="49" charset="-128"/>
              </a:rPr>
              <a:t>β</a:t>
            </a:r>
            <a:r>
              <a:rPr lang="en-US" sz="1900" smtClean="0"/>
              <a:t>1</a:t>
            </a:r>
            <a:r>
              <a:rPr lang="el-GR" sz="1900" smtClean="0">
                <a:latin typeface="MS Mincho" pitchFamily="49" charset="-128"/>
                <a:ea typeface="MS Mincho" pitchFamily="49" charset="-128"/>
              </a:rPr>
              <a:t> </a:t>
            </a:r>
            <a:r>
              <a:rPr lang="en-US" sz="1900" smtClean="0">
                <a:latin typeface="MS Mincho" pitchFamily="49" charset="-128"/>
                <a:ea typeface="MS Mincho" pitchFamily="49" charset="-128"/>
              </a:rPr>
              <a:t>| </a:t>
            </a:r>
            <a:r>
              <a:rPr lang="el-GR" sz="1900" smtClean="0">
                <a:latin typeface="MS Mincho" pitchFamily="49" charset="-128"/>
                <a:ea typeface="MS Mincho" pitchFamily="49" charset="-128"/>
              </a:rPr>
              <a:t>β</a:t>
            </a:r>
            <a:r>
              <a:rPr lang="en-US" sz="1900" smtClean="0"/>
              <a:t>2</a:t>
            </a:r>
          </a:p>
          <a:p>
            <a:pPr lvl="1" eaLnBrk="1" hangingPunct="1">
              <a:lnSpc>
                <a:spcPct val="90000"/>
              </a:lnSpc>
            </a:pPr>
            <a:endParaRPr lang="en-US" sz="2200" smtClean="0"/>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4"/>
          <p:cNvSpPr>
            <a:spLocks noGrp="1"/>
          </p:cNvSpPr>
          <p:nvPr>
            <p:ph type="title"/>
          </p:nvPr>
        </p:nvSpPr>
        <p:spPr/>
        <p:txBody>
          <a:bodyPr/>
          <a:lstStyle/>
          <a:p>
            <a:pPr eaLnBrk="1" hangingPunct="1"/>
            <a:r>
              <a:rPr lang="en-US" smtClean="0"/>
              <a:t>Left factoring (cont.)</a:t>
            </a:r>
          </a:p>
        </p:txBody>
      </p:sp>
      <p:sp>
        <p:nvSpPr>
          <p:cNvPr id="20483" name="Content Placeholder 5"/>
          <p:cNvSpPr>
            <a:spLocks noGrp="1"/>
          </p:cNvSpPr>
          <p:nvPr>
            <p:ph idx="1"/>
          </p:nvPr>
        </p:nvSpPr>
        <p:spPr/>
        <p:txBody>
          <a:bodyPr/>
          <a:lstStyle/>
          <a:p>
            <a:pPr eaLnBrk="1" hangingPunct="1"/>
            <a:r>
              <a:rPr lang="en-US" smtClean="0"/>
              <a:t>Algorithm</a:t>
            </a:r>
          </a:p>
          <a:p>
            <a:pPr lvl="1" eaLnBrk="1" hangingPunct="1"/>
            <a:r>
              <a:rPr lang="en-US" smtClean="0"/>
              <a:t>For each non-terminal A, find the longest prefix </a:t>
            </a:r>
            <a:r>
              <a:rPr lang="el-GR" smtClean="0">
                <a:latin typeface="MS Mincho" pitchFamily="49" charset="-128"/>
                <a:ea typeface="MS Mincho" pitchFamily="49" charset="-128"/>
              </a:rPr>
              <a:t>α</a:t>
            </a:r>
            <a:r>
              <a:rPr lang="en-US" smtClean="0"/>
              <a:t> common to two or more of its alternatives. If </a:t>
            </a:r>
            <a:r>
              <a:rPr lang="el-GR" smtClean="0">
                <a:latin typeface="MS Mincho" pitchFamily="49" charset="-128"/>
                <a:ea typeface="MS Mincho" pitchFamily="49" charset="-128"/>
              </a:rPr>
              <a:t>α</a:t>
            </a:r>
            <a:r>
              <a:rPr lang="en-US" smtClean="0"/>
              <a:t>&lt;&gt; </a:t>
            </a:r>
            <a:r>
              <a:rPr lang="en-US" smtClean="0">
                <a:latin typeface="MS Mincho" pitchFamily="49" charset="-128"/>
                <a:ea typeface="MS Mincho" pitchFamily="49" charset="-128"/>
              </a:rPr>
              <a:t>ɛ</a:t>
            </a:r>
            <a:r>
              <a:rPr lang="en-US" smtClean="0"/>
              <a:t>, then  replace all of A-productions A-&gt;</a:t>
            </a:r>
            <a:r>
              <a:rPr lang="el-GR" smtClean="0">
                <a:latin typeface="MS Mincho" pitchFamily="49" charset="-128"/>
                <a:ea typeface="MS Mincho" pitchFamily="49" charset="-128"/>
              </a:rPr>
              <a:t>αβ</a:t>
            </a:r>
            <a:r>
              <a:rPr lang="en-US" smtClean="0"/>
              <a:t>1</a:t>
            </a:r>
            <a:r>
              <a:rPr lang="el-GR" smtClean="0">
                <a:latin typeface="MS Mincho" pitchFamily="49" charset="-128"/>
                <a:ea typeface="MS Mincho" pitchFamily="49" charset="-128"/>
              </a:rPr>
              <a:t> </a:t>
            </a:r>
            <a:r>
              <a:rPr lang="en-US" smtClean="0">
                <a:latin typeface="MS Mincho" pitchFamily="49" charset="-128"/>
                <a:ea typeface="MS Mincho" pitchFamily="49" charset="-128"/>
              </a:rPr>
              <a:t>|</a:t>
            </a:r>
            <a:r>
              <a:rPr lang="el-GR" smtClean="0">
                <a:latin typeface="MS Mincho" pitchFamily="49" charset="-128"/>
                <a:ea typeface="MS Mincho" pitchFamily="49" charset="-128"/>
              </a:rPr>
              <a:t>αβ</a:t>
            </a:r>
            <a:r>
              <a:rPr lang="en-US" smtClean="0"/>
              <a:t>2  | … |</a:t>
            </a:r>
            <a:r>
              <a:rPr lang="el-GR" smtClean="0">
                <a:latin typeface="MS Mincho" pitchFamily="49" charset="-128"/>
                <a:ea typeface="MS Mincho" pitchFamily="49" charset="-128"/>
              </a:rPr>
              <a:t> αβ</a:t>
            </a:r>
            <a:r>
              <a:rPr lang="en-US" smtClean="0"/>
              <a:t>n | </a:t>
            </a:r>
            <a:r>
              <a:rPr lang="el-GR" smtClean="0">
                <a:latin typeface="MS Mincho" pitchFamily="49" charset="-128"/>
                <a:ea typeface="MS Mincho" pitchFamily="49" charset="-128"/>
              </a:rPr>
              <a:t>γ</a:t>
            </a:r>
            <a:r>
              <a:rPr lang="en-US" smtClean="0">
                <a:latin typeface="MS Mincho" pitchFamily="49" charset="-128"/>
                <a:ea typeface="MS Mincho" pitchFamily="49" charset="-128"/>
              </a:rPr>
              <a:t> </a:t>
            </a:r>
            <a:r>
              <a:rPr lang="en-US" smtClean="0"/>
              <a:t>by</a:t>
            </a:r>
          </a:p>
          <a:p>
            <a:pPr lvl="2" eaLnBrk="1" hangingPunct="1"/>
            <a:r>
              <a:rPr lang="en-US" smtClean="0"/>
              <a:t>A -&gt; </a:t>
            </a:r>
            <a:r>
              <a:rPr lang="el-GR" smtClean="0">
                <a:latin typeface="MS Mincho" pitchFamily="49" charset="-128"/>
                <a:ea typeface="MS Mincho" pitchFamily="49" charset="-128"/>
              </a:rPr>
              <a:t>α</a:t>
            </a:r>
            <a:r>
              <a:rPr lang="en-US" smtClean="0"/>
              <a:t>A’ | </a:t>
            </a:r>
            <a:r>
              <a:rPr lang="el-GR" smtClean="0">
                <a:latin typeface="MS Mincho" pitchFamily="49" charset="-128"/>
                <a:ea typeface="MS Mincho" pitchFamily="49" charset="-128"/>
              </a:rPr>
              <a:t>γ</a:t>
            </a:r>
            <a:endParaRPr lang="en-US" smtClean="0">
              <a:latin typeface="MS Mincho" pitchFamily="49" charset="-128"/>
              <a:ea typeface="MS Mincho" pitchFamily="49" charset="-128"/>
            </a:endParaRPr>
          </a:p>
          <a:p>
            <a:pPr lvl="2" eaLnBrk="1" hangingPunct="1"/>
            <a:r>
              <a:rPr lang="en-US" smtClean="0"/>
              <a:t>A’ -&gt; </a:t>
            </a:r>
            <a:r>
              <a:rPr lang="el-GR" smtClean="0">
                <a:latin typeface="MS Mincho" pitchFamily="49" charset="-128"/>
                <a:ea typeface="MS Mincho" pitchFamily="49" charset="-128"/>
              </a:rPr>
              <a:t>β</a:t>
            </a:r>
            <a:r>
              <a:rPr lang="en-US" smtClean="0"/>
              <a:t>1</a:t>
            </a:r>
            <a:r>
              <a:rPr lang="el-GR" smtClean="0">
                <a:latin typeface="MS Mincho" pitchFamily="49" charset="-128"/>
                <a:ea typeface="MS Mincho" pitchFamily="49" charset="-128"/>
              </a:rPr>
              <a:t> </a:t>
            </a:r>
            <a:r>
              <a:rPr lang="en-US" smtClean="0">
                <a:latin typeface="MS Mincho" pitchFamily="49" charset="-128"/>
                <a:ea typeface="MS Mincho" pitchFamily="49" charset="-128"/>
              </a:rPr>
              <a:t>|</a:t>
            </a:r>
            <a:r>
              <a:rPr lang="el-GR" smtClean="0">
                <a:latin typeface="MS Mincho" pitchFamily="49" charset="-128"/>
                <a:ea typeface="MS Mincho" pitchFamily="49" charset="-128"/>
              </a:rPr>
              <a:t>β</a:t>
            </a:r>
            <a:r>
              <a:rPr lang="en-US" smtClean="0"/>
              <a:t>2  | … |</a:t>
            </a:r>
            <a:r>
              <a:rPr lang="el-GR" smtClean="0">
                <a:latin typeface="MS Mincho" pitchFamily="49" charset="-128"/>
                <a:ea typeface="MS Mincho" pitchFamily="49" charset="-128"/>
              </a:rPr>
              <a:t> β</a:t>
            </a:r>
            <a:r>
              <a:rPr lang="en-US" smtClean="0"/>
              <a:t>n </a:t>
            </a:r>
          </a:p>
          <a:p>
            <a:pPr eaLnBrk="1" hangingPunct="1"/>
            <a:r>
              <a:rPr lang="en-US" smtClean="0"/>
              <a:t>Example:</a:t>
            </a:r>
          </a:p>
          <a:p>
            <a:pPr lvl="1" eaLnBrk="1" hangingPunct="1"/>
            <a:r>
              <a:rPr lang="en-US" smtClean="0"/>
              <a:t>S -&gt; I E t S | i E t S e S | a</a:t>
            </a:r>
          </a:p>
          <a:p>
            <a:pPr lvl="1" eaLnBrk="1" hangingPunct="1"/>
            <a:r>
              <a:rPr lang="en-US" smtClean="0"/>
              <a:t>E -&gt; b</a:t>
            </a: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smtClean="0"/>
              <a:t>Top Down Parsing</a:t>
            </a:r>
            <a:endParaRPr/>
          </a:p>
        </p:txBody>
      </p:sp>
      <p:sp>
        <p:nvSpPr>
          <p:cNvPr id="21507" name="Text Placeholder 4"/>
          <p:cNvSpPr>
            <a:spLocks noGrp="1"/>
          </p:cNvSpPr>
          <p:nvPr>
            <p:ph type="body" idx="1"/>
          </p:nvPr>
        </p:nvSpPr>
        <p:spPr>
          <a:xfrm>
            <a:off x="530225" y="2705100"/>
            <a:ext cx="7772400" cy="1509713"/>
          </a:xfrm>
        </p:spPr>
        <p:txBody>
          <a:bodyPr/>
          <a:lstStyle/>
          <a:p>
            <a:endParaRPr lang="en-US" smtClean="0"/>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3"/>
          <p:cNvSpPr>
            <a:spLocks noGrp="1"/>
          </p:cNvSpPr>
          <p:nvPr>
            <p:ph type="title"/>
          </p:nvPr>
        </p:nvSpPr>
        <p:spPr/>
        <p:txBody>
          <a:bodyPr/>
          <a:lstStyle/>
          <a:p>
            <a:r>
              <a:rPr lang="en-US" smtClean="0"/>
              <a:t>Introduction</a:t>
            </a:r>
          </a:p>
        </p:txBody>
      </p:sp>
      <p:sp>
        <p:nvSpPr>
          <p:cNvPr id="22531" name="Content Placeholder 4"/>
          <p:cNvSpPr>
            <a:spLocks noGrp="1"/>
          </p:cNvSpPr>
          <p:nvPr>
            <p:ph idx="1"/>
          </p:nvPr>
        </p:nvSpPr>
        <p:spPr>
          <a:xfrm>
            <a:off x="457200" y="1935163"/>
            <a:ext cx="8229600" cy="2179637"/>
          </a:xfrm>
        </p:spPr>
        <p:txBody>
          <a:bodyPr/>
          <a:lstStyle/>
          <a:p>
            <a:r>
              <a:rPr lang="en-US" smtClean="0"/>
              <a:t>A Top-down parser tries to create a parse tree from the root towards the leafs scanning input from left to right</a:t>
            </a:r>
          </a:p>
          <a:p>
            <a:r>
              <a:rPr lang="en-US" smtClean="0"/>
              <a:t>It can be also viewed as finding a leftmost derivation for an input string</a:t>
            </a:r>
          </a:p>
          <a:p>
            <a:r>
              <a:rPr lang="en-US" smtClean="0"/>
              <a:t>Example:   id+id*id</a:t>
            </a:r>
          </a:p>
        </p:txBody>
      </p:sp>
      <p:sp>
        <p:nvSpPr>
          <p:cNvPr id="22532" name="Rectangle 5"/>
          <p:cNvSpPr>
            <a:spLocks noChangeArrowheads="1"/>
          </p:cNvSpPr>
          <p:nvPr/>
        </p:nvSpPr>
        <p:spPr bwMode="auto">
          <a:xfrm>
            <a:off x="838200" y="4343400"/>
            <a:ext cx="2362200" cy="1754188"/>
          </a:xfrm>
          <a:prstGeom prst="rect">
            <a:avLst/>
          </a:prstGeom>
          <a:noFill/>
          <a:ln w="9525">
            <a:noFill/>
            <a:miter lim="800000"/>
            <a:headEnd/>
            <a:tailEnd/>
          </a:ln>
        </p:spPr>
        <p:txBody>
          <a:bodyPr>
            <a:spAutoFit/>
          </a:bodyPr>
          <a:lstStyle/>
          <a:p>
            <a:pPr marL="457200" indent="-457200">
              <a:lnSpc>
                <a:spcPct val="90000"/>
              </a:lnSpc>
              <a:buFont typeface="Wingdings 2" pitchFamily="18" charset="2"/>
              <a:buNone/>
            </a:pPr>
            <a:r>
              <a:rPr lang="en-US"/>
              <a:t>E -&gt; TE’</a:t>
            </a:r>
          </a:p>
          <a:p>
            <a:pPr marL="457200" indent="-457200">
              <a:lnSpc>
                <a:spcPct val="90000"/>
              </a:lnSpc>
              <a:buFont typeface="Wingdings 2" pitchFamily="18" charset="2"/>
              <a:buNone/>
            </a:pPr>
            <a:r>
              <a:rPr lang="en-US"/>
              <a:t>E’ -&gt; +TE’ | </a:t>
            </a:r>
            <a:r>
              <a:rPr lang="en-US">
                <a:latin typeface="MS Mincho" pitchFamily="49" charset="-128"/>
                <a:ea typeface="MS Mincho" pitchFamily="49" charset="-128"/>
              </a:rPr>
              <a:t>Ɛ</a:t>
            </a:r>
          </a:p>
          <a:p>
            <a:pPr marL="457200" indent="-457200">
              <a:lnSpc>
                <a:spcPct val="90000"/>
              </a:lnSpc>
              <a:buFont typeface="Wingdings 2" pitchFamily="18" charset="2"/>
              <a:buNone/>
            </a:pPr>
            <a:r>
              <a:rPr lang="en-US"/>
              <a:t>T -&gt; FT’</a:t>
            </a:r>
          </a:p>
          <a:p>
            <a:pPr marL="457200" indent="-457200">
              <a:lnSpc>
                <a:spcPct val="90000"/>
              </a:lnSpc>
              <a:buFont typeface="Wingdings 2" pitchFamily="18" charset="2"/>
              <a:buNone/>
            </a:pPr>
            <a:r>
              <a:rPr lang="en-US"/>
              <a:t>T’ -&gt; *FT’ | </a:t>
            </a:r>
            <a:r>
              <a:rPr lang="en-US">
                <a:latin typeface="MS Mincho" pitchFamily="49" charset="-128"/>
                <a:ea typeface="MS Mincho" pitchFamily="49" charset="-128"/>
              </a:rPr>
              <a:t>Ɛ</a:t>
            </a:r>
          </a:p>
          <a:p>
            <a:pPr marL="457200" indent="-457200">
              <a:lnSpc>
                <a:spcPct val="90000"/>
              </a:lnSpc>
              <a:buFont typeface="Wingdings 2" pitchFamily="18" charset="2"/>
              <a:buNone/>
            </a:pPr>
            <a:r>
              <a:rPr lang="en-US"/>
              <a:t>F -&gt; (E) | </a:t>
            </a:r>
            <a:r>
              <a:rPr lang="en-US" b="1"/>
              <a:t>id</a:t>
            </a:r>
          </a:p>
        </p:txBody>
      </p:sp>
      <p:sp>
        <p:nvSpPr>
          <p:cNvPr id="7" name="TextBox 6"/>
          <p:cNvSpPr txBox="1">
            <a:spLocks noChangeArrowheads="1"/>
          </p:cNvSpPr>
          <p:nvPr/>
        </p:nvSpPr>
        <p:spPr bwMode="auto">
          <a:xfrm>
            <a:off x="3429000" y="4310063"/>
            <a:ext cx="309563" cy="338137"/>
          </a:xfrm>
          <a:prstGeom prst="rect">
            <a:avLst/>
          </a:prstGeom>
          <a:noFill/>
          <a:ln w="9525">
            <a:noFill/>
            <a:miter lim="800000"/>
            <a:headEnd/>
            <a:tailEnd/>
          </a:ln>
        </p:spPr>
        <p:txBody>
          <a:bodyPr wrap="none">
            <a:spAutoFit/>
          </a:bodyPr>
          <a:lstStyle/>
          <a:p>
            <a:r>
              <a:rPr lang="en-US" sz="1600"/>
              <a:t>E</a:t>
            </a:r>
          </a:p>
        </p:txBody>
      </p:sp>
      <p:grpSp>
        <p:nvGrpSpPr>
          <p:cNvPr id="2" name="Group 117"/>
          <p:cNvGrpSpPr>
            <a:grpSpLocks/>
          </p:cNvGrpSpPr>
          <p:nvPr/>
        </p:nvGrpSpPr>
        <p:grpSpPr bwMode="auto">
          <a:xfrm>
            <a:off x="3733800" y="4310063"/>
            <a:ext cx="989013" cy="828675"/>
            <a:chOff x="3733800" y="4309646"/>
            <a:chExt cx="988230" cy="829508"/>
          </a:xfrm>
        </p:grpSpPr>
        <p:grpSp>
          <p:nvGrpSpPr>
            <p:cNvPr id="3" name="Group 19"/>
            <p:cNvGrpSpPr>
              <a:grpSpLocks/>
            </p:cNvGrpSpPr>
            <p:nvPr/>
          </p:nvGrpSpPr>
          <p:grpSpPr bwMode="auto">
            <a:xfrm>
              <a:off x="3733800" y="4343400"/>
              <a:ext cx="381000" cy="457200"/>
              <a:chOff x="3733800" y="4343400"/>
              <a:chExt cx="381000" cy="457200"/>
            </a:xfrm>
          </p:grpSpPr>
          <p:grpSp>
            <p:nvGrpSpPr>
              <p:cNvPr id="4" name="Group 17"/>
              <p:cNvGrpSpPr>
                <a:grpSpLocks/>
              </p:cNvGrpSpPr>
              <p:nvPr/>
            </p:nvGrpSpPr>
            <p:grpSpPr bwMode="auto">
              <a:xfrm>
                <a:off x="3733800" y="4343400"/>
                <a:ext cx="381000" cy="228600"/>
                <a:chOff x="2514600" y="6454140"/>
                <a:chExt cx="533400" cy="251460"/>
              </a:xfrm>
            </p:grpSpPr>
            <p:cxnSp>
              <p:nvCxnSpPr>
                <p:cNvPr id="9" name="Straight Connector 8"/>
                <p:cNvCxnSpPr/>
                <p:nvPr/>
              </p:nvCxnSpPr>
              <p:spPr>
                <a:xfrm>
                  <a:off x="2514600" y="6553355"/>
                  <a:ext cx="457472" cy="174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514600" y="6628518"/>
                  <a:ext cx="457472" cy="1749"/>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894924" y="6453141"/>
                  <a:ext cx="152077" cy="15323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flipV="1">
                  <a:off x="2894347" y="6605795"/>
                  <a:ext cx="153230" cy="99636"/>
                </a:xfrm>
                <a:prstGeom prst="line">
                  <a:avLst/>
                </a:prstGeom>
              </p:spPr>
              <p:style>
                <a:lnRef idx="1">
                  <a:schemeClr val="accent1"/>
                </a:lnRef>
                <a:fillRef idx="0">
                  <a:schemeClr val="accent1"/>
                </a:fillRef>
                <a:effectRef idx="0">
                  <a:schemeClr val="accent1"/>
                </a:effectRef>
                <a:fontRef idx="minor">
                  <a:schemeClr val="tx1"/>
                </a:fontRef>
              </p:style>
            </p:cxnSp>
          </p:grpSp>
          <p:sp>
            <p:nvSpPr>
              <p:cNvPr id="19" name="TextBox 18"/>
              <p:cNvSpPr txBox="1"/>
              <p:nvPr/>
            </p:nvSpPr>
            <p:spPr>
              <a:xfrm>
                <a:off x="3733800" y="4492392"/>
                <a:ext cx="372768" cy="308284"/>
              </a:xfrm>
              <a:prstGeom prst="rect">
                <a:avLst/>
              </a:prstGeom>
              <a:noFill/>
            </p:spPr>
            <p:txBody>
              <a:bodyPr wrap="none">
                <a:spAutoFit/>
              </a:bodyPr>
              <a:lstStyle/>
              <a:p>
                <a:pPr>
                  <a:defRPr/>
                </a:pPr>
                <a:r>
                  <a:rPr lang="en-US" sz="1400" dirty="0">
                    <a:solidFill>
                      <a:schemeClr val="accent2">
                        <a:lumMod val="75000"/>
                      </a:schemeClr>
                    </a:solidFill>
                  </a:rPr>
                  <a:t>lm</a:t>
                </a:r>
              </a:p>
            </p:txBody>
          </p:sp>
        </p:grpSp>
        <p:sp>
          <p:nvSpPr>
            <p:cNvPr id="22620" name="TextBox 20"/>
            <p:cNvSpPr txBox="1">
              <a:spLocks noChangeArrowheads="1"/>
            </p:cNvSpPr>
            <p:nvPr/>
          </p:nvSpPr>
          <p:spPr bwMode="auto">
            <a:xfrm>
              <a:off x="4174670" y="4309646"/>
              <a:ext cx="309700" cy="338554"/>
            </a:xfrm>
            <a:prstGeom prst="rect">
              <a:avLst/>
            </a:prstGeom>
            <a:noFill/>
            <a:ln w="9525">
              <a:noFill/>
              <a:miter lim="800000"/>
              <a:headEnd/>
              <a:tailEnd/>
            </a:ln>
          </p:spPr>
          <p:txBody>
            <a:bodyPr wrap="none">
              <a:spAutoFit/>
            </a:bodyPr>
            <a:lstStyle/>
            <a:p>
              <a:r>
                <a:rPr lang="en-US" sz="1600"/>
                <a:t>E</a:t>
              </a:r>
            </a:p>
          </p:txBody>
        </p:sp>
        <p:cxnSp>
          <p:nvCxnSpPr>
            <p:cNvPr id="23" name="Straight Connector 22"/>
            <p:cNvCxnSpPr>
              <a:stCxn id="22622" idx="0"/>
            </p:cNvCxnSpPr>
            <p:nvPr/>
          </p:nvCxnSpPr>
          <p:spPr>
            <a:xfrm rot="5400000" flipH="1" flipV="1">
              <a:off x="4075431" y="4609328"/>
              <a:ext cx="228830" cy="1538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622" name="TextBox 23"/>
            <p:cNvSpPr txBox="1">
              <a:spLocks noChangeArrowheads="1"/>
            </p:cNvSpPr>
            <p:nvPr/>
          </p:nvSpPr>
          <p:spPr bwMode="auto">
            <a:xfrm>
              <a:off x="3957500" y="4800600"/>
              <a:ext cx="309700" cy="338554"/>
            </a:xfrm>
            <a:prstGeom prst="rect">
              <a:avLst/>
            </a:prstGeom>
            <a:noFill/>
            <a:ln w="9525">
              <a:noFill/>
              <a:miter lim="800000"/>
              <a:headEnd/>
              <a:tailEnd/>
            </a:ln>
          </p:spPr>
          <p:txBody>
            <a:bodyPr wrap="none">
              <a:spAutoFit/>
            </a:bodyPr>
            <a:lstStyle/>
            <a:p>
              <a:r>
                <a:rPr lang="en-US" sz="1600"/>
                <a:t>T</a:t>
              </a:r>
            </a:p>
          </p:txBody>
        </p:sp>
        <p:cxnSp>
          <p:nvCxnSpPr>
            <p:cNvPr id="26" name="Straight Connector 25"/>
            <p:cNvCxnSpPr/>
            <p:nvPr/>
          </p:nvCxnSpPr>
          <p:spPr>
            <a:xfrm rot="16200000" flipV="1">
              <a:off x="4306229" y="4611707"/>
              <a:ext cx="228830" cy="1491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624" name="TextBox 27"/>
            <p:cNvSpPr txBox="1">
              <a:spLocks noChangeArrowheads="1"/>
            </p:cNvSpPr>
            <p:nvPr/>
          </p:nvSpPr>
          <p:spPr bwMode="auto">
            <a:xfrm>
              <a:off x="4343400" y="4800600"/>
              <a:ext cx="378630" cy="338554"/>
            </a:xfrm>
            <a:prstGeom prst="rect">
              <a:avLst/>
            </a:prstGeom>
            <a:noFill/>
            <a:ln w="9525">
              <a:noFill/>
              <a:miter lim="800000"/>
              <a:headEnd/>
              <a:tailEnd/>
            </a:ln>
          </p:spPr>
          <p:txBody>
            <a:bodyPr wrap="none">
              <a:spAutoFit/>
            </a:bodyPr>
            <a:lstStyle/>
            <a:p>
              <a:r>
                <a:rPr lang="en-US" sz="1600"/>
                <a:t>E’</a:t>
              </a:r>
            </a:p>
          </p:txBody>
        </p:sp>
      </p:grpSp>
      <p:grpSp>
        <p:nvGrpSpPr>
          <p:cNvPr id="5" name="Group 118"/>
          <p:cNvGrpSpPr>
            <a:grpSpLocks/>
          </p:cNvGrpSpPr>
          <p:nvPr/>
        </p:nvGrpSpPr>
        <p:grpSpPr bwMode="auto">
          <a:xfrm>
            <a:off x="4568825" y="4313238"/>
            <a:ext cx="993775" cy="1325562"/>
            <a:chOff x="4572000" y="4312920"/>
            <a:chExt cx="993130" cy="1325880"/>
          </a:xfrm>
        </p:grpSpPr>
        <p:grpSp>
          <p:nvGrpSpPr>
            <p:cNvPr id="6" name="Group 29"/>
            <p:cNvGrpSpPr>
              <a:grpSpLocks/>
            </p:cNvGrpSpPr>
            <p:nvPr/>
          </p:nvGrpSpPr>
          <p:grpSpPr bwMode="auto">
            <a:xfrm>
              <a:off x="4572000" y="4343400"/>
              <a:ext cx="381000" cy="457200"/>
              <a:chOff x="3733800" y="4343400"/>
              <a:chExt cx="381000" cy="457200"/>
            </a:xfrm>
          </p:grpSpPr>
          <p:grpSp>
            <p:nvGrpSpPr>
              <p:cNvPr id="8" name="Group 17"/>
              <p:cNvGrpSpPr>
                <a:grpSpLocks/>
              </p:cNvGrpSpPr>
              <p:nvPr/>
            </p:nvGrpSpPr>
            <p:grpSpPr bwMode="auto">
              <a:xfrm>
                <a:off x="3733800" y="4344863"/>
                <a:ext cx="381000" cy="228657"/>
                <a:chOff x="2514600" y="6454140"/>
                <a:chExt cx="533400" cy="251460"/>
              </a:xfrm>
            </p:grpSpPr>
            <p:cxnSp>
              <p:nvCxnSpPr>
                <p:cNvPr id="33" name="Straight Connector 32"/>
                <p:cNvCxnSpPr/>
                <p:nvPr/>
              </p:nvCxnSpPr>
              <p:spPr>
                <a:xfrm>
                  <a:off x="2514600" y="6553470"/>
                  <a:ext cx="457538" cy="1747"/>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514600" y="6628559"/>
                  <a:ext cx="457538" cy="1746"/>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2895068" y="6453270"/>
                  <a:ext cx="151922" cy="153252"/>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0800000" flipV="1">
                  <a:off x="2894402" y="6605857"/>
                  <a:ext cx="153252" cy="99536"/>
                </a:xfrm>
                <a:prstGeom prst="line">
                  <a:avLst/>
                </a:prstGeom>
              </p:spPr>
              <p:style>
                <a:lnRef idx="1">
                  <a:schemeClr val="accent1"/>
                </a:lnRef>
                <a:fillRef idx="0">
                  <a:schemeClr val="accent1"/>
                </a:fillRef>
                <a:effectRef idx="0">
                  <a:schemeClr val="accent1"/>
                </a:effectRef>
                <a:fontRef idx="minor">
                  <a:schemeClr val="tx1"/>
                </a:fontRef>
              </p:style>
            </p:cxnSp>
          </p:grpSp>
          <p:sp>
            <p:nvSpPr>
              <p:cNvPr id="32" name="TextBox 31"/>
              <p:cNvSpPr txBox="1"/>
              <p:nvPr/>
            </p:nvSpPr>
            <p:spPr>
              <a:xfrm>
                <a:off x="3733800" y="4492350"/>
                <a:ext cx="372821" cy="308049"/>
              </a:xfrm>
              <a:prstGeom prst="rect">
                <a:avLst/>
              </a:prstGeom>
              <a:noFill/>
            </p:spPr>
            <p:txBody>
              <a:bodyPr wrap="none">
                <a:spAutoFit/>
              </a:bodyPr>
              <a:lstStyle/>
              <a:p>
                <a:pPr>
                  <a:defRPr/>
                </a:pPr>
                <a:r>
                  <a:rPr lang="en-US" sz="1400" dirty="0">
                    <a:solidFill>
                      <a:schemeClr val="accent2">
                        <a:lumMod val="75000"/>
                      </a:schemeClr>
                    </a:solidFill>
                  </a:rPr>
                  <a:t>lm</a:t>
                </a:r>
              </a:p>
            </p:txBody>
          </p:sp>
        </p:grpSp>
        <p:sp>
          <p:nvSpPr>
            <p:cNvPr id="22604" name="TextBox 36"/>
            <p:cNvSpPr txBox="1">
              <a:spLocks noChangeArrowheads="1"/>
            </p:cNvSpPr>
            <p:nvPr/>
          </p:nvSpPr>
          <p:spPr bwMode="auto">
            <a:xfrm>
              <a:off x="5017770" y="4312920"/>
              <a:ext cx="309700" cy="338554"/>
            </a:xfrm>
            <a:prstGeom prst="rect">
              <a:avLst/>
            </a:prstGeom>
            <a:noFill/>
            <a:ln w="9525">
              <a:noFill/>
              <a:miter lim="800000"/>
              <a:headEnd/>
              <a:tailEnd/>
            </a:ln>
          </p:spPr>
          <p:txBody>
            <a:bodyPr wrap="none">
              <a:spAutoFit/>
            </a:bodyPr>
            <a:lstStyle/>
            <a:p>
              <a:r>
                <a:rPr lang="en-US" sz="1600"/>
                <a:t>E</a:t>
              </a:r>
            </a:p>
          </p:txBody>
        </p:sp>
        <p:cxnSp>
          <p:nvCxnSpPr>
            <p:cNvPr id="38" name="Straight Connector 37"/>
            <p:cNvCxnSpPr>
              <a:stCxn id="22606" idx="0"/>
            </p:cNvCxnSpPr>
            <p:nvPr/>
          </p:nvCxnSpPr>
          <p:spPr>
            <a:xfrm rot="5400000" flipH="1" flipV="1">
              <a:off x="4918542" y="4612303"/>
              <a:ext cx="228655" cy="1538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606" name="TextBox 38"/>
            <p:cNvSpPr txBox="1">
              <a:spLocks noChangeArrowheads="1"/>
            </p:cNvSpPr>
            <p:nvPr/>
          </p:nvSpPr>
          <p:spPr bwMode="auto">
            <a:xfrm>
              <a:off x="4800600" y="4803874"/>
              <a:ext cx="309700" cy="338554"/>
            </a:xfrm>
            <a:prstGeom prst="rect">
              <a:avLst/>
            </a:prstGeom>
            <a:noFill/>
            <a:ln w="9525">
              <a:noFill/>
              <a:miter lim="800000"/>
              <a:headEnd/>
              <a:tailEnd/>
            </a:ln>
          </p:spPr>
          <p:txBody>
            <a:bodyPr wrap="none">
              <a:spAutoFit/>
            </a:bodyPr>
            <a:lstStyle/>
            <a:p>
              <a:r>
                <a:rPr lang="en-US" sz="1600"/>
                <a:t>T</a:t>
              </a:r>
            </a:p>
          </p:txBody>
        </p:sp>
        <p:cxnSp>
          <p:nvCxnSpPr>
            <p:cNvPr id="40" name="Straight Connector 39"/>
            <p:cNvCxnSpPr/>
            <p:nvPr/>
          </p:nvCxnSpPr>
          <p:spPr>
            <a:xfrm rot="16200000" flipV="1">
              <a:off x="5149374" y="4614683"/>
              <a:ext cx="228655" cy="1491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608" name="TextBox 40"/>
            <p:cNvSpPr txBox="1">
              <a:spLocks noChangeArrowheads="1"/>
            </p:cNvSpPr>
            <p:nvPr/>
          </p:nvSpPr>
          <p:spPr bwMode="auto">
            <a:xfrm>
              <a:off x="5186500" y="4803874"/>
              <a:ext cx="378630" cy="338554"/>
            </a:xfrm>
            <a:prstGeom prst="rect">
              <a:avLst/>
            </a:prstGeom>
            <a:noFill/>
            <a:ln w="9525">
              <a:noFill/>
              <a:miter lim="800000"/>
              <a:headEnd/>
              <a:tailEnd/>
            </a:ln>
          </p:spPr>
          <p:txBody>
            <a:bodyPr wrap="none">
              <a:spAutoFit/>
            </a:bodyPr>
            <a:lstStyle/>
            <a:p>
              <a:r>
                <a:rPr lang="en-US" sz="1600"/>
                <a:t>E’</a:t>
              </a:r>
            </a:p>
          </p:txBody>
        </p:sp>
        <p:cxnSp>
          <p:nvCxnSpPr>
            <p:cNvPr id="42" name="Straight Connector 41"/>
            <p:cNvCxnSpPr>
              <a:stCxn id="22610" idx="0"/>
            </p:cNvCxnSpPr>
            <p:nvPr/>
          </p:nvCxnSpPr>
          <p:spPr>
            <a:xfrm rot="5400000" flipH="1" flipV="1">
              <a:off x="4690091" y="5109310"/>
              <a:ext cx="228655" cy="1538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610" name="TextBox 42"/>
            <p:cNvSpPr txBox="1">
              <a:spLocks noChangeArrowheads="1"/>
            </p:cNvSpPr>
            <p:nvPr/>
          </p:nvSpPr>
          <p:spPr bwMode="auto">
            <a:xfrm>
              <a:off x="4572000" y="5300246"/>
              <a:ext cx="309700" cy="338554"/>
            </a:xfrm>
            <a:prstGeom prst="rect">
              <a:avLst/>
            </a:prstGeom>
            <a:noFill/>
            <a:ln w="9525">
              <a:noFill/>
              <a:miter lim="800000"/>
              <a:headEnd/>
              <a:tailEnd/>
            </a:ln>
          </p:spPr>
          <p:txBody>
            <a:bodyPr wrap="none">
              <a:spAutoFit/>
            </a:bodyPr>
            <a:lstStyle/>
            <a:p>
              <a:r>
                <a:rPr lang="en-US" sz="1600"/>
                <a:t>F</a:t>
              </a:r>
            </a:p>
          </p:txBody>
        </p:sp>
        <p:cxnSp>
          <p:nvCxnSpPr>
            <p:cNvPr id="44" name="Straight Connector 43"/>
            <p:cNvCxnSpPr/>
            <p:nvPr/>
          </p:nvCxnSpPr>
          <p:spPr>
            <a:xfrm rot="16200000" flipV="1">
              <a:off x="4920923" y="5111690"/>
              <a:ext cx="228655" cy="1491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612" name="TextBox 44"/>
            <p:cNvSpPr txBox="1">
              <a:spLocks noChangeArrowheads="1"/>
            </p:cNvSpPr>
            <p:nvPr/>
          </p:nvSpPr>
          <p:spPr bwMode="auto">
            <a:xfrm>
              <a:off x="4957900" y="5300246"/>
              <a:ext cx="378630" cy="338554"/>
            </a:xfrm>
            <a:prstGeom prst="rect">
              <a:avLst/>
            </a:prstGeom>
            <a:noFill/>
            <a:ln w="9525">
              <a:noFill/>
              <a:miter lim="800000"/>
              <a:headEnd/>
              <a:tailEnd/>
            </a:ln>
          </p:spPr>
          <p:txBody>
            <a:bodyPr wrap="none">
              <a:spAutoFit/>
            </a:bodyPr>
            <a:lstStyle/>
            <a:p>
              <a:r>
                <a:rPr lang="en-US" sz="1600"/>
                <a:t>T’</a:t>
              </a:r>
            </a:p>
          </p:txBody>
        </p:sp>
      </p:grpSp>
      <p:grpSp>
        <p:nvGrpSpPr>
          <p:cNvPr id="11" name="Group 119"/>
          <p:cNvGrpSpPr>
            <a:grpSpLocks/>
          </p:cNvGrpSpPr>
          <p:nvPr/>
        </p:nvGrpSpPr>
        <p:grpSpPr bwMode="auto">
          <a:xfrm>
            <a:off x="5407025" y="4313238"/>
            <a:ext cx="1069975" cy="1816100"/>
            <a:chOff x="5410200" y="4312920"/>
            <a:chExt cx="1069330" cy="1816834"/>
          </a:xfrm>
        </p:grpSpPr>
        <p:grpSp>
          <p:nvGrpSpPr>
            <p:cNvPr id="13" name="Group 45"/>
            <p:cNvGrpSpPr>
              <a:grpSpLocks/>
            </p:cNvGrpSpPr>
            <p:nvPr/>
          </p:nvGrpSpPr>
          <p:grpSpPr bwMode="auto">
            <a:xfrm>
              <a:off x="5486400" y="4343400"/>
              <a:ext cx="381000" cy="457200"/>
              <a:chOff x="3733800" y="4343400"/>
              <a:chExt cx="381000" cy="457200"/>
            </a:xfrm>
          </p:grpSpPr>
          <p:grpSp>
            <p:nvGrpSpPr>
              <p:cNvPr id="15" name="Group 17"/>
              <p:cNvGrpSpPr>
                <a:grpSpLocks/>
              </p:cNvGrpSpPr>
              <p:nvPr/>
            </p:nvGrpSpPr>
            <p:grpSpPr bwMode="auto">
              <a:xfrm>
                <a:off x="3733800" y="4344863"/>
                <a:ext cx="381000" cy="228657"/>
                <a:chOff x="2514600" y="6454140"/>
                <a:chExt cx="533400" cy="251460"/>
              </a:xfrm>
            </p:grpSpPr>
            <p:cxnSp>
              <p:nvCxnSpPr>
                <p:cNvPr id="49" name="Straight Connector 48"/>
                <p:cNvCxnSpPr/>
                <p:nvPr/>
              </p:nvCxnSpPr>
              <p:spPr>
                <a:xfrm>
                  <a:off x="2514536" y="6553493"/>
                  <a:ext cx="457559" cy="1747"/>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2514536" y="6628594"/>
                  <a:ext cx="457559" cy="1746"/>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2895011" y="6453285"/>
                  <a:ext cx="151947" cy="153259"/>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10800000" flipV="1">
                  <a:off x="2894355" y="6605889"/>
                  <a:ext cx="153259" cy="99552"/>
                </a:xfrm>
                <a:prstGeom prst="line">
                  <a:avLst/>
                </a:prstGeom>
              </p:spPr>
              <p:style>
                <a:lnRef idx="1">
                  <a:schemeClr val="accent1"/>
                </a:lnRef>
                <a:fillRef idx="0">
                  <a:schemeClr val="accent1"/>
                </a:fillRef>
                <a:effectRef idx="0">
                  <a:schemeClr val="accent1"/>
                </a:effectRef>
                <a:fontRef idx="minor">
                  <a:schemeClr val="tx1"/>
                </a:fontRef>
              </p:style>
            </p:cxnSp>
          </p:grpSp>
          <p:sp>
            <p:nvSpPr>
              <p:cNvPr id="48" name="TextBox 47"/>
              <p:cNvSpPr txBox="1"/>
              <p:nvPr/>
            </p:nvSpPr>
            <p:spPr>
              <a:xfrm>
                <a:off x="3733754" y="4492379"/>
                <a:ext cx="372838" cy="308100"/>
              </a:xfrm>
              <a:prstGeom prst="rect">
                <a:avLst/>
              </a:prstGeom>
              <a:noFill/>
            </p:spPr>
            <p:txBody>
              <a:bodyPr wrap="none">
                <a:spAutoFit/>
              </a:bodyPr>
              <a:lstStyle/>
              <a:p>
                <a:pPr>
                  <a:defRPr/>
                </a:pPr>
                <a:r>
                  <a:rPr lang="en-US" sz="1400" dirty="0">
                    <a:solidFill>
                      <a:schemeClr val="accent2">
                        <a:lumMod val="75000"/>
                      </a:schemeClr>
                    </a:solidFill>
                  </a:rPr>
                  <a:t>lm</a:t>
                </a:r>
              </a:p>
            </p:txBody>
          </p:sp>
        </p:grpSp>
        <p:sp>
          <p:nvSpPr>
            <p:cNvPr id="22586" name="TextBox 52"/>
            <p:cNvSpPr txBox="1">
              <a:spLocks noChangeArrowheads="1"/>
            </p:cNvSpPr>
            <p:nvPr/>
          </p:nvSpPr>
          <p:spPr bwMode="auto">
            <a:xfrm>
              <a:off x="5932170" y="4312920"/>
              <a:ext cx="309700" cy="338554"/>
            </a:xfrm>
            <a:prstGeom prst="rect">
              <a:avLst/>
            </a:prstGeom>
            <a:noFill/>
            <a:ln w="9525">
              <a:noFill/>
              <a:miter lim="800000"/>
              <a:headEnd/>
              <a:tailEnd/>
            </a:ln>
          </p:spPr>
          <p:txBody>
            <a:bodyPr wrap="none">
              <a:spAutoFit/>
            </a:bodyPr>
            <a:lstStyle/>
            <a:p>
              <a:r>
                <a:rPr lang="en-US" sz="1600"/>
                <a:t>E</a:t>
              </a:r>
            </a:p>
          </p:txBody>
        </p:sp>
        <p:cxnSp>
          <p:nvCxnSpPr>
            <p:cNvPr id="54" name="Straight Connector 53"/>
            <p:cNvCxnSpPr>
              <a:stCxn id="22588" idx="0"/>
            </p:cNvCxnSpPr>
            <p:nvPr/>
          </p:nvCxnSpPr>
          <p:spPr>
            <a:xfrm rot="5400000" flipH="1" flipV="1">
              <a:off x="5832899" y="4612361"/>
              <a:ext cx="228692" cy="1538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588" name="TextBox 54"/>
            <p:cNvSpPr txBox="1">
              <a:spLocks noChangeArrowheads="1"/>
            </p:cNvSpPr>
            <p:nvPr/>
          </p:nvSpPr>
          <p:spPr bwMode="auto">
            <a:xfrm>
              <a:off x="5715000" y="4803874"/>
              <a:ext cx="309700" cy="338554"/>
            </a:xfrm>
            <a:prstGeom prst="rect">
              <a:avLst/>
            </a:prstGeom>
            <a:noFill/>
            <a:ln w="9525">
              <a:noFill/>
              <a:miter lim="800000"/>
              <a:headEnd/>
              <a:tailEnd/>
            </a:ln>
          </p:spPr>
          <p:txBody>
            <a:bodyPr wrap="none">
              <a:spAutoFit/>
            </a:bodyPr>
            <a:lstStyle/>
            <a:p>
              <a:r>
                <a:rPr lang="en-US" sz="1600"/>
                <a:t>T</a:t>
              </a:r>
            </a:p>
          </p:txBody>
        </p:sp>
        <p:cxnSp>
          <p:nvCxnSpPr>
            <p:cNvPr id="56" name="Straight Connector 55"/>
            <p:cNvCxnSpPr/>
            <p:nvPr/>
          </p:nvCxnSpPr>
          <p:spPr>
            <a:xfrm rot="16200000" flipV="1">
              <a:off x="6063742" y="4614741"/>
              <a:ext cx="228692" cy="1491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590" name="TextBox 56"/>
            <p:cNvSpPr txBox="1">
              <a:spLocks noChangeArrowheads="1"/>
            </p:cNvSpPr>
            <p:nvPr/>
          </p:nvSpPr>
          <p:spPr bwMode="auto">
            <a:xfrm>
              <a:off x="6100900" y="4803874"/>
              <a:ext cx="378630" cy="338554"/>
            </a:xfrm>
            <a:prstGeom prst="rect">
              <a:avLst/>
            </a:prstGeom>
            <a:noFill/>
            <a:ln w="9525">
              <a:noFill/>
              <a:miter lim="800000"/>
              <a:headEnd/>
              <a:tailEnd/>
            </a:ln>
          </p:spPr>
          <p:txBody>
            <a:bodyPr wrap="none">
              <a:spAutoFit/>
            </a:bodyPr>
            <a:lstStyle/>
            <a:p>
              <a:r>
                <a:rPr lang="en-US" sz="1600"/>
                <a:t>E’</a:t>
              </a:r>
            </a:p>
          </p:txBody>
        </p:sp>
        <p:cxnSp>
          <p:nvCxnSpPr>
            <p:cNvPr id="58" name="Straight Connector 57"/>
            <p:cNvCxnSpPr>
              <a:stCxn id="22592" idx="0"/>
            </p:cNvCxnSpPr>
            <p:nvPr/>
          </p:nvCxnSpPr>
          <p:spPr>
            <a:xfrm rot="5400000" flipH="1" flipV="1">
              <a:off x="5604437" y="5109450"/>
              <a:ext cx="228692" cy="1538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592" name="TextBox 58"/>
            <p:cNvSpPr txBox="1">
              <a:spLocks noChangeArrowheads="1"/>
            </p:cNvSpPr>
            <p:nvPr/>
          </p:nvSpPr>
          <p:spPr bwMode="auto">
            <a:xfrm>
              <a:off x="5486400" y="5300246"/>
              <a:ext cx="309700" cy="338554"/>
            </a:xfrm>
            <a:prstGeom prst="rect">
              <a:avLst/>
            </a:prstGeom>
            <a:noFill/>
            <a:ln w="9525">
              <a:noFill/>
              <a:miter lim="800000"/>
              <a:headEnd/>
              <a:tailEnd/>
            </a:ln>
          </p:spPr>
          <p:txBody>
            <a:bodyPr wrap="none">
              <a:spAutoFit/>
            </a:bodyPr>
            <a:lstStyle/>
            <a:p>
              <a:r>
                <a:rPr lang="en-US" sz="1600"/>
                <a:t>F</a:t>
              </a:r>
            </a:p>
          </p:txBody>
        </p:sp>
        <p:cxnSp>
          <p:nvCxnSpPr>
            <p:cNvPr id="60" name="Straight Connector 59"/>
            <p:cNvCxnSpPr/>
            <p:nvPr/>
          </p:nvCxnSpPr>
          <p:spPr>
            <a:xfrm rot="16200000" flipV="1">
              <a:off x="5835279" y="5111830"/>
              <a:ext cx="228692" cy="1491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594" name="TextBox 60"/>
            <p:cNvSpPr txBox="1">
              <a:spLocks noChangeArrowheads="1"/>
            </p:cNvSpPr>
            <p:nvPr/>
          </p:nvSpPr>
          <p:spPr bwMode="auto">
            <a:xfrm>
              <a:off x="5872300" y="5300246"/>
              <a:ext cx="378630" cy="338554"/>
            </a:xfrm>
            <a:prstGeom prst="rect">
              <a:avLst/>
            </a:prstGeom>
            <a:noFill/>
            <a:ln w="9525">
              <a:noFill/>
              <a:miter lim="800000"/>
              <a:headEnd/>
              <a:tailEnd/>
            </a:ln>
          </p:spPr>
          <p:txBody>
            <a:bodyPr wrap="none">
              <a:spAutoFit/>
            </a:bodyPr>
            <a:lstStyle/>
            <a:p>
              <a:r>
                <a:rPr lang="en-US" sz="1600"/>
                <a:t>T’</a:t>
              </a:r>
            </a:p>
          </p:txBody>
        </p:sp>
        <p:cxnSp>
          <p:nvCxnSpPr>
            <p:cNvPr id="62" name="Straight Connector 61"/>
            <p:cNvCxnSpPr/>
            <p:nvPr/>
          </p:nvCxnSpPr>
          <p:spPr>
            <a:xfrm rot="5400000" flipH="1" flipV="1">
              <a:off x="5449749" y="5751777"/>
              <a:ext cx="228692" cy="31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596" name="TextBox 62"/>
            <p:cNvSpPr txBox="1">
              <a:spLocks noChangeArrowheads="1"/>
            </p:cNvSpPr>
            <p:nvPr/>
          </p:nvSpPr>
          <p:spPr bwMode="auto">
            <a:xfrm>
              <a:off x="5410200" y="5791200"/>
              <a:ext cx="356188" cy="338554"/>
            </a:xfrm>
            <a:prstGeom prst="rect">
              <a:avLst/>
            </a:prstGeom>
            <a:noFill/>
            <a:ln w="9525">
              <a:noFill/>
              <a:miter lim="800000"/>
              <a:headEnd/>
              <a:tailEnd/>
            </a:ln>
          </p:spPr>
          <p:txBody>
            <a:bodyPr wrap="none">
              <a:spAutoFit/>
            </a:bodyPr>
            <a:lstStyle/>
            <a:p>
              <a:r>
                <a:rPr lang="en-US" sz="1600" b="1"/>
                <a:t>id</a:t>
              </a:r>
            </a:p>
          </p:txBody>
        </p:sp>
      </p:grpSp>
      <p:grpSp>
        <p:nvGrpSpPr>
          <p:cNvPr id="16" name="Group 120"/>
          <p:cNvGrpSpPr>
            <a:grpSpLocks/>
          </p:cNvGrpSpPr>
          <p:nvPr/>
        </p:nvGrpSpPr>
        <p:grpSpPr bwMode="auto">
          <a:xfrm>
            <a:off x="6273800" y="4302125"/>
            <a:ext cx="1041400" cy="1870075"/>
            <a:chOff x="6349412" y="4302026"/>
            <a:chExt cx="1041988" cy="1870174"/>
          </a:xfrm>
        </p:grpSpPr>
        <p:grpSp>
          <p:nvGrpSpPr>
            <p:cNvPr id="17" name="Group 63"/>
            <p:cNvGrpSpPr>
              <a:grpSpLocks/>
            </p:cNvGrpSpPr>
            <p:nvPr/>
          </p:nvGrpSpPr>
          <p:grpSpPr bwMode="auto">
            <a:xfrm>
              <a:off x="6398270" y="4332506"/>
              <a:ext cx="381000" cy="457200"/>
              <a:chOff x="3733800" y="4343400"/>
              <a:chExt cx="381000" cy="457200"/>
            </a:xfrm>
          </p:grpSpPr>
          <p:grpSp>
            <p:nvGrpSpPr>
              <p:cNvPr id="18" name="Group 17"/>
              <p:cNvGrpSpPr>
                <a:grpSpLocks/>
              </p:cNvGrpSpPr>
              <p:nvPr/>
            </p:nvGrpSpPr>
            <p:grpSpPr bwMode="auto">
              <a:xfrm>
                <a:off x="3733800" y="4344863"/>
                <a:ext cx="381000" cy="228657"/>
                <a:chOff x="2514600" y="6454140"/>
                <a:chExt cx="533400" cy="251460"/>
              </a:xfrm>
            </p:grpSpPr>
            <p:cxnSp>
              <p:nvCxnSpPr>
                <p:cNvPr id="67" name="Straight Connector 66"/>
                <p:cNvCxnSpPr/>
                <p:nvPr/>
              </p:nvCxnSpPr>
              <p:spPr>
                <a:xfrm>
                  <a:off x="2515137" y="6553447"/>
                  <a:ext cx="458094" cy="1745"/>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2515137" y="6628521"/>
                  <a:ext cx="458094" cy="1746"/>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2896170" y="6453158"/>
                  <a:ext cx="151894" cy="1534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10800000" flipV="1">
                  <a:off x="2895398" y="6605824"/>
                  <a:ext cx="153440" cy="99516"/>
                </a:xfrm>
                <a:prstGeom prst="line">
                  <a:avLst/>
                </a:prstGeom>
              </p:spPr>
              <p:style>
                <a:lnRef idx="1">
                  <a:schemeClr val="accent1"/>
                </a:lnRef>
                <a:fillRef idx="0">
                  <a:schemeClr val="accent1"/>
                </a:fillRef>
                <a:effectRef idx="0">
                  <a:schemeClr val="accent1"/>
                </a:effectRef>
                <a:fontRef idx="minor">
                  <a:schemeClr val="tx1"/>
                </a:fontRef>
              </p:style>
            </p:cxnSp>
          </p:grpSp>
          <p:sp>
            <p:nvSpPr>
              <p:cNvPr id="66" name="TextBox 65"/>
              <p:cNvSpPr txBox="1"/>
              <p:nvPr/>
            </p:nvSpPr>
            <p:spPr>
              <a:xfrm>
                <a:off x="3734183" y="4492318"/>
                <a:ext cx="373273" cy="307991"/>
              </a:xfrm>
              <a:prstGeom prst="rect">
                <a:avLst/>
              </a:prstGeom>
              <a:noFill/>
            </p:spPr>
            <p:txBody>
              <a:bodyPr wrap="none">
                <a:spAutoFit/>
              </a:bodyPr>
              <a:lstStyle/>
              <a:p>
                <a:pPr>
                  <a:defRPr/>
                </a:pPr>
                <a:r>
                  <a:rPr lang="en-US" sz="1400" dirty="0">
                    <a:solidFill>
                      <a:schemeClr val="accent2">
                        <a:lumMod val="75000"/>
                      </a:schemeClr>
                    </a:solidFill>
                  </a:rPr>
                  <a:t>lm</a:t>
                </a:r>
              </a:p>
            </p:txBody>
          </p:sp>
        </p:grpSp>
        <p:sp>
          <p:nvSpPr>
            <p:cNvPr id="22566" name="TextBox 70"/>
            <p:cNvSpPr txBox="1">
              <a:spLocks noChangeArrowheads="1"/>
            </p:cNvSpPr>
            <p:nvPr/>
          </p:nvSpPr>
          <p:spPr bwMode="auto">
            <a:xfrm>
              <a:off x="6844040" y="4302026"/>
              <a:ext cx="309700" cy="338554"/>
            </a:xfrm>
            <a:prstGeom prst="rect">
              <a:avLst/>
            </a:prstGeom>
            <a:noFill/>
            <a:ln w="9525">
              <a:noFill/>
              <a:miter lim="800000"/>
              <a:headEnd/>
              <a:tailEnd/>
            </a:ln>
          </p:spPr>
          <p:txBody>
            <a:bodyPr wrap="none">
              <a:spAutoFit/>
            </a:bodyPr>
            <a:lstStyle/>
            <a:p>
              <a:r>
                <a:rPr lang="en-US" sz="1600"/>
                <a:t>E</a:t>
              </a:r>
            </a:p>
          </p:txBody>
        </p:sp>
        <p:cxnSp>
          <p:nvCxnSpPr>
            <p:cNvPr id="72" name="Straight Connector 71"/>
            <p:cNvCxnSpPr>
              <a:stCxn id="22568" idx="0"/>
            </p:cNvCxnSpPr>
            <p:nvPr/>
          </p:nvCxnSpPr>
          <p:spPr>
            <a:xfrm rot="5400000" flipH="1" flipV="1">
              <a:off x="6744982" y="4600452"/>
              <a:ext cx="228612" cy="1556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568" name="TextBox 72"/>
            <p:cNvSpPr txBox="1">
              <a:spLocks noChangeArrowheads="1"/>
            </p:cNvSpPr>
            <p:nvPr/>
          </p:nvSpPr>
          <p:spPr bwMode="auto">
            <a:xfrm>
              <a:off x="6626870" y="4792980"/>
              <a:ext cx="309700" cy="338554"/>
            </a:xfrm>
            <a:prstGeom prst="rect">
              <a:avLst/>
            </a:prstGeom>
            <a:noFill/>
            <a:ln w="9525">
              <a:noFill/>
              <a:miter lim="800000"/>
              <a:headEnd/>
              <a:tailEnd/>
            </a:ln>
          </p:spPr>
          <p:txBody>
            <a:bodyPr wrap="none">
              <a:spAutoFit/>
            </a:bodyPr>
            <a:lstStyle/>
            <a:p>
              <a:r>
                <a:rPr lang="en-US" sz="1600"/>
                <a:t>T</a:t>
              </a:r>
            </a:p>
          </p:txBody>
        </p:sp>
        <p:cxnSp>
          <p:nvCxnSpPr>
            <p:cNvPr id="74" name="Straight Connector 73"/>
            <p:cNvCxnSpPr/>
            <p:nvPr/>
          </p:nvCxnSpPr>
          <p:spPr>
            <a:xfrm rot="16200000" flipV="1">
              <a:off x="6976093" y="4602835"/>
              <a:ext cx="228612" cy="1508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570" name="TextBox 74"/>
            <p:cNvSpPr txBox="1">
              <a:spLocks noChangeArrowheads="1"/>
            </p:cNvSpPr>
            <p:nvPr/>
          </p:nvSpPr>
          <p:spPr bwMode="auto">
            <a:xfrm>
              <a:off x="7012770" y="4792980"/>
              <a:ext cx="378630" cy="338554"/>
            </a:xfrm>
            <a:prstGeom prst="rect">
              <a:avLst/>
            </a:prstGeom>
            <a:noFill/>
            <a:ln w="9525">
              <a:noFill/>
              <a:miter lim="800000"/>
              <a:headEnd/>
              <a:tailEnd/>
            </a:ln>
          </p:spPr>
          <p:txBody>
            <a:bodyPr wrap="none">
              <a:spAutoFit/>
            </a:bodyPr>
            <a:lstStyle/>
            <a:p>
              <a:r>
                <a:rPr lang="en-US" sz="1600"/>
                <a:t>E’</a:t>
              </a:r>
            </a:p>
          </p:txBody>
        </p:sp>
        <p:cxnSp>
          <p:nvCxnSpPr>
            <p:cNvPr id="76" name="Straight Connector 75"/>
            <p:cNvCxnSpPr>
              <a:stCxn id="22572" idx="0"/>
            </p:cNvCxnSpPr>
            <p:nvPr/>
          </p:nvCxnSpPr>
          <p:spPr>
            <a:xfrm rot="5400000" flipH="1" flipV="1">
              <a:off x="6516253" y="5097365"/>
              <a:ext cx="228612" cy="1556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572" name="TextBox 76"/>
            <p:cNvSpPr txBox="1">
              <a:spLocks noChangeArrowheads="1"/>
            </p:cNvSpPr>
            <p:nvPr/>
          </p:nvSpPr>
          <p:spPr bwMode="auto">
            <a:xfrm>
              <a:off x="6398270" y="5289352"/>
              <a:ext cx="309700" cy="338554"/>
            </a:xfrm>
            <a:prstGeom prst="rect">
              <a:avLst/>
            </a:prstGeom>
            <a:noFill/>
            <a:ln w="9525">
              <a:noFill/>
              <a:miter lim="800000"/>
              <a:headEnd/>
              <a:tailEnd/>
            </a:ln>
          </p:spPr>
          <p:txBody>
            <a:bodyPr wrap="none">
              <a:spAutoFit/>
            </a:bodyPr>
            <a:lstStyle/>
            <a:p>
              <a:r>
                <a:rPr lang="en-US" sz="1600"/>
                <a:t>F</a:t>
              </a:r>
            </a:p>
          </p:txBody>
        </p:sp>
        <p:cxnSp>
          <p:nvCxnSpPr>
            <p:cNvPr id="78" name="Straight Connector 77"/>
            <p:cNvCxnSpPr/>
            <p:nvPr/>
          </p:nvCxnSpPr>
          <p:spPr>
            <a:xfrm rot="16200000" flipV="1">
              <a:off x="6747364" y="5099749"/>
              <a:ext cx="228612" cy="1508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574" name="TextBox 78"/>
            <p:cNvSpPr txBox="1">
              <a:spLocks noChangeArrowheads="1"/>
            </p:cNvSpPr>
            <p:nvPr/>
          </p:nvSpPr>
          <p:spPr bwMode="auto">
            <a:xfrm>
              <a:off x="6784170" y="5289352"/>
              <a:ext cx="378630" cy="338554"/>
            </a:xfrm>
            <a:prstGeom prst="rect">
              <a:avLst/>
            </a:prstGeom>
            <a:noFill/>
            <a:ln w="9525">
              <a:noFill/>
              <a:miter lim="800000"/>
              <a:headEnd/>
              <a:tailEnd/>
            </a:ln>
          </p:spPr>
          <p:txBody>
            <a:bodyPr wrap="none">
              <a:spAutoFit/>
            </a:bodyPr>
            <a:lstStyle/>
            <a:p>
              <a:r>
                <a:rPr lang="en-US" sz="1600"/>
                <a:t>T’</a:t>
              </a:r>
            </a:p>
          </p:txBody>
        </p:sp>
        <p:cxnSp>
          <p:nvCxnSpPr>
            <p:cNvPr id="80" name="Straight Connector 79"/>
            <p:cNvCxnSpPr/>
            <p:nvPr/>
          </p:nvCxnSpPr>
          <p:spPr>
            <a:xfrm rot="16200000" flipV="1">
              <a:off x="6470966" y="5709420"/>
              <a:ext cx="16352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576" name="TextBox 80"/>
            <p:cNvSpPr txBox="1">
              <a:spLocks noChangeArrowheads="1"/>
            </p:cNvSpPr>
            <p:nvPr/>
          </p:nvSpPr>
          <p:spPr bwMode="auto">
            <a:xfrm>
              <a:off x="6349412" y="5780306"/>
              <a:ext cx="356188" cy="338554"/>
            </a:xfrm>
            <a:prstGeom prst="rect">
              <a:avLst/>
            </a:prstGeom>
            <a:noFill/>
            <a:ln w="9525">
              <a:noFill/>
              <a:miter lim="800000"/>
              <a:headEnd/>
              <a:tailEnd/>
            </a:ln>
          </p:spPr>
          <p:txBody>
            <a:bodyPr wrap="none">
              <a:spAutoFit/>
            </a:bodyPr>
            <a:lstStyle/>
            <a:p>
              <a:r>
                <a:rPr lang="en-US" sz="1600" b="1"/>
                <a:t>id</a:t>
              </a:r>
            </a:p>
          </p:txBody>
        </p:sp>
        <p:cxnSp>
          <p:nvCxnSpPr>
            <p:cNvPr id="82" name="Straight Connector 81"/>
            <p:cNvCxnSpPr/>
            <p:nvPr/>
          </p:nvCxnSpPr>
          <p:spPr>
            <a:xfrm rot="5400000" flipH="1" flipV="1">
              <a:off x="6821225" y="5675285"/>
              <a:ext cx="228612" cy="31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578" name="Rectangle 87"/>
            <p:cNvSpPr>
              <a:spLocks noChangeArrowheads="1"/>
            </p:cNvSpPr>
            <p:nvPr/>
          </p:nvSpPr>
          <p:spPr bwMode="auto">
            <a:xfrm>
              <a:off x="6781800" y="5864423"/>
              <a:ext cx="279244" cy="307777"/>
            </a:xfrm>
            <a:prstGeom prst="rect">
              <a:avLst/>
            </a:prstGeom>
            <a:noFill/>
            <a:ln w="9525">
              <a:noFill/>
              <a:miter lim="800000"/>
              <a:headEnd/>
              <a:tailEnd/>
            </a:ln>
          </p:spPr>
          <p:txBody>
            <a:bodyPr wrap="none">
              <a:spAutoFit/>
            </a:bodyPr>
            <a:lstStyle/>
            <a:p>
              <a:r>
                <a:rPr lang="en-US" sz="1400">
                  <a:latin typeface="MS Mincho" pitchFamily="49" charset="-128"/>
                  <a:ea typeface="MS Mincho" pitchFamily="49" charset="-128"/>
                </a:rPr>
                <a:t>Ɛ</a:t>
              </a:r>
              <a:endParaRPr lang="en-US" sz="1400"/>
            </a:p>
          </p:txBody>
        </p:sp>
      </p:grpSp>
      <p:grpSp>
        <p:nvGrpSpPr>
          <p:cNvPr id="20" name="Group 121"/>
          <p:cNvGrpSpPr>
            <a:grpSpLocks/>
          </p:cNvGrpSpPr>
          <p:nvPr/>
        </p:nvGrpSpPr>
        <p:grpSpPr bwMode="auto">
          <a:xfrm>
            <a:off x="7239000" y="4302125"/>
            <a:ext cx="1676400" cy="1870075"/>
            <a:chOff x="7239000" y="4301490"/>
            <a:chExt cx="1676400" cy="1870174"/>
          </a:xfrm>
        </p:grpSpPr>
        <p:grpSp>
          <p:nvGrpSpPr>
            <p:cNvPr id="21" name="Group 88"/>
            <p:cNvGrpSpPr>
              <a:grpSpLocks/>
            </p:cNvGrpSpPr>
            <p:nvPr/>
          </p:nvGrpSpPr>
          <p:grpSpPr bwMode="auto">
            <a:xfrm>
              <a:off x="7287858" y="4331970"/>
              <a:ext cx="381000" cy="457200"/>
              <a:chOff x="3733800" y="4343400"/>
              <a:chExt cx="381000" cy="457200"/>
            </a:xfrm>
          </p:grpSpPr>
          <p:grpSp>
            <p:nvGrpSpPr>
              <p:cNvPr id="22" name="Group 17"/>
              <p:cNvGrpSpPr>
                <a:grpSpLocks/>
              </p:cNvGrpSpPr>
              <p:nvPr/>
            </p:nvGrpSpPr>
            <p:grpSpPr bwMode="auto">
              <a:xfrm>
                <a:off x="3733800" y="4344863"/>
                <a:ext cx="381000" cy="228657"/>
                <a:chOff x="2514600" y="6454140"/>
                <a:chExt cx="533400" cy="251460"/>
              </a:xfrm>
            </p:grpSpPr>
            <p:cxnSp>
              <p:nvCxnSpPr>
                <p:cNvPr id="92" name="Straight Connector 91"/>
                <p:cNvCxnSpPr/>
                <p:nvPr/>
              </p:nvCxnSpPr>
              <p:spPr>
                <a:xfrm>
                  <a:off x="2515097" y="6553447"/>
                  <a:ext cx="457835" cy="1745"/>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2515097" y="6628521"/>
                  <a:ext cx="457835" cy="1746"/>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rot="16200000" flipH="1">
                  <a:off x="2895873" y="6453201"/>
                  <a:ext cx="151894" cy="153353"/>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rot="10800000" flipV="1">
                  <a:off x="2895144" y="6605824"/>
                  <a:ext cx="153353" cy="99516"/>
                </a:xfrm>
                <a:prstGeom prst="line">
                  <a:avLst/>
                </a:prstGeom>
              </p:spPr>
              <p:style>
                <a:lnRef idx="1">
                  <a:schemeClr val="accent1"/>
                </a:lnRef>
                <a:fillRef idx="0">
                  <a:schemeClr val="accent1"/>
                </a:fillRef>
                <a:effectRef idx="0">
                  <a:schemeClr val="accent1"/>
                </a:effectRef>
                <a:fontRef idx="minor">
                  <a:schemeClr val="tx1"/>
                </a:fontRef>
              </p:style>
            </p:cxnSp>
          </p:grpSp>
          <p:sp>
            <p:nvSpPr>
              <p:cNvPr id="91" name="TextBox 90"/>
              <p:cNvSpPr txBox="1"/>
              <p:nvPr/>
            </p:nvSpPr>
            <p:spPr>
              <a:xfrm>
                <a:off x="3734155" y="4492318"/>
                <a:ext cx="373062" cy="307991"/>
              </a:xfrm>
              <a:prstGeom prst="rect">
                <a:avLst/>
              </a:prstGeom>
              <a:noFill/>
            </p:spPr>
            <p:txBody>
              <a:bodyPr wrap="none">
                <a:spAutoFit/>
              </a:bodyPr>
              <a:lstStyle/>
              <a:p>
                <a:pPr>
                  <a:defRPr/>
                </a:pPr>
                <a:r>
                  <a:rPr lang="en-US" sz="1400" dirty="0">
                    <a:solidFill>
                      <a:schemeClr val="accent2">
                        <a:lumMod val="75000"/>
                      </a:schemeClr>
                    </a:solidFill>
                  </a:rPr>
                  <a:t>lm</a:t>
                </a:r>
              </a:p>
            </p:txBody>
          </p:sp>
        </p:grpSp>
        <p:sp>
          <p:nvSpPr>
            <p:cNvPr id="22540" name="TextBox 95"/>
            <p:cNvSpPr txBox="1">
              <a:spLocks noChangeArrowheads="1"/>
            </p:cNvSpPr>
            <p:nvPr/>
          </p:nvSpPr>
          <p:spPr bwMode="auto">
            <a:xfrm>
              <a:off x="7733628" y="4301490"/>
              <a:ext cx="309700" cy="338554"/>
            </a:xfrm>
            <a:prstGeom prst="rect">
              <a:avLst/>
            </a:prstGeom>
            <a:noFill/>
            <a:ln w="9525">
              <a:noFill/>
              <a:miter lim="800000"/>
              <a:headEnd/>
              <a:tailEnd/>
            </a:ln>
          </p:spPr>
          <p:txBody>
            <a:bodyPr wrap="none">
              <a:spAutoFit/>
            </a:bodyPr>
            <a:lstStyle/>
            <a:p>
              <a:r>
                <a:rPr lang="en-US" sz="1600"/>
                <a:t>E</a:t>
              </a:r>
            </a:p>
          </p:txBody>
        </p:sp>
        <p:cxnSp>
          <p:nvCxnSpPr>
            <p:cNvPr id="97" name="Straight Connector 96"/>
            <p:cNvCxnSpPr>
              <a:stCxn id="22542" idx="0"/>
            </p:cNvCxnSpPr>
            <p:nvPr/>
          </p:nvCxnSpPr>
          <p:spPr>
            <a:xfrm rot="5400000" flipH="1" flipV="1">
              <a:off x="7634282" y="4599960"/>
              <a:ext cx="228612" cy="1555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542" name="TextBox 97"/>
            <p:cNvSpPr txBox="1">
              <a:spLocks noChangeArrowheads="1"/>
            </p:cNvSpPr>
            <p:nvPr/>
          </p:nvSpPr>
          <p:spPr bwMode="auto">
            <a:xfrm>
              <a:off x="7516458" y="4792444"/>
              <a:ext cx="309700" cy="338554"/>
            </a:xfrm>
            <a:prstGeom prst="rect">
              <a:avLst/>
            </a:prstGeom>
            <a:noFill/>
            <a:ln w="9525">
              <a:noFill/>
              <a:miter lim="800000"/>
              <a:headEnd/>
              <a:tailEnd/>
            </a:ln>
          </p:spPr>
          <p:txBody>
            <a:bodyPr wrap="none">
              <a:spAutoFit/>
            </a:bodyPr>
            <a:lstStyle/>
            <a:p>
              <a:r>
                <a:rPr lang="en-US" sz="1600"/>
                <a:t>T</a:t>
              </a:r>
            </a:p>
          </p:txBody>
        </p:sp>
        <p:cxnSp>
          <p:nvCxnSpPr>
            <p:cNvPr id="99" name="Straight Connector 98"/>
            <p:cNvCxnSpPr/>
            <p:nvPr/>
          </p:nvCxnSpPr>
          <p:spPr>
            <a:xfrm rot="10800000">
              <a:off x="7904163" y="4563442"/>
              <a:ext cx="325437" cy="2365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544" name="TextBox 99"/>
            <p:cNvSpPr txBox="1">
              <a:spLocks noChangeArrowheads="1"/>
            </p:cNvSpPr>
            <p:nvPr/>
          </p:nvSpPr>
          <p:spPr bwMode="auto">
            <a:xfrm>
              <a:off x="8231970" y="4792444"/>
              <a:ext cx="378630" cy="338554"/>
            </a:xfrm>
            <a:prstGeom prst="rect">
              <a:avLst/>
            </a:prstGeom>
            <a:noFill/>
            <a:ln w="9525">
              <a:noFill/>
              <a:miter lim="800000"/>
              <a:headEnd/>
              <a:tailEnd/>
            </a:ln>
          </p:spPr>
          <p:txBody>
            <a:bodyPr wrap="none">
              <a:spAutoFit/>
            </a:bodyPr>
            <a:lstStyle/>
            <a:p>
              <a:r>
                <a:rPr lang="en-US" sz="1600"/>
                <a:t>E’</a:t>
              </a:r>
            </a:p>
          </p:txBody>
        </p:sp>
        <p:cxnSp>
          <p:nvCxnSpPr>
            <p:cNvPr id="101" name="Straight Connector 100"/>
            <p:cNvCxnSpPr>
              <a:stCxn id="22546" idx="0"/>
            </p:cNvCxnSpPr>
            <p:nvPr/>
          </p:nvCxnSpPr>
          <p:spPr>
            <a:xfrm rot="5400000" flipH="1" flipV="1">
              <a:off x="7405682" y="5096873"/>
              <a:ext cx="228612" cy="1555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546" name="TextBox 101"/>
            <p:cNvSpPr txBox="1">
              <a:spLocks noChangeArrowheads="1"/>
            </p:cNvSpPr>
            <p:nvPr/>
          </p:nvSpPr>
          <p:spPr bwMode="auto">
            <a:xfrm>
              <a:off x="7287858" y="5288816"/>
              <a:ext cx="309700" cy="338554"/>
            </a:xfrm>
            <a:prstGeom prst="rect">
              <a:avLst/>
            </a:prstGeom>
            <a:noFill/>
            <a:ln w="9525">
              <a:noFill/>
              <a:miter lim="800000"/>
              <a:headEnd/>
              <a:tailEnd/>
            </a:ln>
          </p:spPr>
          <p:txBody>
            <a:bodyPr wrap="none">
              <a:spAutoFit/>
            </a:bodyPr>
            <a:lstStyle/>
            <a:p>
              <a:r>
                <a:rPr lang="en-US" sz="1600"/>
                <a:t>F</a:t>
              </a:r>
            </a:p>
          </p:txBody>
        </p:sp>
        <p:cxnSp>
          <p:nvCxnSpPr>
            <p:cNvPr id="103" name="Straight Connector 102"/>
            <p:cNvCxnSpPr/>
            <p:nvPr/>
          </p:nvCxnSpPr>
          <p:spPr>
            <a:xfrm rot="16200000" flipV="1">
              <a:off x="7636663" y="5099255"/>
              <a:ext cx="228612" cy="1508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548" name="TextBox 103"/>
            <p:cNvSpPr txBox="1">
              <a:spLocks noChangeArrowheads="1"/>
            </p:cNvSpPr>
            <p:nvPr/>
          </p:nvSpPr>
          <p:spPr bwMode="auto">
            <a:xfrm>
              <a:off x="7673758" y="5288816"/>
              <a:ext cx="378630" cy="338554"/>
            </a:xfrm>
            <a:prstGeom prst="rect">
              <a:avLst/>
            </a:prstGeom>
            <a:noFill/>
            <a:ln w="9525">
              <a:noFill/>
              <a:miter lim="800000"/>
              <a:headEnd/>
              <a:tailEnd/>
            </a:ln>
          </p:spPr>
          <p:txBody>
            <a:bodyPr wrap="none">
              <a:spAutoFit/>
            </a:bodyPr>
            <a:lstStyle/>
            <a:p>
              <a:r>
                <a:rPr lang="en-US" sz="1600"/>
                <a:t>T’</a:t>
              </a:r>
            </a:p>
          </p:txBody>
        </p:sp>
        <p:cxnSp>
          <p:nvCxnSpPr>
            <p:cNvPr id="105" name="Straight Connector 104"/>
            <p:cNvCxnSpPr/>
            <p:nvPr/>
          </p:nvCxnSpPr>
          <p:spPr>
            <a:xfrm rot="16200000" flipV="1">
              <a:off x="7360440" y="5708884"/>
              <a:ext cx="16352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550" name="TextBox 105"/>
            <p:cNvSpPr txBox="1">
              <a:spLocks noChangeArrowheads="1"/>
            </p:cNvSpPr>
            <p:nvPr/>
          </p:nvSpPr>
          <p:spPr bwMode="auto">
            <a:xfrm>
              <a:off x="7239000" y="5779770"/>
              <a:ext cx="356188" cy="338554"/>
            </a:xfrm>
            <a:prstGeom prst="rect">
              <a:avLst/>
            </a:prstGeom>
            <a:noFill/>
            <a:ln w="9525">
              <a:noFill/>
              <a:miter lim="800000"/>
              <a:headEnd/>
              <a:tailEnd/>
            </a:ln>
          </p:spPr>
          <p:txBody>
            <a:bodyPr wrap="none">
              <a:spAutoFit/>
            </a:bodyPr>
            <a:lstStyle/>
            <a:p>
              <a:r>
                <a:rPr lang="en-US" sz="1600" b="1"/>
                <a:t>id</a:t>
              </a:r>
            </a:p>
          </p:txBody>
        </p:sp>
        <p:cxnSp>
          <p:nvCxnSpPr>
            <p:cNvPr id="107" name="Straight Connector 106"/>
            <p:cNvCxnSpPr/>
            <p:nvPr/>
          </p:nvCxnSpPr>
          <p:spPr>
            <a:xfrm rot="5400000" flipH="1" flipV="1">
              <a:off x="7710482" y="5674750"/>
              <a:ext cx="228612" cy="31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552" name="Rectangle 107"/>
            <p:cNvSpPr>
              <a:spLocks noChangeArrowheads="1"/>
            </p:cNvSpPr>
            <p:nvPr/>
          </p:nvSpPr>
          <p:spPr bwMode="auto">
            <a:xfrm>
              <a:off x="7671388" y="5863887"/>
              <a:ext cx="279244" cy="307777"/>
            </a:xfrm>
            <a:prstGeom prst="rect">
              <a:avLst/>
            </a:prstGeom>
            <a:noFill/>
            <a:ln w="9525">
              <a:noFill/>
              <a:miter lim="800000"/>
              <a:headEnd/>
              <a:tailEnd/>
            </a:ln>
          </p:spPr>
          <p:txBody>
            <a:bodyPr wrap="none">
              <a:spAutoFit/>
            </a:bodyPr>
            <a:lstStyle/>
            <a:p>
              <a:r>
                <a:rPr lang="en-US" sz="1400">
                  <a:latin typeface="MS Mincho" pitchFamily="49" charset="-128"/>
                  <a:ea typeface="MS Mincho" pitchFamily="49" charset="-128"/>
                </a:rPr>
                <a:t>Ɛ</a:t>
              </a:r>
              <a:endParaRPr lang="en-US" sz="1400"/>
            </a:p>
          </p:txBody>
        </p:sp>
        <p:cxnSp>
          <p:nvCxnSpPr>
            <p:cNvPr id="110" name="Straight Connector 109"/>
            <p:cNvCxnSpPr/>
            <p:nvPr/>
          </p:nvCxnSpPr>
          <p:spPr>
            <a:xfrm rot="5400000" flipH="1" flipV="1">
              <a:off x="8113707" y="5141326"/>
              <a:ext cx="228612" cy="1555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554" name="TextBox 110"/>
            <p:cNvSpPr txBox="1">
              <a:spLocks noChangeArrowheads="1"/>
            </p:cNvSpPr>
            <p:nvPr/>
          </p:nvSpPr>
          <p:spPr bwMode="auto">
            <a:xfrm>
              <a:off x="8003370" y="5300246"/>
              <a:ext cx="300082" cy="338554"/>
            </a:xfrm>
            <a:prstGeom prst="rect">
              <a:avLst/>
            </a:prstGeom>
            <a:noFill/>
            <a:ln w="9525">
              <a:noFill/>
              <a:miter lim="800000"/>
              <a:headEnd/>
              <a:tailEnd/>
            </a:ln>
          </p:spPr>
          <p:txBody>
            <a:bodyPr wrap="none">
              <a:spAutoFit/>
            </a:bodyPr>
            <a:lstStyle/>
            <a:p>
              <a:r>
                <a:rPr lang="en-US" sz="1600"/>
                <a:t>+</a:t>
              </a:r>
            </a:p>
          </p:txBody>
        </p:sp>
        <p:cxnSp>
          <p:nvCxnSpPr>
            <p:cNvPr id="112" name="Straight Connector 111"/>
            <p:cNvCxnSpPr/>
            <p:nvPr/>
          </p:nvCxnSpPr>
          <p:spPr>
            <a:xfrm rot="5400000" flipH="1" flipV="1">
              <a:off x="8269282" y="5217526"/>
              <a:ext cx="228612" cy="31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556" name="TextBox 113"/>
            <p:cNvSpPr txBox="1">
              <a:spLocks noChangeArrowheads="1"/>
            </p:cNvSpPr>
            <p:nvPr/>
          </p:nvSpPr>
          <p:spPr bwMode="auto">
            <a:xfrm>
              <a:off x="8224700" y="5300246"/>
              <a:ext cx="309700" cy="338554"/>
            </a:xfrm>
            <a:prstGeom prst="rect">
              <a:avLst/>
            </a:prstGeom>
            <a:noFill/>
            <a:ln w="9525">
              <a:noFill/>
              <a:miter lim="800000"/>
              <a:headEnd/>
              <a:tailEnd/>
            </a:ln>
          </p:spPr>
          <p:txBody>
            <a:bodyPr wrap="none">
              <a:spAutoFit/>
            </a:bodyPr>
            <a:lstStyle/>
            <a:p>
              <a:r>
                <a:rPr lang="en-US" sz="1600"/>
                <a:t>T</a:t>
              </a:r>
            </a:p>
          </p:txBody>
        </p:sp>
        <p:cxnSp>
          <p:nvCxnSpPr>
            <p:cNvPr id="115" name="Straight Connector 114"/>
            <p:cNvCxnSpPr/>
            <p:nvPr/>
          </p:nvCxnSpPr>
          <p:spPr>
            <a:xfrm rot="10800000">
              <a:off x="8458200" y="5104808"/>
              <a:ext cx="228600" cy="2286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558" name="TextBox 116"/>
            <p:cNvSpPr txBox="1">
              <a:spLocks noChangeArrowheads="1"/>
            </p:cNvSpPr>
            <p:nvPr/>
          </p:nvSpPr>
          <p:spPr bwMode="auto">
            <a:xfrm>
              <a:off x="8536770" y="5300246"/>
              <a:ext cx="378630" cy="338554"/>
            </a:xfrm>
            <a:prstGeom prst="rect">
              <a:avLst/>
            </a:prstGeom>
            <a:noFill/>
            <a:ln w="9525">
              <a:noFill/>
              <a:miter lim="800000"/>
              <a:headEnd/>
              <a:tailEnd/>
            </a:ln>
          </p:spPr>
          <p:txBody>
            <a:bodyPr wrap="none">
              <a:spAutoFit/>
            </a:bodyPr>
            <a:lstStyle/>
            <a:p>
              <a:r>
                <a:rPr lang="en-US" sz="1600"/>
                <a:t>E’</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linds(horizontal)">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linds(horizontal)">
                                      <p:cBhvr>
                                        <p:cTn id="3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t>Recursive descent parsing</a:t>
            </a:r>
          </a:p>
        </p:txBody>
      </p:sp>
      <p:sp>
        <p:nvSpPr>
          <p:cNvPr id="23555" name="Content Placeholder 2"/>
          <p:cNvSpPr>
            <a:spLocks noGrp="1"/>
          </p:cNvSpPr>
          <p:nvPr>
            <p:ph idx="1"/>
          </p:nvPr>
        </p:nvSpPr>
        <p:spPr>
          <a:xfrm>
            <a:off x="457200" y="1935163"/>
            <a:ext cx="8229600" cy="1951037"/>
          </a:xfrm>
        </p:spPr>
        <p:txBody>
          <a:bodyPr/>
          <a:lstStyle/>
          <a:p>
            <a:r>
              <a:rPr lang="en-US" smtClean="0"/>
              <a:t>Consists of a set of procedures, one for each nonterminal</a:t>
            </a:r>
          </a:p>
          <a:p>
            <a:r>
              <a:rPr lang="en-US" smtClean="0"/>
              <a:t>Execution begins with the procedure for start symbol</a:t>
            </a:r>
          </a:p>
          <a:p>
            <a:r>
              <a:rPr lang="en-US" smtClean="0"/>
              <a:t>A typical procedure for a non-terminal</a:t>
            </a:r>
          </a:p>
        </p:txBody>
      </p:sp>
      <p:sp>
        <p:nvSpPr>
          <p:cNvPr id="23556" name="TextBox 3"/>
          <p:cNvSpPr txBox="1">
            <a:spLocks noChangeArrowheads="1"/>
          </p:cNvSpPr>
          <p:nvPr/>
        </p:nvSpPr>
        <p:spPr bwMode="auto">
          <a:xfrm>
            <a:off x="1219200" y="3810000"/>
            <a:ext cx="6416675" cy="2862263"/>
          </a:xfrm>
          <a:prstGeom prst="rect">
            <a:avLst/>
          </a:prstGeom>
          <a:noFill/>
          <a:ln w="9525">
            <a:noFill/>
            <a:miter lim="800000"/>
            <a:headEnd/>
            <a:tailEnd/>
          </a:ln>
        </p:spPr>
        <p:txBody>
          <a:bodyPr wrap="none">
            <a:spAutoFit/>
          </a:bodyPr>
          <a:lstStyle/>
          <a:p>
            <a:r>
              <a:rPr lang="en-US" sz="1800"/>
              <a:t>void A() {</a:t>
            </a:r>
          </a:p>
          <a:p>
            <a:r>
              <a:rPr lang="en-US" sz="1800"/>
              <a:t>	choose an A-production, A-&gt;X1X2..Xk</a:t>
            </a:r>
          </a:p>
          <a:p>
            <a:r>
              <a:rPr lang="en-US" sz="1800"/>
              <a:t>	for (i=1 to k) {</a:t>
            </a:r>
          </a:p>
          <a:p>
            <a:r>
              <a:rPr lang="en-US" sz="1800"/>
              <a:t>		if (Xi is a nonterminal</a:t>
            </a:r>
          </a:p>
          <a:p>
            <a:r>
              <a:rPr lang="en-US" sz="1800"/>
              <a:t>			call procedure Xi();</a:t>
            </a:r>
          </a:p>
          <a:p>
            <a:r>
              <a:rPr lang="en-US" sz="1800"/>
              <a:t>		else if (Xi equals the current input symbol a)</a:t>
            </a:r>
          </a:p>
          <a:p>
            <a:r>
              <a:rPr lang="en-US" sz="1800"/>
              <a:t>			advance the input to the next symbol;</a:t>
            </a:r>
          </a:p>
          <a:p>
            <a:r>
              <a:rPr lang="en-US" sz="1800"/>
              <a:t>		else /* an error has occurred */</a:t>
            </a:r>
          </a:p>
          <a:p>
            <a:r>
              <a:rPr lang="en-US" sz="1800"/>
              <a:t>	}</a:t>
            </a:r>
          </a:p>
          <a:p>
            <a:r>
              <a:rPr lang="en-US" sz="1800"/>
              <a:t>}</a:t>
            </a: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704850"/>
            <a:ext cx="8382000" cy="1143000"/>
          </a:xfrm>
        </p:spPr>
        <p:txBody>
          <a:bodyPr/>
          <a:lstStyle/>
          <a:p>
            <a:r>
              <a:rPr lang="en-US" smtClean="0"/>
              <a:t>Recursive descent parsing (cont)</a:t>
            </a:r>
          </a:p>
        </p:txBody>
      </p:sp>
      <p:sp>
        <p:nvSpPr>
          <p:cNvPr id="24579" name="Content Placeholder 2"/>
          <p:cNvSpPr>
            <a:spLocks noGrp="1"/>
          </p:cNvSpPr>
          <p:nvPr>
            <p:ph idx="1"/>
          </p:nvPr>
        </p:nvSpPr>
        <p:spPr/>
        <p:txBody>
          <a:bodyPr/>
          <a:lstStyle/>
          <a:p>
            <a:r>
              <a:rPr lang="en-US" smtClean="0"/>
              <a:t>General recursive descent may require backtracking</a:t>
            </a:r>
          </a:p>
          <a:p>
            <a:r>
              <a:rPr lang="en-US" smtClean="0"/>
              <a:t>The previous code needs to be modified to allow backtracking</a:t>
            </a:r>
          </a:p>
          <a:p>
            <a:r>
              <a:rPr lang="en-US" smtClean="0"/>
              <a:t>In general form it cant choose an A-production easily.</a:t>
            </a:r>
          </a:p>
          <a:p>
            <a:r>
              <a:rPr lang="en-US" smtClean="0"/>
              <a:t>So we need to try all alternatives</a:t>
            </a:r>
          </a:p>
          <a:p>
            <a:r>
              <a:rPr lang="en-US" smtClean="0"/>
              <a:t>If one failed the input pointer needs to be reset and another alternative should be tried</a:t>
            </a:r>
          </a:p>
          <a:p>
            <a:r>
              <a:rPr lang="en-US" smtClean="0"/>
              <a:t>Recursive descent parsers cant be used for left-recursive grammars</a:t>
            </a: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t>Example</a:t>
            </a:r>
          </a:p>
        </p:txBody>
      </p:sp>
      <p:sp>
        <p:nvSpPr>
          <p:cNvPr id="25603" name="TextBox 3"/>
          <p:cNvSpPr txBox="1">
            <a:spLocks noChangeArrowheads="1"/>
          </p:cNvSpPr>
          <p:nvPr/>
        </p:nvSpPr>
        <p:spPr bwMode="auto">
          <a:xfrm>
            <a:off x="990600" y="1981200"/>
            <a:ext cx="1323975" cy="830263"/>
          </a:xfrm>
          <a:prstGeom prst="rect">
            <a:avLst/>
          </a:prstGeom>
          <a:noFill/>
          <a:ln w="9525">
            <a:noFill/>
            <a:miter lim="800000"/>
            <a:headEnd/>
            <a:tailEnd/>
          </a:ln>
        </p:spPr>
        <p:txBody>
          <a:bodyPr wrap="none">
            <a:spAutoFit/>
          </a:bodyPr>
          <a:lstStyle/>
          <a:p>
            <a:r>
              <a:rPr lang="en-US"/>
              <a:t>S-&gt;cAd</a:t>
            </a:r>
          </a:p>
          <a:p>
            <a:r>
              <a:rPr lang="en-US"/>
              <a:t>A-&gt;ab | a</a:t>
            </a:r>
          </a:p>
        </p:txBody>
      </p:sp>
      <p:sp>
        <p:nvSpPr>
          <p:cNvPr id="25604" name="TextBox 4"/>
          <p:cNvSpPr txBox="1">
            <a:spLocks noChangeArrowheads="1"/>
          </p:cNvSpPr>
          <p:nvPr/>
        </p:nvSpPr>
        <p:spPr bwMode="auto">
          <a:xfrm>
            <a:off x="3429000" y="2209800"/>
            <a:ext cx="1422400" cy="461963"/>
          </a:xfrm>
          <a:prstGeom prst="rect">
            <a:avLst/>
          </a:prstGeom>
          <a:noFill/>
          <a:ln w="9525">
            <a:noFill/>
            <a:miter lim="800000"/>
            <a:headEnd/>
            <a:tailEnd/>
          </a:ln>
        </p:spPr>
        <p:txBody>
          <a:bodyPr wrap="none">
            <a:spAutoFit/>
          </a:bodyPr>
          <a:lstStyle/>
          <a:p>
            <a:r>
              <a:rPr lang="en-US"/>
              <a:t>Input: cad</a:t>
            </a:r>
          </a:p>
        </p:txBody>
      </p:sp>
      <p:grpSp>
        <p:nvGrpSpPr>
          <p:cNvPr id="2" name="Group 54"/>
          <p:cNvGrpSpPr>
            <a:grpSpLocks/>
          </p:cNvGrpSpPr>
          <p:nvPr/>
        </p:nvGrpSpPr>
        <p:grpSpPr bwMode="auto">
          <a:xfrm>
            <a:off x="1600200" y="3581400"/>
            <a:ext cx="1481138" cy="1223963"/>
            <a:chOff x="1600200" y="3581400"/>
            <a:chExt cx="1481554" cy="1223665"/>
          </a:xfrm>
        </p:grpSpPr>
        <p:sp>
          <p:nvSpPr>
            <p:cNvPr id="25628" name="TextBox 5"/>
            <p:cNvSpPr txBox="1">
              <a:spLocks noChangeArrowheads="1"/>
            </p:cNvSpPr>
            <p:nvPr/>
          </p:nvSpPr>
          <p:spPr bwMode="auto">
            <a:xfrm>
              <a:off x="2209800" y="3581400"/>
              <a:ext cx="356188" cy="461665"/>
            </a:xfrm>
            <a:prstGeom prst="rect">
              <a:avLst/>
            </a:prstGeom>
            <a:noFill/>
            <a:ln w="9525">
              <a:noFill/>
              <a:miter lim="800000"/>
              <a:headEnd/>
              <a:tailEnd/>
            </a:ln>
          </p:spPr>
          <p:txBody>
            <a:bodyPr wrap="none">
              <a:spAutoFit/>
            </a:bodyPr>
            <a:lstStyle/>
            <a:p>
              <a:r>
                <a:rPr lang="en-US"/>
                <a:t>S</a:t>
              </a:r>
            </a:p>
          </p:txBody>
        </p:sp>
        <p:cxnSp>
          <p:nvCxnSpPr>
            <p:cNvPr id="8" name="Straight Connector 7"/>
            <p:cNvCxnSpPr>
              <a:stCxn id="25628" idx="2"/>
            </p:cNvCxnSpPr>
            <p:nvPr/>
          </p:nvCxnSpPr>
          <p:spPr>
            <a:xfrm rot="5400000">
              <a:off x="1920269" y="3951845"/>
              <a:ext cx="376145" cy="55895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25628" idx="2"/>
            </p:cNvCxnSpPr>
            <p:nvPr/>
          </p:nvCxnSpPr>
          <p:spPr>
            <a:xfrm rot="5400000">
              <a:off x="2187044" y="4218620"/>
              <a:ext cx="376145" cy="25407"/>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25628" idx="2"/>
            </p:cNvCxnSpPr>
            <p:nvPr/>
          </p:nvCxnSpPr>
          <p:spPr>
            <a:xfrm rot="16200000" flipH="1">
              <a:off x="2453819" y="3977252"/>
              <a:ext cx="376145" cy="508143"/>
            </a:xfrm>
            <a:prstGeom prst="line">
              <a:avLst/>
            </a:prstGeom>
          </p:spPr>
          <p:style>
            <a:lnRef idx="1">
              <a:schemeClr val="accent1"/>
            </a:lnRef>
            <a:fillRef idx="0">
              <a:schemeClr val="accent1"/>
            </a:fillRef>
            <a:effectRef idx="0">
              <a:schemeClr val="accent1"/>
            </a:effectRef>
            <a:fontRef idx="minor">
              <a:schemeClr val="tx1"/>
            </a:fontRef>
          </p:style>
        </p:cxnSp>
        <p:sp>
          <p:nvSpPr>
            <p:cNvPr id="25632" name="TextBox 14"/>
            <p:cNvSpPr txBox="1">
              <a:spLocks noChangeArrowheads="1"/>
            </p:cNvSpPr>
            <p:nvPr/>
          </p:nvSpPr>
          <p:spPr bwMode="auto">
            <a:xfrm>
              <a:off x="1600200" y="4343400"/>
              <a:ext cx="320922" cy="461665"/>
            </a:xfrm>
            <a:prstGeom prst="rect">
              <a:avLst/>
            </a:prstGeom>
            <a:noFill/>
            <a:ln w="9525">
              <a:noFill/>
              <a:miter lim="800000"/>
              <a:headEnd/>
              <a:tailEnd/>
            </a:ln>
          </p:spPr>
          <p:txBody>
            <a:bodyPr wrap="none">
              <a:spAutoFit/>
            </a:bodyPr>
            <a:lstStyle/>
            <a:p>
              <a:r>
                <a:rPr lang="en-US"/>
                <a:t>c</a:t>
              </a:r>
            </a:p>
          </p:txBody>
        </p:sp>
        <p:sp>
          <p:nvSpPr>
            <p:cNvPr id="25633" name="TextBox 15"/>
            <p:cNvSpPr txBox="1">
              <a:spLocks noChangeArrowheads="1"/>
            </p:cNvSpPr>
            <p:nvPr/>
          </p:nvSpPr>
          <p:spPr bwMode="auto">
            <a:xfrm>
              <a:off x="2209800" y="4343400"/>
              <a:ext cx="407484" cy="461665"/>
            </a:xfrm>
            <a:prstGeom prst="rect">
              <a:avLst/>
            </a:prstGeom>
            <a:noFill/>
            <a:ln w="9525">
              <a:noFill/>
              <a:miter lim="800000"/>
              <a:headEnd/>
              <a:tailEnd/>
            </a:ln>
          </p:spPr>
          <p:txBody>
            <a:bodyPr wrap="none">
              <a:spAutoFit/>
            </a:bodyPr>
            <a:lstStyle/>
            <a:p>
              <a:r>
                <a:rPr lang="en-US"/>
                <a:t>A</a:t>
              </a:r>
            </a:p>
          </p:txBody>
        </p:sp>
        <p:sp>
          <p:nvSpPr>
            <p:cNvPr id="25634" name="TextBox 16"/>
            <p:cNvSpPr txBox="1">
              <a:spLocks noChangeArrowheads="1"/>
            </p:cNvSpPr>
            <p:nvPr/>
          </p:nvSpPr>
          <p:spPr bwMode="auto">
            <a:xfrm>
              <a:off x="2743200" y="4343400"/>
              <a:ext cx="338554" cy="461665"/>
            </a:xfrm>
            <a:prstGeom prst="rect">
              <a:avLst/>
            </a:prstGeom>
            <a:noFill/>
            <a:ln w="9525">
              <a:noFill/>
              <a:miter lim="800000"/>
              <a:headEnd/>
              <a:tailEnd/>
            </a:ln>
          </p:spPr>
          <p:txBody>
            <a:bodyPr wrap="none">
              <a:spAutoFit/>
            </a:bodyPr>
            <a:lstStyle/>
            <a:p>
              <a:r>
                <a:rPr lang="en-US"/>
                <a:t>d</a:t>
              </a:r>
            </a:p>
          </p:txBody>
        </p:sp>
      </p:grpSp>
      <p:grpSp>
        <p:nvGrpSpPr>
          <p:cNvPr id="3" name="Group 52"/>
          <p:cNvGrpSpPr>
            <a:grpSpLocks/>
          </p:cNvGrpSpPr>
          <p:nvPr/>
        </p:nvGrpSpPr>
        <p:grpSpPr bwMode="auto">
          <a:xfrm>
            <a:off x="3886200" y="3581400"/>
            <a:ext cx="1481138" cy="1985963"/>
            <a:chOff x="3886200" y="3581400"/>
            <a:chExt cx="1481554" cy="1985665"/>
          </a:xfrm>
        </p:grpSpPr>
        <p:sp>
          <p:nvSpPr>
            <p:cNvPr id="25617" name="TextBox 17"/>
            <p:cNvSpPr txBox="1">
              <a:spLocks noChangeArrowheads="1"/>
            </p:cNvSpPr>
            <p:nvPr/>
          </p:nvSpPr>
          <p:spPr bwMode="auto">
            <a:xfrm>
              <a:off x="4495800" y="3581400"/>
              <a:ext cx="356188" cy="461665"/>
            </a:xfrm>
            <a:prstGeom prst="rect">
              <a:avLst/>
            </a:prstGeom>
            <a:noFill/>
            <a:ln w="9525">
              <a:noFill/>
              <a:miter lim="800000"/>
              <a:headEnd/>
              <a:tailEnd/>
            </a:ln>
          </p:spPr>
          <p:txBody>
            <a:bodyPr wrap="none">
              <a:spAutoFit/>
            </a:bodyPr>
            <a:lstStyle/>
            <a:p>
              <a:r>
                <a:rPr lang="en-US"/>
                <a:t>S</a:t>
              </a:r>
            </a:p>
          </p:txBody>
        </p:sp>
        <p:cxnSp>
          <p:nvCxnSpPr>
            <p:cNvPr id="19" name="Straight Connector 18"/>
            <p:cNvCxnSpPr>
              <a:stCxn id="25617" idx="2"/>
            </p:cNvCxnSpPr>
            <p:nvPr/>
          </p:nvCxnSpPr>
          <p:spPr>
            <a:xfrm rot="5400000">
              <a:off x="4206252" y="3951906"/>
              <a:ext cx="376181" cy="558957"/>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25617" idx="2"/>
            </p:cNvCxnSpPr>
            <p:nvPr/>
          </p:nvCxnSpPr>
          <p:spPr>
            <a:xfrm rot="5400000">
              <a:off x="4473027" y="4218681"/>
              <a:ext cx="376181" cy="25407"/>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25617" idx="2"/>
            </p:cNvCxnSpPr>
            <p:nvPr/>
          </p:nvCxnSpPr>
          <p:spPr>
            <a:xfrm rot="16200000" flipH="1">
              <a:off x="4739802" y="3977313"/>
              <a:ext cx="376181" cy="508143"/>
            </a:xfrm>
            <a:prstGeom prst="line">
              <a:avLst/>
            </a:prstGeom>
          </p:spPr>
          <p:style>
            <a:lnRef idx="1">
              <a:schemeClr val="accent1"/>
            </a:lnRef>
            <a:fillRef idx="0">
              <a:schemeClr val="accent1"/>
            </a:fillRef>
            <a:effectRef idx="0">
              <a:schemeClr val="accent1"/>
            </a:effectRef>
            <a:fontRef idx="minor">
              <a:schemeClr val="tx1"/>
            </a:fontRef>
          </p:style>
        </p:cxnSp>
        <p:sp>
          <p:nvSpPr>
            <p:cNvPr id="25621" name="TextBox 21"/>
            <p:cNvSpPr txBox="1">
              <a:spLocks noChangeArrowheads="1"/>
            </p:cNvSpPr>
            <p:nvPr/>
          </p:nvSpPr>
          <p:spPr bwMode="auto">
            <a:xfrm>
              <a:off x="3886200" y="4343400"/>
              <a:ext cx="320922" cy="461665"/>
            </a:xfrm>
            <a:prstGeom prst="rect">
              <a:avLst/>
            </a:prstGeom>
            <a:noFill/>
            <a:ln w="9525">
              <a:noFill/>
              <a:miter lim="800000"/>
              <a:headEnd/>
              <a:tailEnd/>
            </a:ln>
          </p:spPr>
          <p:txBody>
            <a:bodyPr wrap="none">
              <a:spAutoFit/>
            </a:bodyPr>
            <a:lstStyle/>
            <a:p>
              <a:r>
                <a:rPr lang="en-US"/>
                <a:t>c</a:t>
              </a:r>
            </a:p>
          </p:txBody>
        </p:sp>
        <p:sp>
          <p:nvSpPr>
            <p:cNvPr id="25622" name="TextBox 22"/>
            <p:cNvSpPr txBox="1">
              <a:spLocks noChangeArrowheads="1"/>
            </p:cNvSpPr>
            <p:nvPr/>
          </p:nvSpPr>
          <p:spPr bwMode="auto">
            <a:xfrm>
              <a:off x="4495800" y="4343400"/>
              <a:ext cx="407484" cy="461665"/>
            </a:xfrm>
            <a:prstGeom prst="rect">
              <a:avLst/>
            </a:prstGeom>
            <a:noFill/>
            <a:ln w="9525">
              <a:noFill/>
              <a:miter lim="800000"/>
              <a:headEnd/>
              <a:tailEnd/>
            </a:ln>
          </p:spPr>
          <p:txBody>
            <a:bodyPr wrap="none">
              <a:spAutoFit/>
            </a:bodyPr>
            <a:lstStyle/>
            <a:p>
              <a:r>
                <a:rPr lang="en-US"/>
                <a:t>A</a:t>
              </a:r>
            </a:p>
          </p:txBody>
        </p:sp>
        <p:sp>
          <p:nvSpPr>
            <p:cNvPr id="25623" name="TextBox 23"/>
            <p:cNvSpPr txBox="1">
              <a:spLocks noChangeArrowheads="1"/>
            </p:cNvSpPr>
            <p:nvPr/>
          </p:nvSpPr>
          <p:spPr bwMode="auto">
            <a:xfrm>
              <a:off x="5029200" y="4343400"/>
              <a:ext cx="338554" cy="461665"/>
            </a:xfrm>
            <a:prstGeom prst="rect">
              <a:avLst/>
            </a:prstGeom>
            <a:noFill/>
            <a:ln w="9525">
              <a:noFill/>
              <a:miter lim="800000"/>
              <a:headEnd/>
              <a:tailEnd/>
            </a:ln>
          </p:spPr>
          <p:txBody>
            <a:bodyPr wrap="none">
              <a:spAutoFit/>
            </a:bodyPr>
            <a:lstStyle/>
            <a:p>
              <a:r>
                <a:rPr lang="en-US"/>
                <a:t>d</a:t>
              </a:r>
            </a:p>
          </p:txBody>
        </p:sp>
        <p:cxnSp>
          <p:nvCxnSpPr>
            <p:cNvPr id="25" name="Straight Connector 24"/>
            <p:cNvCxnSpPr>
              <a:stCxn id="25622" idx="2"/>
            </p:cNvCxnSpPr>
            <p:nvPr/>
          </p:nvCxnSpPr>
          <p:spPr>
            <a:xfrm rot="5400000">
              <a:off x="4447603" y="4853547"/>
              <a:ext cx="299992" cy="203257"/>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25622" idx="2"/>
            </p:cNvCxnSpPr>
            <p:nvPr/>
          </p:nvCxnSpPr>
          <p:spPr>
            <a:xfrm rot="16200000" flipH="1">
              <a:off x="4676267" y="4828140"/>
              <a:ext cx="299992" cy="254071"/>
            </a:xfrm>
            <a:prstGeom prst="line">
              <a:avLst/>
            </a:prstGeom>
          </p:spPr>
          <p:style>
            <a:lnRef idx="1">
              <a:schemeClr val="accent1"/>
            </a:lnRef>
            <a:fillRef idx="0">
              <a:schemeClr val="accent1"/>
            </a:fillRef>
            <a:effectRef idx="0">
              <a:schemeClr val="accent1"/>
            </a:effectRef>
            <a:fontRef idx="minor">
              <a:schemeClr val="tx1"/>
            </a:fontRef>
          </p:style>
        </p:cxnSp>
        <p:sp>
          <p:nvSpPr>
            <p:cNvPr id="25626" name="TextBox 34"/>
            <p:cNvSpPr txBox="1">
              <a:spLocks noChangeArrowheads="1"/>
            </p:cNvSpPr>
            <p:nvPr/>
          </p:nvSpPr>
          <p:spPr bwMode="auto">
            <a:xfrm>
              <a:off x="4267200" y="5105400"/>
              <a:ext cx="320922" cy="461665"/>
            </a:xfrm>
            <a:prstGeom prst="rect">
              <a:avLst/>
            </a:prstGeom>
            <a:noFill/>
            <a:ln w="9525">
              <a:noFill/>
              <a:miter lim="800000"/>
              <a:headEnd/>
              <a:tailEnd/>
            </a:ln>
          </p:spPr>
          <p:txBody>
            <a:bodyPr wrap="none">
              <a:spAutoFit/>
            </a:bodyPr>
            <a:lstStyle/>
            <a:p>
              <a:r>
                <a:rPr lang="en-US"/>
                <a:t>a</a:t>
              </a:r>
            </a:p>
          </p:txBody>
        </p:sp>
        <p:sp>
          <p:nvSpPr>
            <p:cNvPr id="25627" name="TextBox 35"/>
            <p:cNvSpPr txBox="1">
              <a:spLocks noChangeArrowheads="1"/>
            </p:cNvSpPr>
            <p:nvPr/>
          </p:nvSpPr>
          <p:spPr bwMode="auto">
            <a:xfrm>
              <a:off x="4800600" y="5105400"/>
              <a:ext cx="338554" cy="461665"/>
            </a:xfrm>
            <a:prstGeom prst="rect">
              <a:avLst/>
            </a:prstGeom>
            <a:noFill/>
            <a:ln w="9525">
              <a:noFill/>
              <a:miter lim="800000"/>
              <a:headEnd/>
              <a:tailEnd/>
            </a:ln>
          </p:spPr>
          <p:txBody>
            <a:bodyPr wrap="none">
              <a:spAutoFit/>
            </a:bodyPr>
            <a:lstStyle/>
            <a:p>
              <a:r>
                <a:rPr lang="en-US"/>
                <a:t>b</a:t>
              </a:r>
            </a:p>
          </p:txBody>
        </p:sp>
      </p:grpSp>
      <p:grpSp>
        <p:nvGrpSpPr>
          <p:cNvPr id="4" name="Group 53"/>
          <p:cNvGrpSpPr>
            <a:grpSpLocks/>
          </p:cNvGrpSpPr>
          <p:nvPr/>
        </p:nvGrpSpPr>
        <p:grpSpPr bwMode="auto">
          <a:xfrm>
            <a:off x="6324600" y="3581400"/>
            <a:ext cx="1481138" cy="1985963"/>
            <a:chOff x="6324600" y="3581400"/>
            <a:chExt cx="1481554" cy="1985665"/>
          </a:xfrm>
        </p:grpSpPr>
        <p:sp>
          <p:nvSpPr>
            <p:cNvPr id="25608" name="TextBox 36"/>
            <p:cNvSpPr txBox="1">
              <a:spLocks noChangeArrowheads="1"/>
            </p:cNvSpPr>
            <p:nvPr/>
          </p:nvSpPr>
          <p:spPr bwMode="auto">
            <a:xfrm>
              <a:off x="6934200" y="3581400"/>
              <a:ext cx="356188" cy="461665"/>
            </a:xfrm>
            <a:prstGeom prst="rect">
              <a:avLst/>
            </a:prstGeom>
            <a:noFill/>
            <a:ln w="9525">
              <a:noFill/>
              <a:miter lim="800000"/>
              <a:headEnd/>
              <a:tailEnd/>
            </a:ln>
          </p:spPr>
          <p:txBody>
            <a:bodyPr wrap="none">
              <a:spAutoFit/>
            </a:bodyPr>
            <a:lstStyle/>
            <a:p>
              <a:r>
                <a:rPr lang="en-US"/>
                <a:t>S</a:t>
              </a:r>
            </a:p>
          </p:txBody>
        </p:sp>
        <p:cxnSp>
          <p:nvCxnSpPr>
            <p:cNvPr id="38" name="Straight Connector 37"/>
            <p:cNvCxnSpPr>
              <a:stCxn id="25608" idx="2"/>
            </p:cNvCxnSpPr>
            <p:nvPr/>
          </p:nvCxnSpPr>
          <p:spPr>
            <a:xfrm rot="5400000">
              <a:off x="6644652" y="3951906"/>
              <a:ext cx="376181" cy="558957"/>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25608" idx="2"/>
            </p:cNvCxnSpPr>
            <p:nvPr/>
          </p:nvCxnSpPr>
          <p:spPr>
            <a:xfrm rot="5400000">
              <a:off x="6911427" y="4218681"/>
              <a:ext cx="376181" cy="25407"/>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25608" idx="2"/>
            </p:cNvCxnSpPr>
            <p:nvPr/>
          </p:nvCxnSpPr>
          <p:spPr>
            <a:xfrm rot="16200000" flipH="1">
              <a:off x="7178202" y="3977313"/>
              <a:ext cx="376181" cy="508143"/>
            </a:xfrm>
            <a:prstGeom prst="line">
              <a:avLst/>
            </a:prstGeom>
          </p:spPr>
          <p:style>
            <a:lnRef idx="1">
              <a:schemeClr val="accent1"/>
            </a:lnRef>
            <a:fillRef idx="0">
              <a:schemeClr val="accent1"/>
            </a:fillRef>
            <a:effectRef idx="0">
              <a:schemeClr val="accent1"/>
            </a:effectRef>
            <a:fontRef idx="minor">
              <a:schemeClr val="tx1"/>
            </a:fontRef>
          </p:style>
        </p:cxnSp>
        <p:sp>
          <p:nvSpPr>
            <p:cNvPr id="25612" name="TextBox 40"/>
            <p:cNvSpPr txBox="1">
              <a:spLocks noChangeArrowheads="1"/>
            </p:cNvSpPr>
            <p:nvPr/>
          </p:nvSpPr>
          <p:spPr bwMode="auto">
            <a:xfrm>
              <a:off x="6324600" y="4343400"/>
              <a:ext cx="320922" cy="461665"/>
            </a:xfrm>
            <a:prstGeom prst="rect">
              <a:avLst/>
            </a:prstGeom>
            <a:noFill/>
            <a:ln w="9525">
              <a:noFill/>
              <a:miter lim="800000"/>
              <a:headEnd/>
              <a:tailEnd/>
            </a:ln>
          </p:spPr>
          <p:txBody>
            <a:bodyPr wrap="none">
              <a:spAutoFit/>
            </a:bodyPr>
            <a:lstStyle/>
            <a:p>
              <a:r>
                <a:rPr lang="en-US"/>
                <a:t>c</a:t>
              </a:r>
            </a:p>
          </p:txBody>
        </p:sp>
        <p:sp>
          <p:nvSpPr>
            <p:cNvPr id="25613" name="TextBox 41"/>
            <p:cNvSpPr txBox="1">
              <a:spLocks noChangeArrowheads="1"/>
            </p:cNvSpPr>
            <p:nvPr/>
          </p:nvSpPr>
          <p:spPr bwMode="auto">
            <a:xfrm>
              <a:off x="6934200" y="4343400"/>
              <a:ext cx="407484" cy="461665"/>
            </a:xfrm>
            <a:prstGeom prst="rect">
              <a:avLst/>
            </a:prstGeom>
            <a:noFill/>
            <a:ln w="9525">
              <a:noFill/>
              <a:miter lim="800000"/>
              <a:headEnd/>
              <a:tailEnd/>
            </a:ln>
          </p:spPr>
          <p:txBody>
            <a:bodyPr wrap="none">
              <a:spAutoFit/>
            </a:bodyPr>
            <a:lstStyle/>
            <a:p>
              <a:r>
                <a:rPr lang="en-US"/>
                <a:t>A</a:t>
              </a:r>
            </a:p>
          </p:txBody>
        </p:sp>
        <p:sp>
          <p:nvSpPr>
            <p:cNvPr id="25614" name="TextBox 42"/>
            <p:cNvSpPr txBox="1">
              <a:spLocks noChangeArrowheads="1"/>
            </p:cNvSpPr>
            <p:nvPr/>
          </p:nvSpPr>
          <p:spPr bwMode="auto">
            <a:xfrm>
              <a:off x="7467600" y="4343400"/>
              <a:ext cx="338554" cy="461665"/>
            </a:xfrm>
            <a:prstGeom prst="rect">
              <a:avLst/>
            </a:prstGeom>
            <a:noFill/>
            <a:ln w="9525">
              <a:noFill/>
              <a:miter lim="800000"/>
              <a:headEnd/>
              <a:tailEnd/>
            </a:ln>
          </p:spPr>
          <p:txBody>
            <a:bodyPr wrap="none">
              <a:spAutoFit/>
            </a:bodyPr>
            <a:lstStyle/>
            <a:p>
              <a:r>
                <a:rPr lang="en-US"/>
                <a:t>d</a:t>
              </a:r>
            </a:p>
          </p:txBody>
        </p:sp>
        <p:cxnSp>
          <p:nvCxnSpPr>
            <p:cNvPr id="44" name="Straight Connector 43"/>
            <p:cNvCxnSpPr>
              <a:stCxn id="25613" idx="2"/>
              <a:endCxn id="25616" idx="0"/>
            </p:cNvCxnSpPr>
            <p:nvPr/>
          </p:nvCxnSpPr>
          <p:spPr>
            <a:xfrm rot="16200000" flipH="1">
              <a:off x="6996366" y="4946441"/>
              <a:ext cx="299992" cy="17468"/>
            </a:xfrm>
            <a:prstGeom prst="line">
              <a:avLst/>
            </a:prstGeom>
          </p:spPr>
          <p:style>
            <a:lnRef idx="1">
              <a:schemeClr val="accent1"/>
            </a:lnRef>
            <a:fillRef idx="0">
              <a:schemeClr val="accent1"/>
            </a:fillRef>
            <a:effectRef idx="0">
              <a:schemeClr val="accent1"/>
            </a:effectRef>
            <a:fontRef idx="minor">
              <a:schemeClr val="tx1"/>
            </a:fontRef>
          </p:style>
        </p:cxnSp>
        <p:sp>
          <p:nvSpPr>
            <p:cNvPr id="25616" name="TextBox 45"/>
            <p:cNvSpPr txBox="1">
              <a:spLocks noChangeArrowheads="1"/>
            </p:cNvSpPr>
            <p:nvPr/>
          </p:nvSpPr>
          <p:spPr bwMode="auto">
            <a:xfrm>
              <a:off x="6994278" y="5105400"/>
              <a:ext cx="320922" cy="461665"/>
            </a:xfrm>
            <a:prstGeom prst="rect">
              <a:avLst/>
            </a:prstGeom>
            <a:noFill/>
            <a:ln w="9525">
              <a:noFill/>
              <a:miter lim="800000"/>
              <a:headEnd/>
              <a:tailEnd/>
            </a:ln>
          </p:spPr>
          <p:txBody>
            <a:bodyPr wrap="none">
              <a:spAutoFit/>
            </a:bodyPr>
            <a:lstStyle/>
            <a:p>
              <a:r>
                <a:rPr lang="en-US"/>
                <a:t>a</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mtClean="0"/>
              <a:t>First and Follow</a:t>
            </a:r>
          </a:p>
        </p:txBody>
      </p:sp>
      <p:sp>
        <p:nvSpPr>
          <p:cNvPr id="3" name="Content Placeholder 2"/>
          <p:cNvSpPr>
            <a:spLocks noGrp="1"/>
          </p:cNvSpPr>
          <p:nvPr>
            <p:ph idx="1"/>
          </p:nvPr>
        </p:nvSpPr>
        <p:spPr/>
        <p:txBody>
          <a:bodyPr>
            <a:normAutofit lnSpcReduction="10000"/>
          </a:bodyPr>
          <a:lstStyle/>
          <a:p>
            <a:pPr>
              <a:lnSpc>
                <a:spcPct val="90000"/>
              </a:lnSpc>
            </a:pPr>
            <a:r>
              <a:rPr lang="en-US" sz="2400" smtClean="0"/>
              <a:t>First() is set of terminals that begins strings derived from </a:t>
            </a:r>
          </a:p>
          <a:p>
            <a:pPr>
              <a:lnSpc>
                <a:spcPct val="90000"/>
              </a:lnSpc>
            </a:pPr>
            <a:r>
              <a:rPr lang="en-US" sz="2400" smtClean="0"/>
              <a:t>If </a:t>
            </a:r>
            <a:r>
              <a:rPr lang="el-GR" sz="2400" smtClean="0">
                <a:latin typeface="MS Mincho" pitchFamily="49" charset="-128"/>
                <a:ea typeface="MS Mincho" pitchFamily="49" charset="-128"/>
              </a:rPr>
              <a:t>α</a:t>
            </a:r>
            <a:r>
              <a:rPr lang="en-US" sz="2400" smtClean="0"/>
              <a:t>=&gt;</a:t>
            </a:r>
            <a:r>
              <a:rPr lang="en-US" sz="2400" smtClean="0">
                <a:latin typeface="MS Mincho" pitchFamily="49" charset="-128"/>
                <a:ea typeface="MS Mincho" pitchFamily="49" charset="-128"/>
              </a:rPr>
              <a:t>ɛ</a:t>
            </a:r>
            <a:r>
              <a:rPr lang="en-US" sz="2400" smtClean="0"/>
              <a:t> then is also in First(</a:t>
            </a:r>
            <a:r>
              <a:rPr lang="en-US" sz="2400" smtClean="0">
                <a:latin typeface="MS Mincho" pitchFamily="49" charset="-128"/>
                <a:ea typeface="MS Mincho" pitchFamily="49" charset="-128"/>
              </a:rPr>
              <a:t>ɛ</a:t>
            </a:r>
            <a:r>
              <a:rPr lang="en-US" sz="2400" smtClean="0"/>
              <a:t>)</a:t>
            </a:r>
          </a:p>
          <a:p>
            <a:pPr marL="273050" lvl="2" indent="-273050">
              <a:lnSpc>
                <a:spcPct val="90000"/>
              </a:lnSpc>
              <a:buClr>
                <a:srgbClr val="0BD0D9"/>
              </a:buClr>
              <a:buSzPct val="95000"/>
            </a:pPr>
            <a:r>
              <a:rPr lang="en-US" sz="2400" smtClean="0"/>
              <a:t>In predictive parsing when we have A-&gt; </a:t>
            </a:r>
            <a:r>
              <a:rPr lang="el-GR" sz="2400" smtClean="0">
                <a:latin typeface="MS Mincho" pitchFamily="49" charset="-128"/>
                <a:ea typeface="MS Mincho" pitchFamily="49" charset="-128"/>
              </a:rPr>
              <a:t>α</a:t>
            </a:r>
            <a:r>
              <a:rPr lang="en-US" sz="2400" smtClean="0"/>
              <a:t>|</a:t>
            </a:r>
            <a:r>
              <a:rPr lang="el-GR" sz="2400" smtClean="0">
                <a:latin typeface="MS Mincho" pitchFamily="49" charset="-128"/>
                <a:ea typeface="MS Mincho" pitchFamily="49" charset="-128"/>
              </a:rPr>
              <a:t>β</a:t>
            </a:r>
            <a:r>
              <a:rPr lang="en-US" sz="2400" smtClean="0"/>
              <a:t>, if First(</a:t>
            </a:r>
            <a:r>
              <a:rPr lang="el-GR" sz="2400" smtClean="0">
                <a:latin typeface="MS Mincho" pitchFamily="49" charset="-128"/>
                <a:ea typeface="MS Mincho" pitchFamily="49" charset="-128"/>
              </a:rPr>
              <a:t>α</a:t>
            </a:r>
            <a:r>
              <a:rPr lang="en-US" sz="2400" smtClean="0"/>
              <a:t>) and First(</a:t>
            </a:r>
            <a:r>
              <a:rPr lang="el-GR" sz="2400" smtClean="0">
                <a:latin typeface="MS Mincho" pitchFamily="49" charset="-128"/>
                <a:ea typeface="MS Mincho" pitchFamily="49" charset="-128"/>
              </a:rPr>
              <a:t>β</a:t>
            </a:r>
            <a:r>
              <a:rPr lang="en-US" sz="2400" smtClean="0"/>
              <a:t>) are disjoint sets then we can select appropriate A-production by looking at the next input</a:t>
            </a:r>
          </a:p>
          <a:p>
            <a:pPr>
              <a:lnSpc>
                <a:spcPct val="90000"/>
              </a:lnSpc>
            </a:pPr>
            <a:r>
              <a:rPr lang="en-US" sz="2400" smtClean="0"/>
              <a:t>Follow(A), for any nonterminal A, is set of terminals a that can appear immediately after A in some sentential form</a:t>
            </a:r>
          </a:p>
          <a:p>
            <a:pPr lvl="1">
              <a:lnSpc>
                <a:spcPct val="90000"/>
              </a:lnSpc>
            </a:pPr>
            <a:r>
              <a:rPr lang="en-US" sz="2200" smtClean="0"/>
              <a:t>If we have S =&gt; </a:t>
            </a:r>
            <a:r>
              <a:rPr lang="el-GR" sz="2200" smtClean="0">
                <a:latin typeface="MS Mincho" pitchFamily="49" charset="-128"/>
                <a:ea typeface="MS Mincho" pitchFamily="49" charset="-128"/>
              </a:rPr>
              <a:t>α</a:t>
            </a:r>
            <a:r>
              <a:rPr lang="en-US" sz="2200" smtClean="0"/>
              <a:t>Aa</a:t>
            </a:r>
            <a:r>
              <a:rPr lang="el-GR" sz="2200" smtClean="0">
                <a:latin typeface="MS Mincho" pitchFamily="49" charset="-128"/>
                <a:ea typeface="MS Mincho" pitchFamily="49" charset="-128"/>
              </a:rPr>
              <a:t>β</a:t>
            </a:r>
            <a:r>
              <a:rPr lang="en-US" sz="2200" smtClean="0"/>
              <a:t> for some </a:t>
            </a:r>
            <a:r>
              <a:rPr lang="el-GR" sz="2200" smtClean="0">
                <a:latin typeface="MS Mincho" pitchFamily="49" charset="-128"/>
                <a:ea typeface="MS Mincho" pitchFamily="49" charset="-128"/>
              </a:rPr>
              <a:t>α</a:t>
            </a:r>
            <a:r>
              <a:rPr lang="en-US" sz="2200" smtClean="0"/>
              <a:t>and </a:t>
            </a:r>
            <a:r>
              <a:rPr lang="el-GR" sz="2200" smtClean="0">
                <a:latin typeface="MS Mincho" pitchFamily="49" charset="-128"/>
                <a:ea typeface="MS Mincho" pitchFamily="49" charset="-128"/>
              </a:rPr>
              <a:t>β</a:t>
            </a:r>
            <a:r>
              <a:rPr lang="en-US" sz="2200" smtClean="0"/>
              <a:t>then a is in Follow(A)</a:t>
            </a:r>
          </a:p>
          <a:p>
            <a:pPr>
              <a:lnSpc>
                <a:spcPct val="90000"/>
              </a:lnSpc>
            </a:pPr>
            <a:r>
              <a:rPr lang="en-US" sz="2400" smtClean="0"/>
              <a:t>If A can be the rightmost symbol in some sentential form, then $ is in Follow(A)</a:t>
            </a:r>
          </a:p>
        </p:txBody>
      </p:sp>
      <p:sp>
        <p:nvSpPr>
          <p:cNvPr id="26628" name="TextBox 4"/>
          <p:cNvSpPr txBox="1">
            <a:spLocks noChangeArrowheads="1"/>
          </p:cNvSpPr>
          <p:nvPr/>
        </p:nvSpPr>
        <p:spPr bwMode="auto">
          <a:xfrm>
            <a:off x="1371600" y="2286000"/>
            <a:ext cx="300038" cy="369888"/>
          </a:xfrm>
          <a:prstGeom prst="rect">
            <a:avLst/>
          </a:prstGeom>
          <a:noFill/>
          <a:ln w="9525">
            <a:noFill/>
            <a:miter lim="800000"/>
            <a:headEnd/>
            <a:tailEnd/>
          </a:ln>
        </p:spPr>
        <p:txBody>
          <a:bodyPr wrap="none">
            <a:spAutoFit/>
          </a:bodyPr>
          <a:lstStyle/>
          <a:p>
            <a:r>
              <a:rPr lang="en-US" sz="1800"/>
              <a:t>*</a:t>
            </a:r>
          </a:p>
        </p:txBody>
      </p:sp>
      <p:sp>
        <p:nvSpPr>
          <p:cNvPr id="26629" name="TextBox 5"/>
          <p:cNvSpPr txBox="1">
            <a:spLocks noChangeArrowheads="1"/>
          </p:cNvSpPr>
          <p:nvPr/>
        </p:nvSpPr>
        <p:spPr bwMode="auto">
          <a:xfrm>
            <a:off x="2595563" y="4419600"/>
            <a:ext cx="300037" cy="369888"/>
          </a:xfrm>
          <a:prstGeom prst="rect">
            <a:avLst/>
          </a:prstGeom>
          <a:noFill/>
          <a:ln w="9525">
            <a:noFill/>
            <a:miter lim="800000"/>
            <a:headEnd/>
            <a:tailEnd/>
          </a:ln>
        </p:spPr>
        <p:txBody>
          <a:bodyPr wrap="none">
            <a:spAutoFit/>
          </a:bodyPr>
          <a:lstStyle/>
          <a:p>
            <a:r>
              <a:rPr lang="en-US" sz="1800"/>
              <a:t>*</a:t>
            </a: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mtClean="0"/>
              <a:t>Computing First</a:t>
            </a:r>
          </a:p>
        </p:txBody>
      </p:sp>
      <p:sp>
        <p:nvSpPr>
          <p:cNvPr id="3" name="Content Placeholder 2"/>
          <p:cNvSpPr>
            <a:spLocks noGrp="1"/>
          </p:cNvSpPr>
          <p:nvPr>
            <p:ph idx="1"/>
          </p:nvPr>
        </p:nvSpPr>
        <p:spPr/>
        <p:txBody>
          <a:bodyPr/>
          <a:lstStyle/>
          <a:p>
            <a:pPr>
              <a:defRPr/>
            </a:pPr>
            <a:r>
              <a:rPr lang="en-US" dirty="0" smtClean="0"/>
              <a:t>To compute First(X) for all grammar symbols X, apply following rules until no more terminals or </a:t>
            </a:r>
            <a:r>
              <a:rPr lang="en-US" dirty="0" smtClean="0">
                <a:latin typeface="MS Mincho" pitchFamily="49" charset="-128"/>
                <a:ea typeface="MS Mincho" pitchFamily="49" charset="-128"/>
              </a:rPr>
              <a:t>ɛ </a:t>
            </a:r>
            <a:r>
              <a:rPr lang="en-US" dirty="0" smtClean="0"/>
              <a:t>can be added to any First set:</a:t>
            </a:r>
          </a:p>
          <a:p>
            <a:pPr marL="850900" lvl="1" indent="-457200">
              <a:buFont typeface="+mj-lt"/>
              <a:buAutoNum type="arabicPeriod"/>
              <a:defRPr/>
            </a:pPr>
            <a:r>
              <a:rPr lang="en-US" dirty="0" smtClean="0"/>
              <a:t>If X is a terminal then First(X) = {X}.</a:t>
            </a:r>
          </a:p>
          <a:p>
            <a:pPr marL="850900" lvl="1" indent="-457200">
              <a:buFont typeface="+mj-lt"/>
              <a:buAutoNum type="arabicPeriod"/>
              <a:defRPr/>
            </a:pPr>
            <a:r>
              <a:rPr lang="en-US" dirty="0" smtClean="0"/>
              <a:t>If X is a </a:t>
            </a:r>
            <a:r>
              <a:rPr lang="en-US" dirty="0" err="1" smtClean="0"/>
              <a:t>nonterminal</a:t>
            </a:r>
            <a:r>
              <a:rPr lang="en-US" dirty="0" smtClean="0"/>
              <a:t> and X-&gt;Y1Y2…</a:t>
            </a:r>
            <a:r>
              <a:rPr lang="en-US" dirty="0" err="1" smtClean="0"/>
              <a:t>Yk</a:t>
            </a:r>
            <a:r>
              <a:rPr lang="en-US" dirty="0" smtClean="0"/>
              <a:t> is a production for some k&gt;=1, then place a in First(X) if for some </a:t>
            </a:r>
            <a:r>
              <a:rPr lang="en-US" dirty="0" err="1" smtClean="0"/>
              <a:t>i</a:t>
            </a:r>
            <a:r>
              <a:rPr lang="en-US" dirty="0" smtClean="0"/>
              <a:t> a is in First(Yi) and </a:t>
            </a:r>
            <a:r>
              <a:rPr lang="en-US" dirty="0" smtClean="0">
                <a:latin typeface="MS Mincho" pitchFamily="49" charset="-128"/>
                <a:ea typeface="MS Mincho" pitchFamily="49" charset="-128"/>
              </a:rPr>
              <a:t>ɛ </a:t>
            </a:r>
            <a:r>
              <a:rPr lang="en-US" dirty="0" smtClean="0"/>
              <a:t>is in all of First(Y1),…,First(Yi-1) that is Y1…Yi-1 =&gt; </a:t>
            </a:r>
            <a:r>
              <a:rPr lang="en-US" dirty="0" smtClean="0">
                <a:latin typeface="MS Mincho" pitchFamily="49" charset="-128"/>
                <a:ea typeface="MS Mincho" pitchFamily="49" charset="-128"/>
              </a:rPr>
              <a:t>ɛ. </a:t>
            </a:r>
            <a:r>
              <a:rPr lang="en-US" dirty="0" smtClean="0"/>
              <a:t>if </a:t>
            </a:r>
            <a:r>
              <a:rPr lang="en-US" dirty="0" smtClean="0">
                <a:latin typeface="MS Mincho" pitchFamily="49" charset="-128"/>
                <a:ea typeface="MS Mincho" pitchFamily="49" charset="-128"/>
              </a:rPr>
              <a:t>ɛ</a:t>
            </a:r>
            <a:r>
              <a:rPr lang="en-US" dirty="0" smtClean="0"/>
              <a:t> is in First(</a:t>
            </a:r>
            <a:r>
              <a:rPr lang="en-US" dirty="0" err="1" smtClean="0"/>
              <a:t>Yj</a:t>
            </a:r>
            <a:r>
              <a:rPr lang="en-US" dirty="0" smtClean="0"/>
              <a:t>) for j=1,…,k then add </a:t>
            </a:r>
            <a:r>
              <a:rPr lang="en-US" dirty="0" smtClean="0">
                <a:latin typeface="MS Mincho" pitchFamily="49" charset="-128"/>
                <a:ea typeface="MS Mincho" pitchFamily="49" charset="-128"/>
              </a:rPr>
              <a:t>ɛ </a:t>
            </a:r>
            <a:r>
              <a:rPr lang="en-US" dirty="0" smtClean="0"/>
              <a:t>to First(X).</a:t>
            </a:r>
          </a:p>
          <a:p>
            <a:pPr marL="850900" lvl="1" indent="-457200">
              <a:buFont typeface="+mj-lt"/>
              <a:buAutoNum type="arabicPeriod"/>
              <a:defRPr/>
            </a:pPr>
            <a:r>
              <a:rPr lang="en-US" dirty="0" smtClean="0"/>
              <a:t>If X-&gt;</a:t>
            </a:r>
            <a:r>
              <a:rPr lang="en-US" dirty="0" smtClean="0">
                <a:latin typeface="MS Mincho" pitchFamily="49" charset="-128"/>
                <a:ea typeface="MS Mincho" pitchFamily="49" charset="-128"/>
              </a:rPr>
              <a:t> ɛ </a:t>
            </a:r>
            <a:r>
              <a:rPr lang="en-US" dirty="0" smtClean="0"/>
              <a:t>is a production then add </a:t>
            </a:r>
            <a:r>
              <a:rPr lang="en-US" dirty="0" smtClean="0">
                <a:latin typeface="MS Mincho" pitchFamily="49" charset="-128"/>
                <a:ea typeface="MS Mincho" pitchFamily="49" charset="-128"/>
              </a:rPr>
              <a:t>ɛ </a:t>
            </a:r>
            <a:r>
              <a:rPr lang="en-US" dirty="0" smtClean="0"/>
              <a:t>to First(X)</a:t>
            </a:r>
          </a:p>
          <a:p>
            <a:pPr marL="484187" indent="-457200">
              <a:defRPr/>
            </a:pPr>
            <a:r>
              <a:rPr lang="en-US" dirty="0" smtClean="0"/>
              <a:t>Example!</a:t>
            </a:r>
            <a:endParaRPr lang="en-US" dirty="0"/>
          </a:p>
        </p:txBody>
      </p:sp>
      <p:sp>
        <p:nvSpPr>
          <p:cNvPr id="27652" name="TextBox 3"/>
          <p:cNvSpPr txBox="1">
            <a:spLocks noChangeArrowheads="1"/>
          </p:cNvSpPr>
          <p:nvPr/>
        </p:nvSpPr>
        <p:spPr bwMode="auto">
          <a:xfrm>
            <a:off x="2667000" y="4659313"/>
            <a:ext cx="300038" cy="369887"/>
          </a:xfrm>
          <a:prstGeom prst="rect">
            <a:avLst/>
          </a:prstGeom>
          <a:noFill/>
          <a:ln w="9525">
            <a:noFill/>
            <a:miter lim="800000"/>
            <a:headEnd/>
            <a:tailEnd/>
          </a:ln>
        </p:spPr>
        <p:txBody>
          <a:bodyPr wrap="none">
            <a:spAutoFit/>
          </a:bodyPr>
          <a:lstStyle/>
          <a:p>
            <a:r>
              <a:rPr lang="en-US" sz="1800"/>
              <a:t>*</a:t>
            </a:r>
          </a:p>
        </p:txBody>
      </p:sp>
      <p:sp>
        <p:nvSpPr>
          <p:cNvPr id="27653" name="TextBox 4"/>
          <p:cNvSpPr txBox="1">
            <a:spLocks noChangeArrowheads="1"/>
          </p:cNvSpPr>
          <p:nvPr/>
        </p:nvSpPr>
        <p:spPr bwMode="auto">
          <a:xfrm>
            <a:off x="1371600" y="2286000"/>
            <a:ext cx="300038" cy="369888"/>
          </a:xfrm>
          <a:prstGeom prst="rect">
            <a:avLst/>
          </a:prstGeom>
          <a:noFill/>
          <a:ln w="9525">
            <a:noFill/>
            <a:miter lim="800000"/>
            <a:headEnd/>
            <a:tailEnd/>
          </a:ln>
        </p:spPr>
        <p:txBody>
          <a:bodyPr wrap="none">
            <a:spAutoFit/>
          </a:bodyPr>
          <a:lstStyle/>
          <a:p>
            <a:r>
              <a:rPr lang="en-US" sz="1800"/>
              <a: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 name="CustomShape 1"/>
          <p:cNvSpPr/>
          <p:nvPr/>
        </p:nvSpPr>
        <p:spPr>
          <a:xfrm>
            <a:off x="685800" y="274320"/>
            <a:ext cx="7771680" cy="100548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gn="ctr">
              <a:lnSpc>
                <a:spcPct val="100000"/>
              </a:lnSpc>
            </a:pPr>
            <a:r>
              <a:rPr lang="en-US" sz="4000" b="1" strike="noStrike" spc="-1">
                <a:solidFill>
                  <a:srgbClr val="000000"/>
                </a:solidFill>
                <a:uFill>
                  <a:solidFill>
                    <a:srgbClr val="FFFFFF"/>
                  </a:solidFill>
                </a:uFill>
                <a:latin typeface="Times New Roman"/>
                <a:ea typeface="DejaVu Sans"/>
              </a:rPr>
              <a:t>Phases of a Compiler</a:t>
            </a:r>
            <a:endParaRPr lang="en-US" sz="1800" b="0" strike="noStrike" spc="-1">
              <a:solidFill>
                <a:srgbClr val="000000"/>
              </a:solidFill>
              <a:uFill>
                <a:solidFill>
                  <a:srgbClr val="FFFFFF"/>
                </a:solidFill>
              </a:uFill>
              <a:latin typeface="Arial"/>
            </a:endParaRPr>
          </a:p>
        </p:txBody>
      </p:sp>
      <p:sp>
        <p:nvSpPr>
          <p:cNvPr id="123" name="CustomShape 2"/>
          <p:cNvSpPr/>
          <p:nvPr/>
        </p:nvSpPr>
        <p:spPr>
          <a:xfrm>
            <a:off x="365760" y="1280160"/>
            <a:ext cx="8091720" cy="48150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marL="342720" indent="-342000" algn="just">
              <a:lnSpc>
                <a:spcPct val="100000"/>
              </a:lnSpc>
              <a:buClr>
                <a:srgbClr val="000000"/>
              </a:buClr>
              <a:buFont typeface="Times"/>
              <a:buChar char="•"/>
            </a:pPr>
            <a:r>
              <a:rPr lang="en-US" sz="2800" b="0" strike="noStrike" spc="-1">
                <a:solidFill>
                  <a:srgbClr val="000000"/>
                </a:solidFill>
                <a:uFill>
                  <a:solidFill>
                    <a:srgbClr val="FFFFFF"/>
                  </a:solidFill>
                </a:uFill>
                <a:latin typeface="Times New Roman"/>
                <a:ea typeface="DejaVu Sans"/>
              </a:rPr>
              <a:t>The compilation process is a sequence of various phases. </a:t>
            </a:r>
            <a:endParaRPr lang="en-US" sz="1800" b="0" strike="noStrike" spc="-1">
              <a:solidFill>
                <a:srgbClr val="000000"/>
              </a:solidFill>
              <a:uFill>
                <a:solidFill>
                  <a:srgbClr val="FFFFFF"/>
                </a:solidFill>
              </a:uFill>
              <a:latin typeface="Arial"/>
            </a:endParaRPr>
          </a:p>
          <a:p>
            <a:pPr marL="342720" indent="-342000" algn="just">
              <a:lnSpc>
                <a:spcPct val="100000"/>
              </a:lnSpc>
              <a:buClr>
                <a:srgbClr val="000000"/>
              </a:buClr>
              <a:buFont typeface="Times"/>
              <a:buChar char="•"/>
            </a:pPr>
            <a:r>
              <a:rPr lang="en-US" sz="2800" b="0" strike="noStrike" spc="-1">
                <a:solidFill>
                  <a:srgbClr val="000000"/>
                </a:solidFill>
                <a:uFill>
                  <a:solidFill>
                    <a:srgbClr val="FFFFFF"/>
                  </a:solidFill>
                </a:uFill>
                <a:latin typeface="Times New Roman"/>
                <a:ea typeface="DejaVu Sans"/>
              </a:rPr>
              <a:t>Each phase takes input from its previous stage and has its own representation of source program, and feeds its output to the next phase of the compiler.</a:t>
            </a:r>
            <a:endParaRPr lang="en-US" sz="1800" b="0" strike="noStrike" spc="-1">
              <a:solidFill>
                <a:srgbClr val="000000"/>
              </a:solidFill>
              <a:uFill>
                <a:solidFill>
                  <a:srgbClr val="FFFFFF"/>
                </a:solidFill>
              </a:uFill>
              <a:latin typeface="Arial"/>
            </a:endParaRPr>
          </a:p>
          <a:p>
            <a:pPr algn="just">
              <a:lnSpc>
                <a:spcPct val="100000"/>
              </a:lnSpc>
            </a:pPr>
            <a:endParaRPr lang="en-US"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t>Computing follow</a:t>
            </a:r>
          </a:p>
        </p:txBody>
      </p:sp>
      <p:sp>
        <p:nvSpPr>
          <p:cNvPr id="3" name="Content Placeholder 2"/>
          <p:cNvSpPr>
            <a:spLocks noGrp="1"/>
          </p:cNvSpPr>
          <p:nvPr>
            <p:ph idx="1"/>
          </p:nvPr>
        </p:nvSpPr>
        <p:spPr/>
        <p:txBody>
          <a:bodyPr/>
          <a:lstStyle/>
          <a:p>
            <a:r>
              <a:rPr lang="en-US" smtClean="0"/>
              <a:t>To compute First(A) for all nonterminals A, apply following rules until nothing can be added to any follow set:</a:t>
            </a:r>
          </a:p>
          <a:p>
            <a:pPr marL="850900" lvl="1" indent="-457200">
              <a:buFont typeface="Calibri" pitchFamily="34" charset="0"/>
              <a:buAutoNum type="arabicPeriod"/>
            </a:pPr>
            <a:r>
              <a:rPr lang="en-US" smtClean="0"/>
              <a:t>Place $ in Follow(S) where S is the start symbol</a:t>
            </a:r>
          </a:p>
          <a:p>
            <a:pPr marL="850900" lvl="1" indent="-457200">
              <a:buFont typeface="Calibri" pitchFamily="34" charset="0"/>
              <a:buAutoNum type="arabicPeriod"/>
            </a:pPr>
            <a:r>
              <a:rPr lang="en-US" smtClean="0"/>
              <a:t>If there is a production A-&gt; </a:t>
            </a:r>
            <a:r>
              <a:rPr lang="el-GR" smtClean="0">
                <a:latin typeface="MS Mincho" pitchFamily="49" charset="-128"/>
                <a:ea typeface="MS Mincho" pitchFamily="49" charset="-128"/>
              </a:rPr>
              <a:t>α</a:t>
            </a:r>
            <a:r>
              <a:rPr lang="en-US" smtClean="0">
                <a:latin typeface="MS Mincho" pitchFamily="49" charset="-128"/>
                <a:ea typeface="MS Mincho" pitchFamily="49" charset="-128"/>
              </a:rPr>
              <a:t>B</a:t>
            </a:r>
            <a:r>
              <a:rPr lang="el-GR" smtClean="0">
                <a:latin typeface="MS Mincho" pitchFamily="49" charset="-128"/>
                <a:ea typeface="MS Mincho" pitchFamily="49" charset="-128"/>
              </a:rPr>
              <a:t>β </a:t>
            </a:r>
            <a:r>
              <a:rPr lang="en-US" smtClean="0"/>
              <a:t>then everything in First(</a:t>
            </a:r>
            <a:r>
              <a:rPr lang="el-GR" smtClean="0">
                <a:latin typeface="MS Mincho" pitchFamily="49" charset="-128"/>
                <a:ea typeface="MS Mincho" pitchFamily="49" charset="-128"/>
              </a:rPr>
              <a:t>β</a:t>
            </a:r>
            <a:r>
              <a:rPr lang="en-US" smtClean="0"/>
              <a:t>) except </a:t>
            </a:r>
            <a:r>
              <a:rPr lang="en-US" smtClean="0">
                <a:latin typeface="MS Mincho" pitchFamily="49" charset="-128"/>
                <a:ea typeface="MS Mincho" pitchFamily="49" charset="-128"/>
              </a:rPr>
              <a:t>ɛ </a:t>
            </a:r>
            <a:r>
              <a:rPr lang="en-US" smtClean="0"/>
              <a:t>is in Follow(B).</a:t>
            </a:r>
          </a:p>
          <a:p>
            <a:pPr marL="850900" lvl="1" indent="-457200">
              <a:buFont typeface="Calibri" pitchFamily="34" charset="0"/>
              <a:buAutoNum type="arabicPeriod"/>
            </a:pPr>
            <a:r>
              <a:rPr lang="en-US" smtClean="0"/>
              <a:t>If there is a production A-&gt;B or a production               A-&gt;</a:t>
            </a:r>
            <a:r>
              <a:rPr lang="el-GR" smtClean="0">
                <a:latin typeface="MS Mincho" pitchFamily="49" charset="-128"/>
                <a:ea typeface="MS Mincho" pitchFamily="49" charset="-128"/>
              </a:rPr>
              <a:t>α</a:t>
            </a:r>
            <a:r>
              <a:rPr lang="en-US" smtClean="0"/>
              <a:t>B</a:t>
            </a:r>
            <a:r>
              <a:rPr lang="el-GR" smtClean="0">
                <a:latin typeface="MS Mincho" pitchFamily="49" charset="-128"/>
                <a:ea typeface="MS Mincho" pitchFamily="49" charset="-128"/>
              </a:rPr>
              <a:t>β </a:t>
            </a:r>
            <a:r>
              <a:rPr lang="en-US" smtClean="0"/>
              <a:t>where First(</a:t>
            </a:r>
            <a:r>
              <a:rPr lang="el-GR" smtClean="0">
                <a:latin typeface="MS Mincho" pitchFamily="49" charset="-128"/>
                <a:ea typeface="MS Mincho" pitchFamily="49" charset="-128"/>
              </a:rPr>
              <a:t>β</a:t>
            </a:r>
            <a:r>
              <a:rPr lang="en-US" smtClean="0"/>
              <a:t>) contains </a:t>
            </a:r>
            <a:r>
              <a:rPr lang="en-US" smtClean="0">
                <a:latin typeface="MS Mincho" pitchFamily="49" charset="-128"/>
                <a:ea typeface="MS Mincho" pitchFamily="49" charset="-128"/>
              </a:rPr>
              <a:t>ɛ</a:t>
            </a:r>
            <a:r>
              <a:rPr lang="en-US" smtClean="0"/>
              <a:t>, then everything in Follow(A) is in Follow(B)</a:t>
            </a:r>
          </a:p>
          <a:p>
            <a:r>
              <a:rPr lang="en-US" smtClean="0"/>
              <a:t>Example!</a:t>
            </a:r>
          </a:p>
          <a:p>
            <a:endParaRPr lang="en-US" smtClean="0"/>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mtClean="0"/>
              <a:t>LL(1) Grammars</a:t>
            </a:r>
          </a:p>
        </p:txBody>
      </p:sp>
      <p:sp>
        <p:nvSpPr>
          <p:cNvPr id="29699" name="Content Placeholder 2"/>
          <p:cNvSpPr>
            <a:spLocks noGrp="1"/>
          </p:cNvSpPr>
          <p:nvPr>
            <p:ph idx="1"/>
          </p:nvPr>
        </p:nvSpPr>
        <p:spPr/>
        <p:txBody>
          <a:bodyPr>
            <a:normAutofit fontScale="92500" lnSpcReduction="10000"/>
          </a:bodyPr>
          <a:lstStyle/>
          <a:p>
            <a:pPr>
              <a:defRPr/>
            </a:pPr>
            <a:r>
              <a:rPr lang="en-US" dirty="0" smtClean="0"/>
              <a:t>Predictive parsers are those recursive descent parsers needing no backtracking</a:t>
            </a:r>
          </a:p>
          <a:p>
            <a:pPr>
              <a:defRPr/>
            </a:pPr>
            <a:r>
              <a:rPr lang="en-US" dirty="0" smtClean="0"/>
              <a:t>Grammars for which we can create predictive parsers are called LL(1)</a:t>
            </a:r>
          </a:p>
          <a:p>
            <a:pPr lvl="1">
              <a:defRPr/>
            </a:pPr>
            <a:r>
              <a:rPr lang="en-US" dirty="0" smtClean="0"/>
              <a:t>The first L means scanning input from left to right</a:t>
            </a:r>
          </a:p>
          <a:p>
            <a:pPr lvl="1">
              <a:defRPr/>
            </a:pPr>
            <a:r>
              <a:rPr lang="en-US" dirty="0" smtClean="0"/>
              <a:t>The second L means leftmost derivation</a:t>
            </a:r>
          </a:p>
          <a:p>
            <a:pPr lvl="1">
              <a:defRPr/>
            </a:pPr>
            <a:r>
              <a:rPr lang="en-US" dirty="0" smtClean="0"/>
              <a:t>And 1 stands for using one input symbol for </a:t>
            </a:r>
            <a:r>
              <a:rPr lang="en-US" dirty="0" err="1" smtClean="0"/>
              <a:t>lookahead</a:t>
            </a:r>
            <a:endParaRPr lang="en-US" dirty="0" smtClean="0"/>
          </a:p>
          <a:p>
            <a:pPr>
              <a:defRPr/>
            </a:pPr>
            <a:r>
              <a:rPr lang="en-US" dirty="0" smtClean="0"/>
              <a:t>A grammar G is LL(1) if and only if whenever A-&gt; </a:t>
            </a:r>
            <a:r>
              <a:rPr lang="el-GR" dirty="0" smtClean="0">
                <a:latin typeface="MS Mincho" pitchFamily="49" charset="-128"/>
                <a:ea typeface="MS Mincho" pitchFamily="49" charset="-128"/>
              </a:rPr>
              <a:t>α</a:t>
            </a:r>
            <a:r>
              <a:rPr lang="en-US" dirty="0" smtClean="0">
                <a:latin typeface="MS Mincho" pitchFamily="49" charset="-128"/>
                <a:ea typeface="MS Mincho" pitchFamily="49" charset="-128"/>
              </a:rPr>
              <a:t>|</a:t>
            </a:r>
            <a:r>
              <a:rPr lang="el-GR" dirty="0" smtClean="0">
                <a:latin typeface="MS Mincho" pitchFamily="49" charset="-128"/>
                <a:ea typeface="MS Mincho" pitchFamily="49" charset="-128"/>
              </a:rPr>
              <a:t>β</a:t>
            </a:r>
            <a:r>
              <a:rPr lang="en-US" dirty="0" smtClean="0"/>
              <a:t>are two distinct productions of G, the following conditions hold:</a:t>
            </a:r>
          </a:p>
          <a:p>
            <a:pPr lvl="1">
              <a:defRPr/>
            </a:pPr>
            <a:r>
              <a:rPr lang="en-US" dirty="0" smtClean="0"/>
              <a:t>For no terminal a do </a:t>
            </a:r>
            <a:r>
              <a:rPr lang="el-GR" dirty="0" smtClean="0">
                <a:latin typeface="MS Mincho" pitchFamily="49" charset="-128"/>
                <a:ea typeface="MS Mincho" pitchFamily="49" charset="-128"/>
              </a:rPr>
              <a:t>α</a:t>
            </a:r>
            <a:r>
              <a:rPr lang="en-US" dirty="0" smtClean="0"/>
              <a:t>and</a:t>
            </a:r>
            <a:r>
              <a:rPr lang="el-GR" dirty="0" smtClean="0">
                <a:latin typeface="MS Mincho" pitchFamily="49" charset="-128"/>
                <a:ea typeface="MS Mincho" pitchFamily="49" charset="-128"/>
              </a:rPr>
              <a:t>β </a:t>
            </a:r>
            <a:r>
              <a:rPr lang="en-US" dirty="0" smtClean="0"/>
              <a:t>both derive strings beginning with a</a:t>
            </a:r>
          </a:p>
          <a:p>
            <a:pPr lvl="1">
              <a:defRPr/>
            </a:pPr>
            <a:r>
              <a:rPr lang="en-US" dirty="0" smtClean="0"/>
              <a:t>At most one of </a:t>
            </a:r>
            <a:r>
              <a:rPr lang="el-GR" dirty="0" smtClean="0">
                <a:latin typeface="MS Mincho" pitchFamily="49" charset="-128"/>
                <a:ea typeface="MS Mincho" pitchFamily="49" charset="-128"/>
              </a:rPr>
              <a:t>α</a:t>
            </a:r>
            <a:r>
              <a:rPr lang="en-US" dirty="0" smtClean="0">
                <a:latin typeface="MS Mincho" pitchFamily="49" charset="-128"/>
                <a:ea typeface="MS Mincho" pitchFamily="49" charset="-128"/>
              </a:rPr>
              <a:t> </a:t>
            </a:r>
            <a:r>
              <a:rPr lang="en-US" dirty="0" smtClean="0"/>
              <a:t>or </a:t>
            </a:r>
            <a:r>
              <a:rPr lang="el-GR" dirty="0" smtClean="0">
                <a:latin typeface="MS Mincho" pitchFamily="49" charset="-128"/>
                <a:ea typeface="MS Mincho" pitchFamily="49" charset="-128"/>
              </a:rPr>
              <a:t>β</a:t>
            </a:r>
            <a:r>
              <a:rPr lang="en-US" dirty="0" smtClean="0"/>
              <a:t>can derive empty string</a:t>
            </a:r>
          </a:p>
          <a:p>
            <a:pPr lvl="1">
              <a:defRPr/>
            </a:pPr>
            <a:r>
              <a:rPr lang="en-US" dirty="0" smtClean="0"/>
              <a:t>If </a:t>
            </a:r>
            <a:r>
              <a:rPr lang="el-GR" dirty="0" smtClean="0">
                <a:latin typeface="MS Mincho" pitchFamily="49" charset="-128"/>
                <a:ea typeface="MS Mincho" pitchFamily="49" charset="-128"/>
              </a:rPr>
              <a:t>α</a:t>
            </a:r>
            <a:r>
              <a:rPr lang="en-US" dirty="0" smtClean="0"/>
              <a:t>=&gt; </a:t>
            </a:r>
            <a:r>
              <a:rPr lang="en-US" dirty="0" smtClean="0">
                <a:latin typeface="MS Mincho" pitchFamily="49" charset="-128"/>
                <a:ea typeface="MS Mincho" pitchFamily="49" charset="-128"/>
              </a:rPr>
              <a:t>ɛ </a:t>
            </a:r>
            <a:r>
              <a:rPr lang="en-US" dirty="0" smtClean="0"/>
              <a:t>then </a:t>
            </a:r>
            <a:r>
              <a:rPr lang="el-GR" dirty="0" smtClean="0">
                <a:latin typeface="MS Mincho" pitchFamily="49" charset="-128"/>
                <a:ea typeface="MS Mincho" pitchFamily="49" charset="-128"/>
              </a:rPr>
              <a:t>β</a:t>
            </a:r>
            <a:r>
              <a:rPr lang="en-US" dirty="0" smtClean="0"/>
              <a:t>does not derive any string beginning with a terminal in Follow(A).</a:t>
            </a:r>
          </a:p>
        </p:txBody>
      </p:sp>
      <p:sp>
        <p:nvSpPr>
          <p:cNvPr id="29700" name="TextBox 3"/>
          <p:cNvSpPr txBox="1">
            <a:spLocks noChangeArrowheads="1"/>
          </p:cNvSpPr>
          <p:nvPr/>
        </p:nvSpPr>
        <p:spPr bwMode="auto">
          <a:xfrm>
            <a:off x="1617663" y="5453063"/>
            <a:ext cx="287337" cy="338137"/>
          </a:xfrm>
          <a:prstGeom prst="rect">
            <a:avLst/>
          </a:prstGeom>
          <a:noFill/>
          <a:ln w="9525">
            <a:noFill/>
            <a:miter lim="800000"/>
            <a:headEnd/>
            <a:tailEnd/>
          </a:ln>
        </p:spPr>
        <p:txBody>
          <a:bodyPr wrap="none">
            <a:spAutoFit/>
          </a:bodyPr>
          <a:lstStyle/>
          <a:p>
            <a:r>
              <a:rPr lang="en-US" sz="1600"/>
              <a:t>*</a:t>
            </a:r>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mtClean="0"/>
              <a:t>Construction of predictive parsing table</a:t>
            </a:r>
          </a:p>
        </p:txBody>
      </p:sp>
      <p:sp>
        <p:nvSpPr>
          <p:cNvPr id="3" name="Content Placeholder 2"/>
          <p:cNvSpPr>
            <a:spLocks noGrp="1"/>
          </p:cNvSpPr>
          <p:nvPr>
            <p:ph idx="1"/>
          </p:nvPr>
        </p:nvSpPr>
        <p:spPr/>
        <p:txBody>
          <a:bodyPr/>
          <a:lstStyle/>
          <a:p>
            <a:pPr>
              <a:defRPr/>
            </a:pPr>
            <a:r>
              <a:rPr lang="en-US" dirty="0" smtClean="0"/>
              <a:t>For each production A-&gt;</a:t>
            </a:r>
            <a:r>
              <a:rPr lang="el-GR" dirty="0" smtClean="0">
                <a:latin typeface="MS Mincho" pitchFamily="49" charset="-128"/>
                <a:ea typeface="MS Mincho" pitchFamily="49" charset="-128"/>
              </a:rPr>
              <a:t>α</a:t>
            </a:r>
            <a:r>
              <a:rPr lang="en-US" dirty="0" smtClean="0"/>
              <a:t> in grammar do the following:</a:t>
            </a:r>
          </a:p>
          <a:p>
            <a:pPr marL="850900" lvl="1" indent="-457200">
              <a:buFont typeface="+mj-lt"/>
              <a:buAutoNum type="arabicPeriod"/>
              <a:defRPr/>
            </a:pPr>
            <a:r>
              <a:rPr lang="en-US" dirty="0" smtClean="0"/>
              <a:t>For each terminal a in First(</a:t>
            </a:r>
            <a:r>
              <a:rPr lang="el-GR" dirty="0" smtClean="0">
                <a:latin typeface="MS Mincho" pitchFamily="49" charset="-128"/>
                <a:ea typeface="MS Mincho" pitchFamily="49" charset="-128"/>
              </a:rPr>
              <a:t>α</a:t>
            </a:r>
            <a:r>
              <a:rPr lang="en-US" dirty="0" smtClean="0"/>
              <a:t>) add A-&gt; in M[</a:t>
            </a:r>
            <a:r>
              <a:rPr lang="en-US" dirty="0" err="1" smtClean="0"/>
              <a:t>A,a</a:t>
            </a:r>
            <a:r>
              <a:rPr lang="en-US" dirty="0" smtClean="0"/>
              <a:t>]</a:t>
            </a:r>
          </a:p>
          <a:p>
            <a:pPr marL="850900" lvl="1" indent="-457200">
              <a:buFont typeface="+mj-lt"/>
              <a:buAutoNum type="arabicPeriod"/>
              <a:defRPr/>
            </a:pPr>
            <a:r>
              <a:rPr lang="en-US" dirty="0" smtClean="0"/>
              <a:t>If </a:t>
            </a:r>
            <a:r>
              <a:rPr lang="en-US" dirty="0" smtClean="0">
                <a:latin typeface="MS Mincho" pitchFamily="49" charset="-128"/>
                <a:ea typeface="MS Mincho" pitchFamily="49" charset="-128"/>
              </a:rPr>
              <a:t>ɛ </a:t>
            </a:r>
            <a:r>
              <a:rPr lang="en-US" dirty="0" smtClean="0"/>
              <a:t>is in First(</a:t>
            </a:r>
            <a:r>
              <a:rPr lang="el-GR" dirty="0" smtClean="0">
                <a:latin typeface="MS Mincho" pitchFamily="49" charset="-128"/>
                <a:ea typeface="MS Mincho" pitchFamily="49" charset="-128"/>
              </a:rPr>
              <a:t>α</a:t>
            </a:r>
            <a:r>
              <a:rPr lang="en-US" dirty="0" smtClean="0"/>
              <a:t>), then for each terminal b in Follow(A) add A-&gt;</a:t>
            </a:r>
            <a:r>
              <a:rPr lang="en-US" dirty="0" smtClean="0">
                <a:latin typeface="MS Mincho" pitchFamily="49" charset="-128"/>
                <a:ea typeface="MS Mincho" pitchFamily="49" charset="-128"/>
              </a:rPr>
              <a:t> ɛ</a:t>
            </a:r>
            <a:r>
              <a:rPr lang="en-US" dirty="0" smtClean="0"/>
              <a:t> to M[</a:t>
            </a:r>
            <a:r>
              <a:rPr lang="en-US" dirty="0" err="1" smtClean="0"/>
              <a:t>A,b</a:t>
            </a:r>
            <a:r>
              <a:rPr lang="en-US" dirty="0" smtClean="0"/>
              <a:t>]. If </a:t>
            </a:r>
            <a:r>
              <a:rPr lang="en-US" dirty="0" smtClean="0">
                <a:latin typeface="MS Mincho" pitchFamily="49" charset="-128"/>
                <a:ea typeface="MS Mincho" pitchFamily="49" charset="-128"/>
              </a:rPr>
              <a:t>ɛ </a:t>
            </a:r>
            <a:r>
              <a:rPr lang="en-US" dirty="0" smtClean="0"/>
              <a:t>is in First(</a:t>
            </a:r>
            <a:r>
              <a:rPr lang="el-GR" dirty="0" smtClean="0">
                <a:latin typeface="MS Mincho" pitchFamily="49" charset="-128"/>
                <a:ea typeface="MS Mincho" pitchFamily="49" charset="-128"/>
              </a:rPr>
              <a:t>α</a:t>
            </a:r>
            <a:r>
              <a:rPr lang="en-US" dirty="0" smtClean="0"/>
              <a:t>) and $ is in Follow(A), add A-&gt;</a:t>
            </a:r>
            <a:r>
              <a:rPr lang="en-US" dirty="0" smtClean="0">
                <a:latin typeface="MS Mincho" pitchFamily="49" charset="-128"/>
                <a:ea typeface="MS Mincho" pitchFamily="49" charset="-128"/>
              </a:rPr>
              <a:t> ɛ</a:t>
            </a:r>
            <a:r>
              <a:rPr lang="en-US" dirty="0" smtClean="0"/>
              <a:t> to M[A,$] as well</a:t>
            </a:r>
          </a:p>
          <a:p>
            <a:pPr marL="484187" indent="-457200">
              <a:defRPr/>
            </a:pPr>
            <a:r>
              <a:rPr lang="en-US" dirty="0" smtClean="0"/>
              <a:t>If after performing the above, there is no production in M[</a:t>
            </a:r>
            <a:r>
              <a:rPr lang="en-US" dirty="0" err="1" smtClean="0"/>
              <a:t>A,a</a:t>
            </a:r>
            <a:r>
              <a:rPr lang="en-US" dirty="0" smtClean="0"/>
              <a:t>] then set M[</a:t>
            </a:r>
            <a:r>
              <a:rPr lang="en-US" dirty="0" err="1" smtClean="0"/>
              <a:t>A,a</a:t>
            </a:r>
            <a:r>
              <a:rPr lang="en-US" dirty="0" smtClean="0"/>
              <a:t>] to error</a:t>
            </a:r>
            <a:endParaRPr lang="en-US" dirty="0"/>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704850"/>
            <a:ext cx="8229600" cy="666750"/>
          </a:xfrm>
        </p:spPr>
        <p:txBody>
          <a:bodyPr/>
          <a:lstStyle/>
          <a:p>
            <a:r>
              <a:rPr lang="en-US" smtClean="0"/>
              <a:t>Example</a:t>
            </a:r>
          </a:p>
        </p:txBody>
      </p:sp>
      <p:sp>
        <p:nvSpPr>
          <p:cNvPr id="31747" name="Rectangle 5"/>
          <p:cNvSpPr>
            <a:spLocks noChangeArrowheads="1"/>
          </p:cNvSpPr>
          <p:nvPr/>
        </p:nvSpPr>
        <p:spPr bwMode="auto">
          <a:xfrm>
            <a:off x="685800" y="1371600"/>
            <a:ext cx="2362200" cy="1754188"/>
          </a:xfrm>
          <a:prstGeom prst="rect">
            <a:avLst/>
          </a:prstGeom>
          <a:noFill/>
          <a:ln w="9525">
            <a:noFill/>
            <a:miter lim="800000"/>
            <a:headEnd/>
            <a:tailEnd/>
          </a:ln>
        </p:spPr>
        <p:txBody>
          <a:bodyPr>
            <a:spAutoFit/>
          </a:bodyPr>
          <a:lstStyle/>
          <a:p>
            <a:pPr marL="457200" indent="-457200">
              <a:lnSpc>
                <a:spcPct val="90000"/>
              </a:lnSpc>
              <a:buFont typeface="Wingdings 2" pitchFamily="18" charset="2"/>
              <a:buNone/>
            </a:pPr>
            <a:r>
              <a:rPr lang="en-US"/>
              <a:t>E -&gt; TE’</a:t>
            </a:r>
          </a:p>
          <a:p>
            <a:pPr marL="457200" indent="-457200">
              <a:lnSpc>
                <a:spcPct val="90000"/>
              </a:lnSpc>
              <a:buFont typeface="Wingdings 2" pitchFamily="18" charset="2"/>
              <a:buNone/>
            </a:pPr>
            <a:r>
              <a:rPr lang="en-US"/>
              <a:t>E’ -&gt; +TE’ | </a:t>
            </a:r>
            <a:r>
              <a:rPr lang="en-US">
                <a:latin typeface="MS Mincho" pitchFamily="49" charset="-128"/>
                <a:ea typeface="MS Mincho" pitchFamily="49" charset="-128"/>
              </a:rPr>
              <a:t>Ɛ</a:t>
            </a:r>
          </a:p>
          <a:p>
            <a:pPr marL="457200" indent="-457200">
              <a:lnSpc>
                <a:spcPct val="90000"/>
              </a:lnSpc>
              <a:buFont typeface="Wingdings 2" pitchFamily="18" charset="2"/>
              <a:buNone/>
            </a:pPr>
            <a:r>
              <a:rPr lang="en-US"/>
              <a:t>T -&gt; FT’</a:t>
            </a:r>
          </a:p>
          <a:p>
            <a:pPr marL="457200" indent="-457200">
              <a:lnSpc>
                <a:spcPct val="90000"/>
              </a:lnSpc>
              <a:buFont typeface="Wingdings 2" pitchFamily="18" charset="2"/>
              <a:buNone/>
            </a:pPr>
            <a:r>
              <a:rPr lang="en-US"/>
              <a:t>T’ -&gt; *FT’ | </a:t>
            </a:r>
            <a:r>
              <a:rPr lang="en-US">
                <a:latin typeface="MS Mincho" pitchFamily="49" charset="-128"/>
                <a:ea typeface="MS Mincho" pitchFamily="49" charset="-128"/>
              </a:rPr>
              <a:t>Ɛ</a:t>
            </a:r>
          </a:p>
          <a:p>
            <a:pPr marL="457200" indent="-457200">
              <a:lnSpc>
                <a:spcPct val="90000"/>
              </a:lnSpc>
              <a:buFont typeface="Wingdings 2" pitchFamily="18" charset="2"/>
              <a:buNone/>
            </a:pPr>
            <a:r>
              <a:rPr lang="en-US"/>
              <a:t>F -&gt; (E) | </a:t>
            </a:r>
            <a:r>
              <a:rPr lang="en-US" b="1"/>
              <a:t>id</a:t>
            </a:r>
          </a:p>
        </p:txBody>
      </p:sp>
      <p:sp>
        <p:nvSpPr>
          <p:cNvPr id="31748" name="Rectangle 5"/>
          <p:cNvSpPr>
            <a:spLocks noChangeArrowheads="1"/>
          </p:cNvSpPr>
          <p:nvPr/>
        </p:nvSpPr>
        <p:spPr bwMode="auto">
          <a:xfrm>
            <a:off x="4038600" y="1219200"/>
            <a:ext cx="609600" cy="1754188"/>
          </a:xfrm>
          <a:prstGeom prst="rect">
            <a:avLst/>
          </a:prstGeom>
          <a:noFill/>
          <a:ln w="9525">
            <a:noFill/>
            <a:miter lim="800000"/>
            <a:headEnd/>
            <a:tailEnd/>
          </a:ln>
        </p:spPr>
        <p:txBody>
          <a:bodyPr>
            <a:spAutoFit/>
          </a:bodyPr>
          <a:lstStyle/>
          <a:p>
            <a:pPr marL="457200" indent="-457200">
              <a:lnSpc>
                <a:spcPct val="90000"/>
              </a:lnSpc>
              <a:buFont typeface="Wingdings 2" pitchFamily="18" charset="2"/>
              <a:buNone/>
            </a:pPr>
            <a:r>
              <a:rPr lang="en-US"/>
              <a:t>F</a:t>
            </a:r>
          </a:p>
          <a:p>
            <a:pPr marL="457200" indent="-457200">
              <a:lnSpc>
                <a:spcPct val="90000"/>
              </a:lnSpc>
              <a:buFont typeface="Wingdings 2" pitchFamily="18" charset="2"/>
              <a:buNone/>
            </a:pPr>
            <a:r>
              <a:rPr lang="en-US"/>
              <a:t>T</a:t>
            </a:r>
          </a:p>
          <a:p>
            <a:pPr marL="457200" indent="-457200">
              <a:lnSpc>
                <a:spcPct val="90000"/>
              </a:lnSpc>
              <a:buFont typeface="Wingdings 2" pitchFamily="18" charset="2"/>
              <a:buNone/>
            </a:pPr>
            <a:r>
              <a:rPr lang="en-US"/>
              <a:t>E</a:t>
            </a:r>
          </a:p>
          <a:p>
            <a:pPr marL="457200" indent="-457200">
              <a:lnSpc>
                <a:spcPct val="90000"/>
              </a:lnSpc>
              <a:buFont typeface="Wingdings 2" pitchFamily="18" charset="2"/>
              <a:buNone/>
            </a:pPr>
            <a:r>
              <a:rPr lang="en-US"/>
              <a:t>E’</a:t>
            </a:r>
          </a:p>
          <a:p>
            <a:pPr marL="457200" indent="-457200">
              <a:lnSpc>
                <a:spcPct val="90000"/>
              </a:lnSpc>
              <a:buFont typeface="Wingdings 2" pitchFamily="18" charset="2"/>
              <a:buNone/>
            </a:pPr>
            <a:r>
              <a:rPr lang="en-US"/>
              <a:t>T’</a:t>
            </a:r>
          </a:p>
        </p:txBody>
      </p:sp>
      <p:cxnSp>
        <p:nvCxnSpPr>
          <p:cNvPr id="7" name="Straight Connector 6"/>
          <p:cNvCxnSpPr/>
          <p:nvPr/>
        </p:nvCxnSpPr>
        <p:spPr>
          <a:xfrm>
            <a:off x="4114800" y="1143000"/>
            <a:ext cx="4724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3618707" y="1867694"/>
            <a:ext cx="1905000" cy="1587"/>
          </a:xfrm>
          <a:prstGeom prst="line">
            <a:avLst/>
          </a:prstGeom>
        </p:spPr>
        <p:style>
          <a:lnRef idx="1">
            <a:schemeClr val="accent1"/>
          </a:lnRef>
          <a:fillRef idx="0">
            <a:schemeClr val="accent1"/>
          </a:fillRef>
          <a:effectRef idx="0">
            <a:schemeClr val="accent1"/>
          </a:effectRef>
          <a:fontRef idx="minor">
            <a:schemeClr val="tx1"/>
          </a:fontRef>
        </p:style>
      </p:cxnSp>
      <p:sp>
        <p:nvSpPr>
          <p:cNvPr id="31751" name="TextBox 9"/>
          <p:cNvSpPr txBox="1">
            <a:spLocks noChangeArrowheads="1"/>
          </p:cNvSpPr>
          <p:nvPr/>
        </p:nvSpPr>
        <p:spPr bwMode="auto">
          <a:xfrm>
            <a:off x="5257800" y="609600"/>
            <a:ext cx="749300" cy="461963"/>
          </a:xfrm>
          <a:prstGeom prst="rect">
            <a:avLst/>
          </a:prstGeom>
          <a:noFill/>
          <a:ln w="9525">
            <a:noFill/>
            <a:miter lim="800000"/>
            <a:headEnd/>
            <a:tailEnd/>
          </a:ln>
        </p:spPr>
        <p:txBody>
          <a:bodyPr wrap="none">
            <a:spAutoFit/>
          </a:bodyPr>
          <a:lstStyle/>
          <a:p>
            <a:r>
              <a:rPr lang="en-US"/>
              <a:t>First</a:t>
            </a:r>
          </a:p>
        </p:txBody>
      </p:sp>
      <p:cxnSp>
        <p:nvCxnSpPr>
          <p:cNvPr id="11" name="Straight Connector 10"/>
          <p:cNvCxnSpPr/>
          <p:nvPr/>
        </p:nvCxnSpPr>
        <p:spPr>
          <a:xfrm rot="5400000">
            <a:off x="5906294" y="1942306"/>
            <a:ext cx="1905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31753" name="TextBox 11"/>
          <p:cNvSpPr txBox="1">
            <a:spLocks noChangeArrowheads="1"/>
          </p:cNvSpPr>
          <p:nvPr/>
        </p:nvSpPr>
        <p:spPr bwMode="auto">
          <a:xfrm>
            <a:off x="7467600" y="685800"/>
            <a:ext cx="1057275" cy="461963"/>
          </a:xfrm>
          <a:prstGeom prst="rect">
            <a:avLst/>
          </a:prstGeom>
          <a:noFill/>
          <a:ln w="9525">
            <a:noFill/>
            <a:miter lim="800000"/>
            <a:headEnd/>
            <a:tailEnd/>
          </a:ln>
        </p:spPr>
        <p:txBody>
          <a:bodyPr wrap="none">
            <a:spAutoFit/>
          </a:bodyPr>
          <a:lstStyle/>
          <a:p>
            <a:r>
              <a:rPr lang="en-US"/>
              <a:t>Follow</a:t>
            </a:r>
          </a:p>
        </p:txBody>
      </p:sp>
      <p:sp>
        <p:nvSpPr>
          <p:cNvPr id="31754" name="TextBox 12"/>
          <p:cNvSpPr txBox="1">
            <a:spLocks noChangeArrowheads="1"/>
          </p:cNvSpPr>
          <p:nvPr/>
        </p:nvSpPr>
        <p:spPr bwMode="auto">
          <a:xfrm>
            <a:off x="5181600" y="1219200"/>
            <a:ext cx="779463" cy="400050"/>
          </a:xfrm>
          <a:prstGeom prst="rect">
            <a:avLst/>
          </a:prstGeom>
          <a:noFill/>
          <a:ln w="9525">
            <a:noFill/>
            <a:miter lim="800000"/>
            <a:headEnd/>
            <a:tailEnd/>
          </a:ln>
        </p:spPr>
        <p:txBody>
          <a:bodyPr wrap="none">
            <a:spAutoFit/>
          </a:bodyPr>
          <a:lstStyle/>
          <a:p>
            <a:r>
              <a:rPr lang="en-US" sz="2000"/>
              <a:t>{(,id}</a:t>
            </a:r>
          </a:p>
        </p:txBody>
      </p:sp>
      <p:sp>
        <p:nvSpPr>
          <p:cNvPr id="31755" name="TextBox 13"/>
          <p:cNvSpPr txBox="1">
            <a:spLocks noChangeArrowheads="1"/>
          </p:cNvSpPr>
          <p:nvPr/>
        </p:nvSpPr>
        <p:spPr bwMode="auto">
          <a:xfrm>
            <a:off x="5181600" y="1504950"/>
            <a:ext cx="779463" cy="400050"/>
          </a:xfrm>
          <a:prstGeom prst="rect">
            <a:avLst/>
          </a:prstGeom>
          <a:noFill/>
          <a:ln w="9525">
            <a:noFill/>
            <a:miter lim="800000"/>
            <a:headEnd/>
            <a:tailEnd/>
          </a:ln>
        </p:spPr>
        <p:txBody>
          <a:bodyPr wrap="none">
            <a:spAutoFit/>
          </a:bodyPr>
          <a:lstStyle/>
          <a:p>
            <a:r>
              <a:rPr lang="en-US" sz="2000"/>
              <a:t>{(,id}</a:t>
            </a:r>
          </a:p>
        </p:txBody>
      </p:sp>
      <p:sp>
        <p:nvSpPr>
          <p:cNvPr id="31756" name="TextBox 14"/>
          <p:cNvSpPr txBox="1">
            <a:spLocks noChangeArrowheads="1"/>
          </p:cNvSpPr>
          <p:nvPr/>
        </p:nvSpPr>
        <p:spPr bwMode="auto">
          <a:xfrm>
            <a:off x="5181600" y="1828800"/>
            <a:ext cx="779463" cy="400050"/>
          </a:xfrm>
          <a:prstGeom prst="rect">
            <a:avLst/>
          </a:prstGeom>
          <a:noFill/>
          <a:ln w="9525">
            <a:noFill/>
            <a:miter lim="800000"/>
            <a:headEnd/>
            <a:tailEnd/>
          </a:ln>
        </p:spPr>
        <p:txBody>
          <a:bodyPr wrap="none">
            <a:spAutoFit/>
          </a:bodyPr>
          <a:lstStyle/>
          <a:p>
            <a:r>
              <a:rPr lang="en-US" sz="2000"/>
              <a:t>{(,id}</a:t>
            </a:r>
          </a:p>
        </p:txBody>
      </p:sp>
      <p:sp>
        <p:nvSpPr>
          <p:cNvPr id="31757" name="TextBox 15"/>
          <p:cNvSpPr txBox="1">
            <a:spLocks noChangeArrowheads="1"/>
          </p:cNvSpPr>
          <p:nvPr/>
        </p:nvSpPr>
        <p:spPr bwMode="auto">
          <a:xfrm>
            <a:off x="5181600" y="2133600"/>
            <a:ext cx="768350" cy="400050"/>
          </a:xfrm>
          <a:prstGeom prst="rect">
            <a:avLst/>
          </a:prstGeom>
          <a:noFill/>
          <a:ln w="9525">
            <a:noFill/>
            <a:miter lim="800000"/>
            <a:headEnd/>
            <a:tailEnd/>
          </a:ln>
        </p:spPr>
        <p:txBody>
          <a:bodyPr wrap="none">
            <a:spAutoFit/>
          </a:bodyPr>
          <a:lstStyle/>
          <a:p>
            <a:r>
              <a:rPr lang="en-US" sz="2000"/>
              <a:t>{+,</a:t>
            </a:r>
            <a:r>
              <a:rPr lang="en-US" sz="2000">
                <a:latin typeface="MS Mincho" pitchFamily="49" charset="-128"/>
                <a:ea typeface="MS Mincho" pitchFamily="49" charset="-128"/>
              </a:rPr>
              <a:t>ɛ</a:t>
            </a:r>
            <a:r>
              <a:rPr lang="en-US" sz="2000"/>
              <a:t>}</a:t>
            </a:r>
          </a:p>
        </p:txBody>
      </p:sp>
      <p:sp>
        <p:nvSpPr>
          <p:cNvPr id="31758" name="TextBox 16"/>
          <p:cNvSpPr txBox="1">
            <a:spLocks noChangeArrowheads="1"/>
          </p:cNvSpPr>
          <p:nvPr/>
        </p:nvSpPr>
        <p:spPr bwMode="auto">
          <a:xfrm>
            <a:off x="5189538" y="2514600"/>
            <a:ext cx="752475" cy="400050"/>
          </a:xfrm>
          <a:prstGeom prst="rect">
            <a:avLst/>
          </a:prstGeom>
          <a:noFill/>
          <a:ln w="9525">
            <a:noFill/>
            <a:miter lim="800000"/>
            <a:headEnd/>
            <a:tailEnd/>
          </a:ln>
        </p:spPr>
        <p:txBody>
          <a:bodyPr wrap="none">
            <a:spAutoFit/>
          </a:bodyPr>
          <a:lstStyle/>
          <a:p>
            <a:r>
              <a:rPr lang="en-US" sz="2000"/>
              <a:t>{*,</a:t>
            </a:r>
            <a:r>
              <a:rPr lang="en-US" sz="2000">
                <a:latin typeface="MS Mincho" pitchFamily="49" charset="-128"/>
                <a:ea typeface="MS Mincho" pitchFamily="49" charset="-128"/>
              </a:rPr>
              <a:t>ɛ</a:t>
            </a:r>
            <a:r>
              <a:rPr lang="en-US" sz="2000"/>
              <a:t>}</a:t>
            </a:r>
          </a:p>
        </p:txBody>
      </p:sp>
      <p:sp>
        <p:nvSpPr>
          <p:cNvPr id="31759" name="TextBox 17"/>
          <p:cNvSpPr txBox="1">
            <a:spLocks noChangeArrowheads="1"/>
          </p:cNvSpPr>
          <p:nvPr/>
        </p:nvSpPr>
        <p:spPr bwMode="auto">
          <a:xfrm>
            <a:off x="7391400" y="1219200"/>
            <a:ext cx="1301750" cy="400050"/>
          </a:xfrm>
          <a:prstGeom prst="rect">
            <a:avLst/>
          </a:prstGeom>
          <a:noFill/>
          <a:ln w="9525">
            <a:noFill/>
            <a:miter lim="800000"/>
            <a:headEnd/>
            <a:tailEnd/>
          </a:ln>
        </p:spPr>
        <p:txBody>
          <a:bodyPr wrap="none">
            <a:spAutoFit/>
          </a:bodyPr>
          <a:lstStyle/>
          <a:p>
            <a:r>
              <a:rPr lang="en-US" sz="2000"/>
              <a:t>{+, *, ), $}</a:t>
            </a:r>
          </a:p>
        </p:txBody>
      </p:sp>
      <p:sp>
        <p:nvSpPr>
          <p:cNvPr id="31760" name="TextBox 18"/>
          <p:cNvSpPr txBox="1">
            <a:spLocks noChangeArrowheads="1"/>
          </p:cNvSpPr>
          <p:nvPr/>
        </p:nvSpPr>
        <p:spPr bwMode="auto">
          <a:xfrm>
            <a:off x="7391400" y="1504950"/>
            <a:ext cx="1046163" cy="400050"/>
          </a:xfrm>
          <a:prstGeom prst="rect">
            <a:avLst/>
          </a:prstGeom>
          <a:noFill/>
          <a:ln w="9525">
            <a:noFill/>
            <a:miter lim="800000"/>
            <a:headEnd/>
            <a:tailEnd/>
          </a:ln>
        </p:spPr>
        <p:txBody>
          <a:bodyPr wrap="none">
            <a:spAutoFit/>
          </a:bodyPr>
          <a:lstStyle/>
          <a:p>
            <a:r>
              <a:rPr lang="en-US" sz="2000"/>
              <a:t>{+, ), $}</a:t>
            </a:r>
          </a:p>
        </p:txBody>
      </p:sp>
      <p:sp>
        <p:nvSpPr>
          <p:cNvPr id="31761" name="TextBox 19"/>
          <p:cNvSpPr txBox="1">
            <a:spLocks noChangeArrowheads="1"/>
          </p:cNvSpPr>
          <p:nvPr/>
        </p:nvSpPr>
        <p:spPr bwMode="auto">
          <a:xfrm>
            <a:off x="7467600" y="2495550"/>
            <a:ext cx="1046163" cy="400050"/>
          </a:xfrm>
          <a:prstGeom prst="rect">
            <a:avLst/>
          </a:prstGeom>
          <a:noFill/>
          <a:ln w="9525">
            <a:noFill/>
            <a:miter lim="800000"/>
            <a:headEnd/>
            <a:tailEnd/>
          </a:ln>
        </p:spPr>
        <p:txBody>
          <a:bodyPr wrap="none">
            <a:spAutoFit/>
          </a:bodyPr>
          <a:lstStyle/>
          <a:p>
            <a:r>
              <a:rPr lang="en-US" sz="2000"/>
              <a:t>{+, ), $}</a:t>
            </a:r>
          </a:p>
        </p:txBody>
      </p:sp>
      <p:sp>
        <p:nvSpPr>
          <p:cNvPr id="31762" name="TextBox 20"/>
          <p:cNvSpPr txBox="1">
            <a:spLocks noChangeArrowheads="1"/>
          </p:cNvSpPr>
          <p:nvPr/>
        </p:nvSpPr>
        <p:spPr bwMode="auto">
          <a:xfrm>
            <a:off x="7467600" y="1828800"/>
            <a:ext cx="773113" cy="400050"/>
          </a:xfrm>
          <a:prstGeom prst="rect">
            <a:avLst/>
          </a:prstGeom>
          <a:noFill/>
          <a:ln w="9525">
            <a:noFill/>
            <a:miter lim="800000"/>
            <a:headEnd/>
            <a:tailEnd/>
          </a:ln>
        </p:spPr>
        <p:txBody>
          <a:bodyPr wrap="none">
            <a:spAutoFit/>
          </a:bodyPr>
          <a:lstStyle/>
          <a:p>
            <a:r>
              <a:rPr lang="en-US" sz="2000"/>
              <a:t>{), $}</a:t>
            </a:r>
          </a:p>
        </p:txBody>
      </p:sp>
      <p:sp>
        <p:nvSpPr>
          <p:cNvPr id="31763" name="TextBox 21"/>
          <p:cNvSpPr txBox="1">
            <a:spLocks noChangeArrowheads="1"/>
          </p:cNvSpPr>
          <p:nvPr/>
        </p:nvSpPr>
        <p:spPr bwMode="auto">
          <a:xfrm>
            <a:off x="7467600" y="2190750"/>
            <a:ext cx="773113" cy="400050"/>
          </a:xfrm>
          <a:prstGeom prst="rect">
            <a:avLst/>
          </a:prstGeom>
          <a:noFill/>
          <a:ln w="9525">
            <a:noFill/>
            <a:miter lim="800000"/>
            <a:headEnd/>
            <a:tailEnd/>
          </a:ln>
        </p:spPr>
        <p:txBody>
          <a:bodyPr wrap="none">
            <a:spAutoFit/>
          </a:bodyPr>
          <a:lstStyle/>
          <a:p>
            <a:r>
              <a:rPr lang="en-US" sz="2000"/>
              <a:t>{), $}</a:t>
            </a:r>
          </a:p>
        </p:txBody>
      </p:sp>
      <p:cxnSp>
        <p:nvCxnSpPr>
          <p:cNvPr id="24" name="Straight Connector 23"/>
          <p:cNvCxnSpPr/>
          <p:nvPr/>
        </p:nvCxnSpPr>
        <p:spPr>
          <a:xfrm>
            <a:off x="762000" y="3810000"/>
            <a:ext cx="8077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152401" y="5029200"/>
            <a:ext cx="3657600" cy="3175"/>
          </a:xfrm>
          <a:prstGeom prst="line">
            <a:avLst/>
          </a:prstGeom>
        </p:spPr>
        <p:style>
          <a:lnRef idx="1">
            <a:schemeClr val="accent1"/>
          </a:lnRef>
          <a:fillRef idx="0">
            <a:schemeClr val="accent1"/>
          </a:fillRef>
          <a:effectRef idx="0">
            <a:schemeClr val="accent1"/>
          </a:effectRef>
          <a:fontRef idx="minor">
            <a:schemeClr val="tx1"/>
          </a:fontRef>
        </p:style>
      </p:cxnSp>
      <p:sp>
        <p:nvSpPr>
          <p:cNvPr id="31766" name="Rectangle 5"/>
          <p:cNvSpPr>
            <a:spLocks noChangeArrowheads="1"/>
          </p:cNvSpPr>
          <p:nvPr/>
        </p:nvSpPr>
        <p:spPr bwMode="auto">
          <a:xfrm>
            <a:off x="1371600" y="3810000"/>
            <a:ext cx="609600" cy="3084513"/>
          </a:xfrm>
          <a:prstGeom prst="rect">
            <a:avLst/>
          </a:prstGeom>
          <a:noFill/>
          <a:ln w="9525">
            <a:noFill/>
            <a:miter lim="800000"/>
            <a:headEnd/>
            <a:tailEnd/>
          </a:ln>
        </p:spPr>
        <p:txBody>
          <a:bodyPr>
            <a:spAutoFit/>
          </a:bodyPr>
          <a:lstStyle/>
          <a:p>
            <a:pPr marL="457200" indent="-457200">
              <a:lnSpc>
                <a:spcPct val="90000"/>
              </a:lnSpc>
              <a:buFont typeface="Wingdings 2" pitchFamily="18" charset="2"/>
              <a:buNone/>
            </a:pPr>
            <a:r>
              <a:rPr lang="en-US"/>
              <a:t>E</a:t>
            </a:r>
          </a:p>
          <a:p>
            <a:pPr marL="457200" indent="-457200">
              <a:lnSpc>
                <a:spcPct val="90000"/>
              </a:lnSpc>
              <a:buFont typeface="Wingdings 2" pitchFamily="18" charset="2"/>
              <a:buNone/>
            </a:pPr>
            <a:endParaRPr lang="en-US"/>
          </a:p>
          <a:p>
            <a:pPr marL="457200" indent="-457200">
              <a:lnSpc>
                <a:spcPct val="90000"/>
              </a:lnSpc>
              <a:buFont typeface="Wingdings 2" pitchFamily="18" charset="2"/>
              <a:buNone/>
            </a:pPr>
            <a:r>
              <a:rPr lang="en-US"/>
              <a:t>E’</a:t>
            </a:r>
          </a:p>
          <a:p>
            <a:pPr marL="457200" indent="-457200">
              <a:lnSpc>
                <a:spcPct val="90000"/>
              </a:lnSpc>
              <a:buFont typeface="Wingdings 2" pitchFamily="18" charset="2"/>
              <a:buNone/>
            </a:pPr>
            <a:endParaRPr lang="en-US"/>
          </a:p>
          <a:p>
            <a:pPr marL="457200" indent="-457200">
              <a:lnSpc>
                <a:spcPct val="90000"/>
              </a:lnSpc>
              <a:buFont typeface="Wingdings 2" pitchFamily="18" charset="2"/>
              <a:buNone/>
            </a:pPr>
            <a:r>
              <a:rPr lang="en-US"/>
              <a:t>T</a:t>
            </a:r>
          </a:p>
          <a:p>
            <a:pPr marL="457200" indent="-457200">
              <a:lnSpc>
                <a:spcPct val="90000"/>
              </a:lnSpc>
              <a:buFont typeface="Wingdings 2" pitchFamily="18" charset="2"/>
              <a:buNone/>
            </a:pPr>
            <a:endParaRPr lang="en-US"/>
          </a:p>
          <a:p>
            <a:pPr marL="457200" indent="-457200">
              <a:lnSpc>
                <a:spcPct val="90000"/>
              </a:lnSpc>
              <a:buFont typeface="Wingdings 2" pitchFamily="18" charset="2"/>
              <a:buNone/>
            </a:pPr>
            <a:r>
              <a:rPr lang="en-US"/>
              <a:t>T’</a:t>
            </a:r>
          </a:p>
          <a:p>
            <a:pPr marL="457200" indent="-457200">
              <a:lnSpc>
                <a:spcPct val="90000"/>
              </a:lnSpc>
              <a:buFont typeface="Wingdings 2" pitchFamily="18" charset="2"/>
              <a:buNone/>
            </a:pPr>
            <a:endParaRPr lang="en-US"/>
          </a:p>
          <a:p>
            <a:pPr marL="457200" indent="-457200">
              <a:lnSpc>
                <a:spcPct val="90000"/>
              </a:lnSpc>
              <a:buFont typeface="Wingdings 2" pitchFamily="18" charset="2"/>
              <a:buNone/>
            </a:pPr>
            <a:r>
              <a:rPr lang="en-US"/>
              <a:t>F</a:t>
            </a:r>
          </a:p>
        </p:txBody>
      </p:sp>
      <p:sp>
        <p:nvSpPr>
          <p:cNvPr id="31767" name="TextBox 29"/>
          <p:cNvSpPr txBox="1">
            <a:spLocks noChangeArrowheads="1"/>
          </p:cNvSpPr>
          <p:nvPr/>
        </p:nvSpPr>
        <p:spPr bwMode="auto">
          <a:xfrm>
            <a:off x="990600" y="3178175"/>
            <a:ext cx="1143000" cy="708025"/>
          </a:xfrm>
          <a:prstGeom prst="rect">
            <a:avLst/>
          </a:prstGeom>
          <a:noFill/>
          <a:ln w="9525">
            <a:noFill/>
            <a:miter lim="800000"/>
            <a:headEnd/>
            <a:tailEnd/>
          </a:ln>
        </p:spPr>
        <p:txBody>
          <a:bodyPr>
            <a:spAutoFit/>
          </a:bodyPr>
          <a:lstStyle/>
          <a:p>
            <a:r>
              <a:rPr lang="en-US" sz="2000"/>
              <a:t>Non -</a:t>
            </a:r>
          </a:p>
          <a:p>
            <a:r>
              <a:rPr lang="en-US" sz="2000"/>
              <a:t>terminal</a:t>
            </a:r>
          </a:p>
        </p:txBody>
      </p:sp>
      <p:cxnSp>
        <p:nvCxnSpPr>
          <p:cNvPr id="33" name="Straight Connector 32"/>
          <p:cNvCxnSpPr/>
          <p:nvPr/>
        </p:nvCxnSpPr>
        <p:spPr>
          <a:xfrm flipV="1">
            <a:off x="1981200" y="3352800"/>
            <a:ext cx="6781800" cy="76200"/>
          </a:xfrm>
          <a:prstGeom prst="line">
            <a:avLst/>
          </a:prstGeom>
        </p:spPr>
        <p:style>
          <a:lnRef idx="1">
            <a:schemeClr val="accent1"/>
          </a:lnRef>
          <a:fillRef idx="0">
            <a:schemeClr val="accent1"/>
          </a:fillRef>
          <a:effectRef idx="0">
            <a:schemeClr val="accent1"/>
          </a:effectRef>
          <a:fontRef idx="minor">
            <a:schemeClr val="tx1"/>
          </a:fontRef>
        </p:style>
      </p:cxnSp>
      <p:sp>
        <p:nvSpPr>
          <p:cNvPr id="31769" name="TextBox 33"/>
          <p:cNvSpPr txBox="1">
            <a:spLocks noChangeArrowheads="1"/>
          </p:cNvSpPr>
          <p:nvPr/>
        </p:nvSpPr>
        <p:spPr bwMode="auto">
          <a:xfrm>
            <a:off x="4724400" y="2967038"/>
            <a:ext cx="1868488" cy="461962"/>
          </a:xfrm>
          <a:prstGeom prst="rect">
            <a:avLst/>
          </a:prstGeom>
          <a:noFill/>
          <a:ln w="9525">
            <a:noFill/>
            <a:miter lim="800000"/>
            <a:headEnd/>
            <a:tailEnd/>
          </a:ln>
        </p:spPr>
        <p:txBody>
          <a:bodyPr wrap="none">
            <a:spAutoFit/>
          </a:bodyPr>
          <a:lstStyle/>
          <a:p>
            <a:r>
              <a:rPr lang="en-US"/>
              <a:t>Input Symbol</a:t>
            </a:r>
          </a:p>
        </p:txBody>
      </p:sp>
      <p:sp>
        <p:nvSpPr>
          <p:cNvPr id="31770" name="TextBox 34"/>
          <p:cNvSpPr txBox="1">
            <a:spLocks noChangeArrowheads="1"/>
          </p:cNvSpPr>
          <p:nvPr/>
        </p:nvSpPr>
        <p:spPr bwMode="auto">
          <a:xfrm>
            <a:off x="2667000" y="3352800"/>
            <a:ext cx="423863" cy="461963"/>
          </a:xfrm>
          <a:prstGeom prst="rect">
            <a:avLst/>
          </a:prstGeom>
          <a:noFill/>
          <a:ln w="9525">
            <a:noFill/>
            <a:miter lim="800000"/>
            <a:headEnd/>
            <a:tailEnd/>
          </a:ln>
        </p:spPr>
        <p:txBody>
          <a:bodyPr wrap="none">
            <a:spAutoFit/>
          </a:bodyPr>
          <a:lstStyle/>
          <a:p>
            <a:r>
              <a:rPr lang="en-US"/>
              <a:t>id</a:t>
            </a:r>
          </a:p>
        </p:txBody>
      </p:sp>
      <p:sp>
        <p:nvSpPr>
          <p:cNvPr id="31771" name="TextBox 35"/>
          <p:cNvSpPr txBox="1">
            <a:spLocks noChangeArrowheads="1"/>
          </p:cNvSpPr>
          <p:nvPr/>
        </p:nvSpPr>
        <p:spPr bwMode="auto">
          <a:xfrm>
            <a:off x="3733800" y="3352800"/>
            <a:ext cx="357188" cy="461963"/>
          </a:xfrm>
          <a:prstGeom prst="rect">
            <a:avLst/>
          </a:prstGeom>
          <a:noFill/>
          <a:ln w="9525">
            <a:noFill/>
            <a:miter lim="800000"/>
            <a:headEnd/>
            <a:tailEnd/>
          </a:ln>
        </p:spPr>
        <p:txBody>
          <a:bodyPr wrap="none">
            <a:spAutoFit/>
          </a:bodyPr>
          <a:lstStyle/>
          <a:p>
            <a:r>
              <a:rPr lang="en-US"/>
              <a:t>+</a:t>
            </a:r>
          </a:p>
        </p:txBody>
      </p:sp>
      <p:sp>
        <p:nvSpPr>
          <p:cNvPr id="31772" name="TextBox 36"/>
          <p:cNvSpPr txBox="1">
            <a:spLocks noChangeArrowheads="1"/>
          </p:cNvSpPr>
          <p:nvPr/>
        </p:nvSpPr>
        <p:spPr bwMode="auto">
          <a:xfrm>
            <a:off x="4757738" y="3424238"/>
            <a:ext cx="338137" cy="461962"/>
          </a:xfrm>
          <a:prstGeom prst="rect">
            <a:avLst/>
          </a:prstGeom>
          <a:noFill/>
          <a:ln w="9525">
            <a:noFill/>
            <a:miter lim="800000"/>
            <a:headEnd/>
            <a:tailEnd/>
          </a:ln>
        </p:spPr>
        <p:txBody>
          <a:bodyPr wrap="none">
            <a:spAutoFit/>
          </a:bodyPr>
          <a:lstStyle/>
          <a:p>
            <a:r>
              <a:rPr lang="en-US"/>
              <a:t>*</a:t>
            </a:r>
          </a:p>
        </p:txBody>
      </p:sp>
      <p:sp>
        <p:nvSpPr>
          <p:cNvPr id="31773" name="TextBox 37"/>
          <p:cNvSpPr txBox="1">
            <a:spLocks noChangeArrowheads="1"/>
          </p:cNvSpPr>
          <p:nvPr/>
        </p:nvSpPr>
        <p:spPr bwMode="auto">
          <a:xfrm>
            <a:off x="5715000" y="3352800"/>
            <a:ext cx="287338" cy="461963"/>
          </a:xfrm>
          <a:prstGeom prst="rect">
            <a:avLst/>
          </a:prstGeom>
          <a:noFill/>
          <a:ln w="9525">
            <a:noFill/>
            <a:miter lim="800000"/>
            <a:headEnd/>
            <a:tailEnd/>
          </a:ln>
        </p:spPr>
        <p:txBody>
          <a:bodyPr wrap="none">
            <a:spAutoFit/>
          </a:bodyPr>
          <a:lstStyle/>
          <a:p>
            <a:r>
              <a:rPr lang="en-US"/>
              <a:t>(</a:t>
            </a:r>
          </a:p>
        </p:txBody>
      </p:sp>
      <p:sp>
        <p:nvSpPr>
          <p:cNvPr id="31774" name="TextBox 38"/>
          <p:cNvSpPr txBox="1">
            <a:spLocks noChangeArrowheads="1"/>
          </p:cNvSpPr>
          <p:nvPr/>
        </p:nvSpPr>
        <p:spPr bwMode="auto">
          <a:xfrm>
            <a:off x="6799263" y="3352800"/>
            <a:ext cx="287337" cy="461963"/>
          </a:xfrm>
          <a:prstGeom prst="rect">
            <a:avLst/>
          </a:prstGeom>
          <a:noFill/>
          <a:ln w="9525">
            <a:noFill/>
            <a:miter lim="800000"/>
            <a:headEnd/>
            <a:tailEnd/>
          </a:ln>
        </p:spPr>
        <p:txBody>
          <a:bodyPr wrap="none">
            <a:spAutoFit/>
          </a:bodyPr>
          <a:lstStyle/>
          <a:p>
            <a:r>
              <a:rPr lang="en-US"/>
              <a:t>)</a:t>
            </a:r>
          </a:p>
        </p:txBody>
      </p:sp>
      <p:sp>
        <p:nvSpPr>
          <p:cNvPr id="31775" name="TextBox 39"/>
          <p:cNvSpPr txBox="1">
            <a:spLocks noChangeArrowheads="1"/>
          </p:cNvSpPr>
          <p:nvPr/>
        </p:nvSpPr>
        <p:spPr bwMode="auto">
          <a:xfrm>
            <a:off x="7967663" y="3352800"/>
            <a:ext cx="338137" cy="461963"/>
          </a:xfrm>
          <a:prstGeom prst="rect">
            <a:avLst/>
          </a:prstGeom>
          <a:noFill/>
          <a:ln w="9525">
            <a:noFill/>
            <a:miter lim="800000"/>
            <a:headEnd/>
            <a:tailEnd/>
          </a:ln>
        </p:spPr>
        <p:txBody>
          <a:bodyPr wrap="none">
            <a:spAutoFit/>
          </a:bodyPr>
          <a:lstStyle/>
          <a:p>
            <a:r>
              <a:rPr lang="en-US"/>
              <a:t>$</a:t>
            </a:r>
          </a:p>
        </p:txBody>
      </p:sp>
      <p:cxnSp>
        <p:nvCxnSpPr>
          <p:cNvPr id="42" name="Straight Connector 41"/>
          <p:cNvCxnSpPr/>
          <p:nvPr/>
        </p:nvCxnSpPr>
        <p:spPr>
          <a:xfrm rot="5400000">
            <a:off x="1524000" y="5105400"/>
            <a:ext cx="3429000"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667000" y="5105400"/>
            <a:ext cx="3429000"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3733800" y="5105400"/>
            <a:ext cx="3429000"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4800600" y="5105400"/>
            <a:ext cx="3429000"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5867400" y="5105400"/>
            <a:ext cx="3429000"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7010400" y="5105400"/>
            <a:ext cx="3429000" cy="76200"/>
          </a:xfrm>
          <a:prstGeom prst="line">
            <a:avLst/>
          </a:prstGeom>
        </p:spPr>
        <p:style>
          <a:lnRef idx="1">
            <a:schemeClr val="accent1"/>
          </a:lnRef>
          <a:fillRef idx="0">
            <a:schemeClr val="accent1"/>
          </a:fillRef>
          <a:effectRef idx="0">
            <a:schemeClr val="accent1"/>
          </a:effectRef>
          <a:fontRef idx="minor">
            <a:schemeClr val="tx1"/>
          </a:fontRef>
        </p:style>
      </p:cxnSp>
      <p:sp>
        <p:nvSpPr>
          <p:cNvPr id="48" name="Rectangle 47"/>
          <p:cNvSpPr>
            <a:spLocks noChangeArrowheads="1"/>
          </p:cNvSpPr>
          <p:nvPr/>
        </p:nvSpPr>
        <p:spPr bwMode="auto">
          <a:xfrm>
            <a:off x="2057400" y="3810000"/>
            <a:ext cx="1093788" cy="369888"/>
          </a:xfrm>
          <a:prstGeom prst="rect">
            <a:avLst/>
          </a:prstGeom>
          <a:noFill/>
          <a:ln w="9525">
            <a:noFill/>
            <a:miter lim="800000"/>
            <a:headEnd/>
            <a:tailEnd/>
          </a:ln>
        </p:spPr>
        <p:txBody>
          <a:bodyPr wrap="none">
            <a:spAutoFit/>
          </a:bodyPr>
          <a:lstStyle/>
          <a:p>
            <a:pPr marL="457200" indent="-457200">
              <a:lnSpc>
                <a:spcPct val="90000"/>
              </a:lnSpc>
              <a:buFont typeface="Wingdings 2" pitchFamily="18" charset="2"/>
              <a:buNone/>
            </a:pPr>
            <a:r>
              <a:rPr lang="en-US" sz="2000"/>
              <a:t>E -&gt; TE’</a:t>
            </a:r>
          </a:p>
        </p:txBody>
      </p:sp>
      <p:sp>
        <p:nvSpPr>
          <p:cNvPr id="49" name="Rectangle 48"/>
          <p:cNvSpPr>
            <a:spLocks noChangeArrowheads="1"/>
          </p:cNvSpPr>
          <p:nvPr/>
        </p:nvSpPr>
        <p:spPr bwMode="auto">
          <a:xfrm>
            <a:off x="5459413" y="3810000"/>
            <a:ext cx="1093787" cy="369888"/>
          </a:xfrm>
          <a:prstGeom prst="rect">
            <a:avLst/>
          </a:prstGeom>
          <a:noFill/>
          <a:ln w="9525">
            <a:noFill/>
            <a:miter lim="800000"/>
            <a:headEnd/>
            <a:tailEnd/>
          </a:ln>
        </p:spPr>
        <p:txBody>
          <a:bodyPr wrap="none">
            <a:spAutoFit/>
          </a:bodyPr>
          <a:lstStyle/>
          <a:p>
            <a:pPr marL="457200" indent="-457200">
              <a:lnSpc>
                <a:spcPct val="90000"/>
              </a:lnSpc>
              <a:buFont typeface="Wingdings 2" pitchFamily="18" charset="2"/>
              <a:buNone/>
            </a:pPr>
            <a:r>
              <a:rPr lang="en-US" sz="2000"/>
              <a:t>E -&gt; TE’</a:t>
            </a:r>
          </a:p>
        </p:txBody>
      </p:sp>
      <p:sp>
        <p:nvSpPr>
          <p:cNvPr id="50" name="Rectangle 49"/>
          <p:cNvSpPr>
            <a:spLocks noChangeArrowheads="1"/>
          </p:cNvSpPr>
          <p:nvPr/>
        </p:nvSpPr>
        <p:spPr bwMode="auto">
          <a:xfrm>
            <a:off x="3200400" y="4419600"/>
            <a:ext cx="1354138" cy="400050"/>
          </a:xfrm>
          <a:prstGeom prst="rect">
            <a:avLst/>
          </a:prstGeom>
          <a:noFill/>
          <a:ln w="9525">
            <a:noFill/>
            <a:miter lim="800000"/>
            <a:headEnd/>
            <a:tailEnd/>
          </a:ln>
        </p:spPr>
        <p:txBody>
          <a:bodyPr wrap="none">
            <a:spAutoFit/>
          </a:bodyPr>
          <a:lstStyle/>
          <a:p>
            <a:r>
              <a:rPr lang="en-US" sz="2000"/>
              <a:t>E’ -&gt; +TE’ </a:t>
            </a:r>
          </a:p>
        </p:txBody>
      </p:sp>
      <p:sp>
        <p:nvSpPr>
          <p:cNvPr id="53" name="Rectangle 52"/>
          <p:cNvSpPr>
            <a:spLocks noChangeArrowheads="1"/>
          </p:cNvSpPr>
          <p:nvPr/>
        </p:nvSpPr>
        <p:spPr bwMode="auto">
          <a:xfrm>
            <a:off x="6629400" y="4430713"/>
            <a:ext cx="900113" cy="369887"/>
          </a:xfrm>
          <a:prstGeom prst="rect">
            <a:avLst/>
          </a:prstGeom>
          <a:noFill/>
          <a:ln w="9525">
            <a:noFill/>
            <a:miter lim="800000"/>
            <a:headEnd/>
            <a:tailEnd/>
          </a:ln>
        </p:spPr>
        <p:txBody>
          <a:bodyPr wrap="none">
            <a:spAutoFit/>
          </a:bodyPr>
          <a:lstStyle/>
          <a:p>
            <a:pPr marL="457200" indent="-457200">
              <a:lnSpc>
                <a:spcPct val="90000"/>
              </a:lnSpc>
              <a:buFont typeface="Wingdings 2" pitchFamily="18" charset="2"/>
              <a:buNone/>
            </a:pPr>
            <a:r>
              <a:rPr lang="en-US" sz="2000"/>
              <a:t>E’ -&gt; </a:t>
            </a:r>
            <a:r>
              <a:rPr lang="en-US" sz="2000">
                <a:latin typeface="MS Mincho" pitchFamily="49" charset="-128"/>
                <a:ea typeface="MS Mincho" pitchFamily="49" charset="-128"/>
              </a:rPr>
              <a:t>Ɛ</a:t>
            </a:r>
          </a:p>
        </p:txBody>
      </p:sp>
      <p:sp>
        <p:nvSpPr>
          <p:cNvPr id="54" name="Rectangle 53"/>
          <p:cNvSpPr>
            <a:spLocks noChangeArrowheads="1"/>
          </p:cNvSpPr>
          <p:nvPr/>
        </p:nvSpPr>
        <p:spPr bwMode="auto">
          <a:xfrm>
            <a:off x="7696200" y="4419600"/>
            <a:ext cx="900113" cy="369888"/>
          </a:xfrm>
          <a:prstGeom prst="rect">
            <a:avLst/>
          </a:prstGeom>
          <a:noFill/>
          <a:ln w="9525">
            <a:noFill/>
            <a:miter lim="800000"/>
            <a:headEnd/>
            <a:tailEnd/>
          </a:ln>
        </p:spPr>
        <p:txBody>
          <a:bodyPr wrap="none">
            <a:spAutoFit/>
          </a:bodyPr>
          <a:lstStyle/>
          <a:p>
            <a:pPr marL="457200" indent="-457200">
              <a:lnSpc>
                <a:spcPct val="90000"/>
              </a:lnSpc>
              <a:buFont typeface="Wingdings 2" pitchFamily="18" charset="2"/>
              <a:buNone/>
            </a:pPr>
            <a:r>
              <a:rPr lang="en-US" sz="2000"/>
              <a:t>E’ -&gt; </a:t>
            </a:r>
            <a:r>
              <a:rPr lang="en-US" sz="2000">
                <a:latin typeface="MS Mincho" pitchFamily="49" charset="-128"/>
                <a:ea typeface="MS Mincho" pitchFamily="49" charset="-128"/>
              </a:rPr>
              <a:t>Ɛ</a:t>
            </a:r>
          </a:p>
        </p:txBody>
      </p:sp>
      <p:sp>
        <p:nvSpPr>
          <p:cNvPr id="55" name="Rectangle 54"/>
          <p:cNvSpPr>
            <a:spLocks noChangeArrowheads="1"/>
          </p:cNvSpPr>
          <p:nvPr/>
        </p:nvSpPr>
        <p:spPr bwMode="auto">
          <a:xfrm>
            <a:off x="2044700" y="5105400"/>
            <a:ext cx="1079500" cy="369888"/>
          </a:xfrm>
          <a:prstGeom prst="rect">
            <a:avLst/>
          </a:prstGeom>
          <a:noFill/>
          <a:ln w="9525">
            <a:noFill/>
            <a:miter lim="800000"/>
            <a:headEnd/>
            <a:tailEnd/>
          </a:ln>
        </p:spPr>
        <p:txBody>
          <a:bodyPr wrap="none">
            <a:spAutoFit/>
          </a:bodyPr>
          <a:lstStyle/>
          <a:p>
            <a:pPr marL="457200" indent="-457200">
              <a:lnSpc>
                <a:spcPct val="90000"/>
              </a:lnSpc>
              <a:buFont typeface="Wingdings 2" pitchFamily="18" charset="2"/>
              <a:buNone/>
            </a:pPr>
            <a:r>
              <a:rPr lang="en-US" sz="2000"/>
              <a:t>T -&gt; FT’</a:t>
            </a:r>
          </a:p>
        </p:txBody>
      </p:sp>
      <p:sp>
        <p:nvSpPr>
          <p:cNvPr id="56" name="Rectangle 55"/>
          <p:cNvSpPr>
            <a:spLocks noChangeArrowheads="1"/>
          </p:cNvSpPr>
          <p:nvPr/>
        </p:nvSpPr>
        <p:spPr bwMode="auto">
          <a:xfrm>
            <a:off x="5410200" y="5105400"/>
            <a:ext cx="1079500" cy="369888"/>
          </a:xfrm>
          <a:prstGeom prst="rect">
            <a:avLst/>
          </a:prstGeom>
          <a:noFill/>
          <a:ln w="9525">
            <a:noFill/>
            <a:miter lim="800000"/>
            <a:headEnd/>
            <a:tailEnd/>
          </a:ln>
        </p:spPr>
        <p:txBody>
          <a:bodyPr wrap="none">
            <a:spAutoFit/>
          </a:bodyPr>
          <a:lstStyle/>
          <a:p>
            <a:pPr marL="457200" indent="-457200">
              <a:lnSpc>
                <a:spcPct val="90000"/>
              </a:lnSpc>
              <a:buFont typeface="Wingdings 2" pitchFamily="18" charset="2"/>
              <a:buNone/>
            </a:pPr>
            <a:r>
              <a:rPr lang="en-US" sz="2000"/>
              <a:t>T -&gt; FT’</a:t>
            </a:r>
          </a:p>
        </p:txBody>
      </p:sp>
      <p:sp>
        <p:nvSpPr>
          <p:cNvPr id="57" name="Rectangle 56"/>
          <p:cNvSpPr>
            <a:spLocks noChangeArrowheads="1"/>
          </p:cNvSpPr>
          <p:nvPr/>
        </p:nvSpPr>
        <p:spPr bwMode="auto">
          <a:xfrm>
            <a:off x="4267200" y="5715000"/>
            <a:ext cx="1323975" cy="400050"/>
          </a:xfrm>
          <a:prstGeom prst="rect">
            <a:avLst/>
          </a:prstGeom>
          <a:noFill/>
          <a:ln w="9525">
            <a:noFill/>
            <a:miter lim="800000"/>
            <a:headEnd/>
            <a:tailEnd/>
          </a:ln>
        </p:spPr>
        <p:txBody>
          <a:bodyPr wrap="none">
            <a:spAutoFit/>
          </a:bodyPr>
          <a:lstStyle/>
          <a:p>
            <a:r>
              <a:rPr lang="en-US" sz="2000"/>
              <a:t>T’ -&gt; *FT’ </a:t>
            </a:r>
          </a:p>
        </p:txBody>
      </p:sp>
      <p:sp>
        <p:nvSpPr>
          <p:cNvPr id="58" name="Rectangle 57"/>
          <p:cNvSpPr>
            <a:spLocks noChangeArrowheads="1"/>
          </p:cNvSpPr>
          <p:nvPr/>
        </p:nvSpPr>
        <p:spPr bwMode="auto">
          <a:xfrm>
            <a:off x="3352800" y="5791200"/>
            <a:ext cx="900113" cy="369888"/>
          </a:xfrm>
          <a:prstGeom prst="rect">
            <a:avLst/>
          </a:prstGeom>
          <a:noFill/>
          <a:ln w="9525">
            <a:noFill/>
            <a:miter lim="800000"/>
            <a:headEnd/>
            <a:tailEnd/>
          </a:ln>
        </p:spPr>
        <p:txBody>
          <a:bodyPr wrap="none">
            <a:spAutoFit/>
          </a:bodyPr>
          <a:lstStyle/>
          <a:p>
            <a:pPr marL="457200" indent="-457200">
              <a:lnSpc>
                <a:spcPct val="90000"/>
              </a:lnSpc>
              <a:buFont typeface="Wingdings 2" pitchFamily="18" charset="2"/>
              <a:buNone/>
            </a:pPr>
            <a:r>
              <a:rPr lang="en-US" sz="2000"/>
              <a:t>T’ -&gt; </a:t>
            </a:r>
            <a:r>
              <a:rPr lang="en-US" sz="2000">
                <a:latin typeface="MS Mincho" pitchFamily="49" charset="-128"/>
                <a:ea typeface="MS Mincho" pitchFamily="49" charset="-128"/>
              </a:rPr>
              <a:t>Ɛ</a:t>
            </a:r>
          </a:p>
        </p:txBody>
      </p:sp>
      <p:sp>
        <p:nvSpPr>
          <p:cNvPr id="59" name="Rectangle 58"/>
          <p:cNvSpPr>
            <a:spLocks noChangeArrowheads="1"/>
          </p:cNvSpPr>
          <p:nvPr/>
        </p:nvSpPr>
        <p:spPr bwMode="auto">
          <a:xfrm>
            <a:off x="6553200" y="5715000"/>
            <a:ext cx="900113" cy="369888"/>
          </a:xfrm>
          <a:prstGeom prst="rect">
            <a:avLst/>
          </a:prstGeom>
          <a:noFill/>
          <a:ln w="9525">
            <a:noFill/>
            <a:miter lim="800000"/>
            <a:headEnd/>
            <a:tailEnd/>
          </a:ln>
        </p:spPr>
        <p:txBody>
          <a:bodyPr wrap="none">
            <a:spAutoFit/>
          </a:bodyPr>
          <a:lstStyle/>
          <a:p>
            <a:pPr marL="457200" indent="-457200">
              <a:lnSpc>
                <a:spcPct val="90000"/>
              </a:lnSpc>
              <a:buFont typeface="Wingdings 2" pitchFamily="18" charset="2"/>
              <a:buNone/>
            </a:pPr>
            <a:r>
              <a:rPr lang="en-US" sz="2000"/>
              <a:t>T’ -&gt; </a:t>
            </a:r>
            <a:r>
              <a:rPr lang="en-US" sz="2000">
                <a:latin typeface="MS Mincho" pitchFamily="49" charset="-128"/>
                <a:ea typeface="MS Mincho" pitchFamily="49" charset="-128"/>
              </a:rPr>
              <a:t>Ɛ</a:t>
            </a:r>
          </a:p>
        </p:txBody>
      </p:sp>
      <p:sp>
        <p:nvSpPr>
          <p:cNvPr id="60" name="Rectangle 59"/>
          <p:cNvSpPr>
            <a:spLocks noChangeArrowheads="1"/>
          </p:cNvSpPr>
          <p:nvPr/>
        </p:nvSpPr>
        <p:spPr bwMode="auto">
          <a:xfrm>
            <a:off x="7772400" y="5715000"/>
            <a:ext cx="900113" cy="369888"/>
          </a:xfrm>
          <a:prstGeom prst="rect">
            <a:avLst/>
          </a:prstGeom>
          <a:noFill/>
          <a:ln w="9525">
            <a:noFill/>
            <a:miter lim="800000"/>
            <a:headEnd/>
            <a:tailEnd/>
          </a:ln>
        </p:spPr>
        <p:txBody>
          <a:bodyPr wrap="none">
            <a:spAutoFit/>
          </a:bodyPr>
          <a:lstStyle/>
          <a:p>
            <a:pPr marL="457200" indent="-457200">
              <a:lnSpc>
                <a:spcPct val="90000"/>
              </a:lnSpc>
              <a:buFont typeface="Wingdings 2" pitchFamily="18" charset="2"/>
              <a:buNone/>
            </a:pPr>
            <a:r>
              <a:rPr lang="en-US" sz="2000"/>
              <a:t>T’ -&gt; </a:t>
            </a:r>
            <a:r>
              <a:rPr lang="en-US" sz="2000">
                <a:latin typeface="MS Mincho" pitchFamily="49" charset="-128"/>
                <a:ea typeface="MS Mincho" pitchFamily="49" charset="-128"/>
              </a:rPr>
              <a:t>Ɛ</a:t>
            </a:r>
          </a:p>
        </p:txBody>
      </p:sp>
      <p:sp>
        <p:nvSpPr>
          <p:cNvPr id="61" name="Rectangle 60"/>
          <p:cNvSpPr>
            <a:spLocks noChangeArrowheads="1"/>
          </p:cNvSpPr>
          <p:nvPr/>
        </p:nvSpPr>
        <p:spPr bwMode="auto">
          <a:xfrm>
            <a:off x="5410200" y="6457950"/>
            <a:ext cx="1076325" cy="400050"/>
          </a:xfrm>
          <a:prstGeom prst="rect">
            <a:avLst/>
          </a:prstGeom>
          <a:noFill/>
          <a:ln w="9525">
            <a:noFill/>
            <a:miter lim="800000"/>
            <a:headEnd/>
            <a:tailEnd/>
          </a:ln>
        </p:spPr>
        <p:txBody>
          <a:bodyPr wrap="none">
            <a:spAutoFit/>
          </a:bodyPr>
          <a:lstStyle/>
          <a:p>
            <a:r>
              <a:rPr lang="en-US" sz="2000"/>
              <a:t>F -&gt; (E) </a:t>
            </a:r>
          </a:p>
        </p:txBody>
      </p:sp>
      <p:sp>
        <p:nvSpPr>
          <p:cNvPr id="62" name="Rectangle 61"/>
          <p:cNvSpPr>
            <a:spLocks noChangeArrowheads="1"/>
          </p:cNvSpPr>
          <p:nvPr/>
        </p:nvSpPr>
        <p:spPr bwMode="auto">
          <a:xfrm>
            <a:off x="2133600" y="6488113"/>
            <a:ext cx="898525" cy="369887"/>
          </a:xfrm>
          <a:prstGeom prst="rect">
            <a:avLst/>
          </a:prstGeom>
          <a:noFill/>
          <a:ln w="9525">
            <a:noFill/>
            <a:miter lim="800000"/>
            <a:headEnd/>
            <a:tailEnd/>
          </a:ln>
        </p:spPr>
        <p:txBody>
          <a:bodyPr wrap="none">
            <a:spAutoFit/>
          </a:bodyPr>
          <a:lstStyle/>
          <a:p>
            <a:pPr marL="457200" indent="-457200">
              <a:lnSpc>
                <a:spcPct val="90000"/>
              </a:lnSpc>
              <a:buFont typeface="Wingdings 2" pitchFamily="18" charset="2"/>
              <a:buNone/>
            </a:pPr>
            <a:r>
              <a:rPr lang="en-US" sz="2000"/>
              <a:t>F -&gt; </a:t>
            </a:r>
            <a:r>
              <a:rPr lang="en-US" sz="2000" b="1"/>
              <a:t>id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linds(horizontal)">
                                      <p:cBhvr>
                                        <p:cTn id="7" dur="500"/>
                                        <p:tgtEl>
                                          <p:spTgt spid="4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blinds(horizontal)">
                                      <p:cBhvr>
                                        <p:cTn id="10" dur="500"/>
                                        <p:tgtEl>
                                          <p:spTgt spid="4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blinds(horizontal)">
                                      <p:cBhvr>
                                        <p:cTn id="15" dur="500"/>
                                        <p:tgtEl>
                                          <p:spTgt spid="50"/>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linds(horizontal)">
                                      <p:cBhvr>
                                        <p:cTn id="18" dur="500"/>
                                        <p:tgtEl>
                                          <p:spTgt spid="53"/>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blinds(horizontal)">
                                      <p:cBhvr>
                                        <p:cTn id="21" dur="500"/>
                                        <p:tgtEl>
                                          <p:spTgt spid="54"/>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55"/>
                                        </p:tgtEl>
                                        <p:attrNameLst>
                                          <p:attrName>style.visibility</p:attrName>
                                        </p:attrNameLst>
                                      </p:cBhvr>
                                      <p:to>
                                        <p:strVal val="visible"/>
                                      </p:to>
                                    </p:set>
                                    <p:animEffect transition="in" filter="blinds(horizontal)">
                                      <p:cBhvr>
                                        <p:cTn id="26" dur="500"/>
                                        <p:tgtEl>
                                          <p:spTgt spid="55"/>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56"/>
                                        </p:tgtEl>
                                        <p:attrNameLst>
                                          <p:attrName>style.visibility</p:attrName>
                                        </p:attrNameLst>
                                      </p:cBhvr>
                                      <p:to>
                                        <p:strVal val="visible"/>
                                      </p:to>
                                    </p:set>
                                    <p:animEffect transition="in" filter="blinds(horizontal)">
                                      <p:cBhvr>
                                        <p:cTn id="29" dur="500"/>
                                        <p:tgtEl>
                                          <p:spTgt spid="56"/>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blinds(horizontal)">
                                      <p:cBhvr>
                                        <p:cTn id="34" dur="500"/>
                                        <p:tgtEl>
                                          <p:spTgt spid="58"/>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blinds(horizontal)">
                                      <p:cBhvr>
                                        <p:cTn id="37" dur="500"/>
                                        <p:tgtEl>
                                          <p:spTgt spid="57"/>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blinds(horizontal)">
                                      <p:cBhvr>
                                        <p:cTn id="40" dur="500"/>
                                        <p:tgtEl>
                                          <p:spTgt spid="59"/>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blinds(horizontal)">
                                      <p:cBhvr>
                                        <p:cTn id="43" dur="500"/>
                                        <p:tgtEl>
                                          <p:spTgt spid="60"/>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62"/>
                                        </p:tgtEl>
                                        <p:attrNameLst>
                                          <p:attrName>style.visibility</p:attrName>
                                        </p:attrNameLst>
                                      </p:cBhvr>
                                      <p:to>
                                        <p:strVal val="visible"/>
                                      </p:to>
                                    </p:set>
                                    <p:animEffect transition="in" filter="blinds(horizontal)">
                                      <p:cBhvr>
                                        <p:cTn id="48" dur="500"/>
                                        <p:tgtEl>
                                          <p:spTgt spid="62"/>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61"/>
                                        </p:tgtEl>
                                        <p:attrNameLst>
                                          <p:attrName>style.visibility</p:attrName>
                                        </p:attrNameLst>
                                      </p:cBhvr>
                                      <p:to>
                                        <p:strVal val="visible"/>
                                      </p:to>
                                    </p:set>
                                    <p:animEffect transition="in" filter="blinds(horizontal)">
                                      <p:cBhvr>
                                        <p:cTn id="51"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53" grpId="0"/>
      <p:bldP spid="54" grpId="0"/>
      <p:bldP spid="55" grpId="0"/>
      <p:bldP spid="56" grpId="0"/>
      <p:bldP spid="57" grpId="0"/>
      <p:bldP spid="58" grpId="0"/>
      <p:bldP spid="59" grpId="0"/>
      <p:bldP spid="60" grpId="0"/>
      <p:bldP spid="61" grpId="0"/>
      <p:bldP spid="62" grpId="0"/>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p:cNvSpPr>
          <p:nvPr>
            <p:ph type="title"/>
          </p:nvPr>
        </p:nvSpPr>
        <p:spPr/>
        <p:txBody>
          <a:bodyPr/>
          <a:lstStyle/>
          <a:p>
            <a:r>
              <a:rPr lang="en-US" smtClean="0"/>
              <a:t>Another example</a:t>
            </a:r>
          </a:p>
        </p:txBody>
      </p:sp>
      <p:sp>
        <p:nvSpPr>
          <p:cNvPr id="32771" name="Rectangle 5"/>
          <p:cNvSpPr>
            <a:spLocks noChangeArrowheads="1"/>
          </p:cNvSpPr>
          <p:nvPr/>
        </p:nvSpPr>
        <p:spPr bwMode="auto">
          <a:xfrm>
            <a:off x="685800" y="1970088"/>
            <a:ext cx="2362200" cy="1077912"/>
          </a:xfrm>
          <a:prstGeom prst="rect">
            <a:avLst/>
          </a:prstGeom>
          <a:noFill/>
          <a:ln w="9525">
            <a:noFill/>
            <a:miter lim="800000"/>
            <a:headEnd/>
            <a:tailEnd/>
          </a:ln>
        </p:spPr>
        <p:txBody>
          <a:bodyPr>
            <a:spAutoFit/>
          </a:bodyPr>
          <a:lstStyle/>
          <a:p>
            <a:pPr marL="457200" indent="-457200">
              <a:lnSpc>
                <a:spcPct val="90000"/>
              </a:lnSpc>
              <a:buFont typeface="Wingdings 2" pitchFamily="18" charset="2"/>
              <a:buNone/>
            </a:pPr>
            <a:r>
              <a:rPr lang="en-US"/>
              <a:t>S -&gt; iEtSS’ | a</a:t>
            </a:r>
          </a:p>
          <a:p>
            <a:pPr marL="457200" indent="-457200">
              <a:lnSpc>
                <a:spcPct val="90000"/>
              </a:lnSpc>
              <a:buFont typeface="Wingdings 2" pitchFamily="18" charset="2"/>
              <a:buNone/>
            </a:pPr>
            <a:r>
              <a:rPr lang="en-US"/>
              <a:t>S’ -&gt; eS | </a:t>
            </a:r>
            <a:r>
              <a:rPr lang="en-US">
                <a:latin typeface="MS Mincho" pitchFamily="49" charset="-128"/>
                <a:ea typeface="MS Mincho" pitchFamily="49" charset="-128"/>
              </a:rPr>
              <a:t>Ɛ</a:t>
            </a:r>
          </a:p>
          <a:p>
            <a:pPr marL="457200" indent="-457200">
              <a:lnSpc>
                <a:spcPct val="90000"/>
              </a:lnSpc>
              <a:buFont typeface="Wingdings 2" pitchFamily="18" charset="2"/>
              <a:buNone/>
            </a:pPr>
            <a:r>
              <a:rPr lang="en-US"/>
              <a:t>E -&gt; b</a:t>
            </a:r>
          </a:p>
        </p:txBody>
      </p:sp>
      <p:cxnSp>
        <p:nvCxnSpPr>
          <p:cNvPr id="24" name="Straight Connector 23"/>
          <p:cNvCxnSpPr/>
          <p:nvPr/>
        </p:nvCxnSpPr>
        <p:spPr>
          <a:xfrm>
            <a:off x="762000" y="4113213"/>
            <a:ext cx="80772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686594" y="4799806"/>
            <a:ext cx="2590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32774" name="Rectangle 5"/>
          <p:cNvSpPr>
            <a:spLocks noChangeArrowheads="1"/>
          </p:cNvSpPr>
          <p:nvPr/>
        </p:nvSpPr>
        <p:spPr bwMode="auto">
          <a:xfrm>
            <a:off x="1371600" y="4113213"/>
            <a:ext cx="609600" cy="1735137"/>
          </a:xfrm>
          <a:prstGeom prst="rect">
            <a:avLst/>
          </a:prstGeom>
          <a:noFill/>
          <a:ln w="9525">
            <a:noFill/>
            <a:miter lim="800000"/>
            <a:headEnd/>
            <a:tailEnd/>
          </a:ln>
        </p:spPr>
        <p:txBody>
          <a:bodyPr>
            <a:spAutoFit/>
          </a:bodyPr>
          <a:lstStyle/>
          <a:p>
            <a:pPr marL="457200" indent="-457200">
              <a:lnSpc>
                <a:spcPct val="90000"/>
              </a:lnSpc>
              <a:buFont typeface="Wingdings 2" pitchFamily="18" charset="2"/>
              <a:buNone/>
            </a:pPr>
            <a:r>
              <a:rPr lang="en-US"/>
              <a:t>S</a:t>
            </a:r>
          </a:p>
          <a:p>
            <a:pPr marL="457200" indent="-457200">
              <a:lnSpc>
                <a:spcPct val="90000"/>
              </a:lnSpc>
              <a:buFont typeface="Wingdings 2" pitchFamily="18" charset="2"/>
              <a:buNone/>
            </a:pPr>
            <a:endParaRPr lang="en-US"/>
          </a:p>
          <a:p>
            <a:pPr marL="457200" indent="-457200">
              <a:lnSpc>
                <a:spcPct val="90000"/>
              </a:lnSpc>
              <a:buFont typeface="Wingdings 2" pitchFamily="18" charset="2"/>
              <a:buNone/>
            </a:pPr>
            <a:r>
              <a:rPr lang="en-US"/>
              <a:t>S’</a:t>
            </a:r>
          </a:p>
          <a:p>
            <a:pPr marL="457200" indent="-457200">
              <a:lnSpc>
                <a:spcPct val="90000"/>
              </a:lnSpc>
              <a:buFont typeface="Wingdings 2" pitchFamily="18" charset="2"/>
              <a:buNone/>
            </a:pPr>
            <a:endParaRPr lang="en-US"/>
          </a:p>
          <a:p>
            <a:pPr marL="457200" indent="-457200">
              <a:lnSpc>
                <a:spcPct val="90000"/>
              </a:lnSpc>
              <a:buFont typeface="Wingdings 2" pitchFamily="18" charset="2"/>
              <a:buNone/>
            </a:pPr>
            <a:r>
              <a:rPr lang="en-US"/>
              <a:t>E</a:t>
            </a:r>
          </a:p>
        </p:txBody>
      </p:sp>
      <p:sp>
        <p:nvSpPr>
          <p:cNvPr id="32775" name="TextBox 29"/>
          <p:cNvSpPr txBox="1">
            <a:spLocks noChangeArrowheads="1"/>
          </p:cNvSpPr>
          <p:nvPr/>
        </p:nvSpPr>
        <p:spPr bwMode="auto">
          <a:xfrm>
            <a:off x="990600" y="3481388"/>
            <a:ext cx="1143000" cy="701675"/>
          </a:xfrm>
          <a:prstGeom prst="rect">
            <a:avLst/>
          </a:prstGeom>
          <a:noFill/>
          <a:ln w="9525">
            <a:noFill/>
            <a:miter lim="800000"/>
            <a:headEnd/>
            <a:tailEnd/>
          </a:ln>
        </p:spPr>
        <p:txBody>
          <a:bodyPr>
            <a:spAutoFit/>
          </a:bodyPr>
          <a:lstStyle/>
          <a:p>
            <a:r>
              <a:rPr lang="en-US" sz="2000"/>
              <a:t>Non -</a:t>
            </a:r>
          </a:p>
          <a:p>
            <a:r>
              <a:rPr lang="en-US" sz="2000"/>
              <a:t>terminal</a:t>
            </a:r>
          </a:p>
        </p:txBody>
      </p:sp>
      <p:cxnSp>
        <p:nvCxnSpPr>
          <p:cNvPr id="33" name="Straight Connector 32"/>
          <p:cNvCxnSpPr/>
          <p:nvPr/>
        </p:nvCxnSpPr>
        <p:spPr>
          <a:xfrm flipV="1">
            <a:off x="1981200" y="3656013"/>
            <a:ext cx="6781800" cy="76200"/>
          </a:xfrm>
          <a:prstGeom prst="line">
            <a:avLst/>
          </a:prstGeom>
        </p:spPr>
        <p:style>
          <a:lnRef idx="1">
            <a:schemeClr val="accent1"/>
          </a:lnRef>
          <a:fillRef idx="0">
            <a:schemeClr val="accent1"/>
          </a:fillRef>
          <a:effectRef idx="0">
            <a:schemeClr val="accent1"/>
          </a:effectRef>
          <a:fontRef idx="minor">
            <a:schemeClr val="tx1"/>
          </a:fontRef>
        </p:style>
      </p:cxnSp>
      <p:sp>
        <p:nvSpPr>
          <p:cNvPr id="32777" name="TextBox 33"/>
          <p:cNvSpPr txBox="1">
            <a:spLocks noChangeArrowheads="1"/>
          </p:cNvSpPr>
          <p:nvPr/>
        </p:nvSpPr>
        <p:spPr bwMode="auto">
          <a:xfrm>
            <a:off x="4724400" y="3270250"/>
            <a:ext cx="1851025" cy="457200"/>
          </a:xfrm>
          <a:prstGeom prst="rect">
            <a:avLst/>
          </a:prstGeom>
          <a:noFill/>
          <a:ln w="9525">
            <a:noFill/>
            <a:miter lim="800000"/>
            <a:headEnd/>
            <a:tailEnd/>
          </a:ln>
        </p:spPr>
        <p:txBody>
          <a:bodyPr wrap="none">
            <a:spAutoFit/>
          </a:bodyPr>
          <a:lstStyle/>
          <a:p>
            <a:r>
              <a:rPr lang="en-US"/>
              <a:t>Input Symbol</a:t>
            </a:r>
          </a:p>
        </p:txBody>
      </p:sp>
      <p:sp>
        <p:nvSpPr>
          <p:cNvPr id="32778" name="TextBox 34"/>
          <p:cNvSpPr txBox="1">
            <a:spLocks noChangeArrowheads="1"/>
          </p:cNvSpPr>
          <p:nvPr/>
        </p:nvSpPr>
        <p:spPr bwMode="auto">
          <a:xfrm>
            <a:off x="2667000" y="3656013"/>
            <a:ext cx="319088" cy="457200"/>
          </a:xfrm>
          <a:prstGeom prst="rect">
            <a:avLst/>
          </a:prstGeom>
          <a:noFill/>
          <a:ln w="9525">
            <a:noFill/>
            <a:miter lim="800000"/>
            <a:headEnd/>
            <a:tailEnd/>
          </a:ln>
        </p:spPr>
        <p:txBody>
          <a:bodyPr wrap="none">
            <a:spAutoFit/>
          </a:bodyPr>
          <a:lstStyle/>
          <a:p>
            <a:r>
              <a:rPr lang="en-US"/>
              <a:t>a</a:t>
            </a:r>
          </a:p>
        </p:txBody>
      </p:sp>
      <p:sp>
        <p:nvSpPr>
          <p:cNvPr id="32779" name="TextBox 35"/>
          <p:cNvSpPr txBox="1">
            <a:spLocks noChangeArrowheads="1"/>
          </p:cNvSpPr>
          <p:nvPr/>
        </p:nvSpPr>
        <p:spPr bwMode="auto">
          <a:xfrm>
            <a:off x="3733800" y="3656013"/>
            <a:ext cx="336550" cy="457200"/>
          </a:xfrm>
          <a:prstGeom prst="rect">
            <a:avLst/>
          </a:prstGeom>
          <a:noFill/>
          <a:ln w="9525">
            <a:noFill/>
            <a:miter lim="800000"/>
            <a:headEnd/>
            <a:tailEnd/>
          </a:ln>
        </p:spPr>
        <p:txBody>
          <a:bodyPr wrap="none">
            <a:spAutoFit/>
          </a:bodyPr>
          <a:lstStyle/>
          <a:p>
            <a:r>
              <a:rPr lang="en-US"/>
              <a:t>b</a:t>
            </a:r>
          </a:p>
        </p:txBody>
      </p:sp>
      <p:sp>
        <p:nvSpPr>
          <p:cNvPr id="32780" name="TextBox 36"/>
          <p:cNvSpPr txBox="1">
            <a:spLocks noChangeArrowheads="1"/>
          </p:cNvSpPr>
          <p:nvPr/>
        </p:nvSpPr>
        <p:spPr bwMode="auto">
          <a:xfrm>
            <a:off x="4757738" y="3727450"/>
            <a:ext cx="319087" cy="457200"/>
          </a:xfrm>
          <a:prstGeom prst="rect">
            <a:avLst/>
          </a:prstGeom>
          <a:noFill/>
          <a:ln w="9525">
            <a:noFill/>
            <a:miter lim="800000"/>
            <a:headEnd/>
            <a:tailEnd/>
          </a:ln>
        </p:spPr>
        <p:txBody>
          <a:bodyPr wrap="none">
            <a:spAutoFit/>
          </a:bodyPr>
          <a:lstStyle/>
          <a:p>
            <a:r>
              <a:rPr lang="en-US"/>
              <a:t>e</a:t>
            </a:r>
          </a:p>
        </p:txBody>
      </p:sp>
      <p:sp>
        <p:nvSpPr>
          <p:cNvPr id="32781" name="TextBox 37"/>
          <p:cNvSpPr txBox="1">
            <a:spLocks noChangeArrowheads="1"/>
          </p:cNvSpPr>
          <p:nvPr/>
        </p:nvSpPr>
        <p:spPr bwMode="auto">
          <a:xfrm>
            <a:off x="5715000" y="3656013"/>
            <a:ext cx="268288" cy="457200"/>
          </a:xfrm>
          <a:prstGeom prst="rect">
            <a:avLst/>
          </a:prstGeom>
          <a:noFill/>
          <a:ln w="9525">
            <a:noFill/>
            <a:miter lim="800000"/>
            <a:headEnd/>
            <a:tailEnd/>
          </a:ln>
        </p:spPr>
        <p:txBody>
          <a:bodyPr wrap="none">
            <a:spAutoFit/>
          </a:bodyPr>
          <a:lstStyle/>
          <a:p>
            <a:r>
              <a:rPr lang="en-US"/>
              <a:t>i</a:t>
            </a:r>
          </a:p>
        </p:txBody>
      </p:sp>
      <p:sp>
        <p:nvSpPr>
          <p:cNvPr id="32782" name="TextBox 38"/>
          <p:cNvSpPr txBox="1">
            <a:spLocks noChangeArrowheads="1"/>
          </p:cNvSpPr>
          <p:nvPr/>
        </p:nvSpPr>
        <p:spPr bwMode="auto">
          <a:xfrm>
            <a:off x="6799263" y="3656013"/>
            <a:ext cx="268287" cy="457200"/>
          </a:xfrm>
          <a:prstGeom prst="rect">
            <a:avLst/>
          </a:prstGeom>
          <a:noFill/>
          <a:ln w="9525">
            <a:noFill/>
            <a:miter lim="800000"/>
            <a:headEnd/>
            <a:tailEnd/>
          </a:ln>
        </p:spPr>
        <p:txBody>
          <a:bodyPr wrap="none">
            <a:spAutoFit/>
          </a:bodyPr>
          <a:lstStyle/>
          <a:p>
            <a:r>
              <a:rPr lang="en-US"/>
              <a:t>t</a:t>
            </a:r>
          </a:p>
        </p:txBody>
      </p:sp>
      <p:sp>
        <p:nvSpPr>
          <p:cNvPr id="32783" name="TextBox 39"/>
          <p:cNvSpPr txBox="1">
            <a:spLocks noChangeArrowheads="1"/>
          </p:cNvSpPr>
          <p:nvPr/>
        </p:nvSpPr>
        <p:spPr bwMode="auto">
          <a:xfrm>
            <a:off x="7967663" y="3656013"/>
            <a:ext cx="336550" cy="457200"/>
          </a:xfrm>
          <a:prstGeom prst="rect">
            <a:avLst/>
          </a:prstGeom>
          <a:noFill/>
          <a:ln w="9525">
            <a:noFill/>
            <a:miter lim="800000"/>
            <a:headEnd/>
            <a:tailEnd/>
          </a:ln>
        </p:spPr>
        <p:txBody>
          <a:bodyPr wrap="none">
            <a:spAutoFit/>
          </a:bodyPr>
          <a:lstStyle/>
          <a:p>
            <a:r>
              <a:rPr lang="en-US"/>
              <a:t>$</a:t>
            </a:r>
          </a:p>
        </p:txBody>
      </p:sp>
      <p:cxnSp>
        <p:nvCxnSpPr>
          <p:cNvPr id="42" name="Straight Connector 41"/>
          <p:cNvCxnSpPr/>
          <p:nvPr/>
        </p:nvCxnSpPr>
        <p:spPr>
          <a:xfrm rot="5400000">
            <a:off x="2056606" y="4876007"/>
            <a:ext cx="2363787"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3199606" y="4876007"/>
            <a:ext cx="2363787"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4152106" y="4914107"/>
            <a:ext cx="2439987"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5371306" y="4914107"/>
            <a:ext cx="2439987"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6323806" y="4952207"/>
            <a:ext cx="2516187"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7428706" y="4990307"/>
            <a:ext cx="2592387" cy="76200"/>
          </a:xfrm>
          <a:prstGeom prst="line">
            <a:avLst/>
          </a:prstGeom>
        </p:spPr>
        <p:style>
          <a:lnRef idx="1">
            <a:schemeClr val="accent1"/>
          </a:lnRef>
          <a:fillRef idx="0">
            <a:schemeClr val="accent1"/>
          </a:fillRef>
          <a:effectRef idx="0">
            <a:schemeClr val="accent1"/>
          </a:effectRef>
          <a:fontRef idx="minor">
            <a:schemeClr val="tx1"/>
          </a:fontRef>
        </p:style>
      </p:cxnSp>
      <p:sp>
        <p:nvSpPr>
          <p:cNvPr id="48" name="Rectangle 47"/>
          <p:cNvSpPr>
            <a:spLocks noChangeArrowheads="1"/>
          </p:cNvSpPr>
          <p:nvPr/>
        </p:nvSpPr>
        <p:spPr bwMode="auto">
          <a:xfrm>
            <a:off x="2057400" y="4113213"/>
            <a:ext cx="792163" cy="366712"/>
          </a:xfrm>
          <a:prstGeom prst="rect">
            <a:avLst/>
          </a:prstGeom>
          <a:noFill/>
          <a:ln w="9525">
            <a:noFill/>
            <a:miter lim="800000"/>
            <a:headEnd/>
            <a:tailEnd/>
          </a:ln>
        </p:spPr>
        <p:txBody>
          <a:bodyPr wrap="none">
            <a:spAutoFit/>
          </a:bodyPr>
          <a:lstStyle/>
          <a:p>
            <a:pPr marL="457200" indent="-457200">
              <a:lnSpc>
                <a:spcPct val="90000"/>
              </a:lnSpc>
              <a:buFont typeface="Wingdings 2" pitchFamily="18" charset="2"/>
              <a:buNone/>
            </a:pPr>
            <a:r>
              <a:rPr lang="en-US" sz="2000"/>
              <a:t>S -&gt; a</a:t>
            </a:r>
          </a:p>
        </p:txBody>
      </p:sp>
      <p:sp>
        <p:nvSpPr>
          <p:cNvPr id="49" name="Rectangle 48"/>
          <p:cNvSpPr>
            <a:spLocks noChangeArrowheads="1"/>
          </p:cNvSpPr>
          <p:nvPr/>
        </p:nvSpPr>
        <p:spPr bwMode="auto">
          <a:xfrm>
            <a:off x="5334000" y="4113213"/>
            <a:ext cx="1341438" cy="366712"/>
          </a:xfrm>
          <a:prstGeom prst="rect">
            <a:avLst/>
          </a:prstGeom>
          <a:noFill/>
          <a:ln w="9525">
            <a:noFill/>
            <a:miter lim="800000"/>
            <a:headEnd/>
            <a:tailEnd/>
          </a:ln>
        </p:spPr>
        <p:txBody>
          <a:bodyPr wrap="none">
            <a:spAutoFit/>
          </a:bodyPr>
          <a:lstStyle/>
          <a:p>
            <a:pPr marL="457200" indent="-457200">
              <a:lnSpc>
                <a:spcPct val="90000"/>
              </a:lnSpc>
              <a:buFont typeface="Wingdings 2" pitchFamily="18" charset="2"/>
              <a:buNone/>
            </a:pPr>
            <a:r>
              <a:rPr lang="en-US" sz="2000"/>
              <a:t>S -&gt; iEtSS’</a:t>
            </a:r>
          </a:p>
        </p:txBody>
      </p:sp>
      <p:sp>
        <p:nvSpPr>
          <p:cNvPr id="50" name="Rectangle 49"/>
          <p:cNvSpPr>
            <a:spLocks noChangeArrowheads="1"/>
          </p:cNvSpPr>
          <p:nvPr/>
        </p:nvSpPr>
        <p:spPr bwMode="auto">
          <a:xfrm>
            <a:off x="4405313" y="4648200"/>
            <a:ext cx="1081087" cy="762000"/>
          </a:xfrm>
          <a:prstGeom prst="rect">
            <a:avLst/>
          </a:prstGeom>
          <a:noFill/>
          <a:ln w="9525">
            <a:noFill/>
            <a:miter lim="800000"/>
            <a:headEnd/>
            <a:tailEnd/>
          </a:ln>
        </p:spPr>
        <p:txBody>
          <a:bodyPr wrap="none">
            <a:spAutoFit/>
          </a:bodyPr>
          <a:lstStyle/>
          <a:p>
            <a:r>
              <a:rPr lang="en-US" sz="2000"/>
              <a:t>S’ -&gt; </a:t>
            </a:r>
            <a:r>
              <a:rPr lang="en-US"/>
              <a:t>Ɛ</a:t>
            </a:r>
            <a:endParaRPr lang="en-US" sz="2000"/>
          </a:p>
          <a:p>
            <a:r>
              <a:rPr lang="en-US" sz="2000"/>
              <a:t>S’ -&gt; eS </a:t>
            </a:r>
          </a:p>
        </p:txBody>
      </p:sp>
      <p:sp>
        <p:nvSpPr>
          <p:cNvPr id="54" name="Rectangle 53"/>
          <p:cNvSpPr>
            <a:spLocks noChangeArrowheads="1"/>
          </p:cNvSpPr>
          <p:nvPr/>
        </p:nvSpPr>
        <p:spPr bwMode="auto">
          <a:xfrm>
            <a:off x="7696200" y="4722813"/>
            <a:ext cx="917575" cy="366712"/>
          </a:xfrm>
          <a:prstGeom prst="rect">
            <a:avLst/>
          </a:prstGeom>
          <a:noFill/>
          <a:ln w="9525">
            <a:noFill/>
            <a:miter lim="800000"/>
            <a:headEnd/>
            <a:tailEnd/>
          </a:ln>
        </p:spPr>
        <p:txBody>
          <a:bodyPr wrap="none">
            <a:spAutoFit/>
          </a:bodyPr>
          <a:lstStyle/>
          <a:p>
            <a:pPr marL="457200" indent="-457200">
              <a:lnSpc>
                <a:spcPct val="90000"/>
              </a:lnSpc>
              <a:buFont typeface="Wingdings 2" pitchFamily="18" charset="2"/>
              <a:buNone/>
            </a:pPr>
            <a:r>
              <a:rPr lang="en-US" sz="2000"/>
              <a:t>S’ -&gt; </a:t>
            </a:r>
            <a:r>
              <a:rPr lang="en-US" sz="2000">
                <a:latin typeface="MS Mincho" pitchFamily="49" charset="-128"/>
                <a:ea typeface="MS Mincho" pitchFamily="49" charset="-128"/>
              </a:rPr>
              <a:t>Ɛ</a:t>
            </a:r>
          </a:p>
        </p:txBody>
      </p:sp>
      <p:sp>
        <p:nvSpPr>
          <p:cNvPr id="55" name="Rectangle 54"/>
          <p:cNvSpPr>
            <a:spLocks noChangeArrowheads="1"/>
          </p:cNvSpPr>
          <p:nvPr/>
        </p:nvSpPr>
        <p:spPr bwMode="auto">
          <a:xfrm>
            <a:off x="3268663" y="5424488"/>
            <a:ext cx="820737" cy="366712"/>
          </a:xfrm>
          <a:prstGeom prst="rect">
            <a:avLst/>
          </a:prstGeom>
          <a:noFill/>
          <a:ln w="9525">
            <a:noFill/>
            <a:miter lim="800000"/>
            <a:headEnd/>
            <a:tailEnd/>
          </a:ln>
        </p:spPr>
        <p:txBody>
          <a:bodyPr wrap="none">
            <a:spAutoFit/>
          </a:bodyPr>
          <a:lstStyle/>
          <a:p>
            <a:pPr marL="457200" indent="-457200">
              <a:lnSpc>
                <a:spcPct val="90000"/>
              </a:lnSpc>
              <a:buFont typeface="Wingdings 2" pitchFamily="18" charset="2"/>
              <a:buNone/>
            </a:pPr>
            <a:r>
              <a:rPr lang="en-US" sz="2000"/>
              <a:t>E -&gt; 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linds(horizontal)">
                                      <p:cBhvr>
                                        <p:cTn id="7" dur="500"/>
                                        <p:tgtEl>
                                          <p:spTgt spid="4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blinds(horizontal)">
                                      <p:cBhvr>
                                        <p:cTn id="10" dur="500"/>
                                        <p:tgtEl>
                                          <p:spTgt spid="4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blinds(horizontal)">
                                      <p:cBhvr>
                                        <p:cTn id="15" dur="500"/>
                                        <p:tgtEl>
                                          <p:spTgt spid="50"/>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54"/>
                                        </p:tgtEl>
                                        <p:attrNameLst>
                                          <p:attrName>style.visibility</p:attrName>
                                        </p:attrNameLst>
                                      </p:cBhvr>
                                      <p:to>
                                        <p:strVal val="visible"/>
                                      </p:to>
                                    </p:set>
                                    <p:animEffect transition="in" filter="blinds(horizontal)">
                                      <p:cBhvr>
                                        <p:cTn id="18" dur="500"/>
                                        <p:tgtEl>
                                          <p:spTgt spid="54"/>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blinds(horizontal)">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54" grpId="0"/>
      <p:bldP spid="55" grpId="0"/>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p:cNvSpPr>
          <p:nvPr>
            <p:ph type="title"/>
          </p:nvPr>
        </p:nvSpPr>
        <p:spPr>
          <a:xfrm>
            <a:off x="304800" y="704850"/>
            <a:ext cx="8458200" cy="1143000"/>
          </a:xfrm>
        </p:spPr>
        <p:txBody>
          <a:bodyPr>
            <a:normAutofit fontScale="90000"/>
          </a:bodyPr>
          <a:lstStyle/>
          <a:p>
            <a:r>
              <a:rPr lang="en-US" sz="4600" smtClean="0"/>
              <a:t>Non-recursive predicting parsing</a:t>
            </a:r>
          </a:p>
        </p:txBody>
      </p:sp>
      <p:sp>
        <p:nvSpPr>
          <p:cNvPr id="33795" name="Rectangle 4"/>
          <p:cNvSpPr>
            <a:spLocks noChangeArrowheads="1"/>
          </p:cNvSpPr>
          <p:nvPr/>
        </p:nvSpPr>
        <p:spPr bwMode="auto">
          <a:xfrm>
            <a:off x="3733800" y="2438400"/>
            <a:ext cx="2514600" cy="304800"/>
          </a:xfrm>
          <a:prstGeom prst="rect">
            <a:avLst/>
          </a:prstGeom>
          <a:noFill/>
          <a:ln w="9525">
            <a:solidFill>
              <a:schemeClr val="tx1"/>
            </a:solidFill>
            <a:miter lim="800000"/>
            <a:headEnd/>
            <a:tailEnd/>
          </a:ln>
        </p:spPr>
        <p:txBody>
          <a:bodyPr wrap="none" anchor="ctr"/>
          <a:lstStyle/>
          <a:p>
            <a:endParaRPr lang="en-US"/>
          </a:p>
        </p:txBody>
      </p:sp>
      <p:sp>
        <p:nvSpPr>
          <p:cNvPr id="33796" name="Line 5"/>
          <p:cNvSpPr>
            <a:spLocks noChangeShapeType="1"/>
          </p:cNvSpPr>
          <p:nvPr/>
        </p:nvSpPr>
        <p:spPr bwMode="auto">
          <a:xfrm>
            <a:off x="4038600" y="2438400"/>
            <a:ext cx="0" cy="304800"/>
          </a:xfrm>
          <a:prstGeom prst="line">
            <a:avLst/>
          </a:prstGeom>
          <a:noFill/>
          <a:ln w="9525">
            <a:solidFill>
              <a:schemeClr val="tx1"/>
            </a:solidFill>
            <a:round/>
            <a:headEnd/>
            <a:tailEnd/>
          </a:ln>
        </p:spPr>
        <p:txBody>
          <a:bodyPr/>
          <a:lstStyle/>
          <a:p>
            <a:endParaRPr lang="en-US"/>
          </a:p>
        </p:txBody>
      </p:sp>
      <p:sp>
        <p:nvSpPr>
          <p:cNvPr id="33797" name="Line 6"/>
          <p:cNvSpPr>
            <a:spLocks noChangeShapeType="1"/>
          </p:cNvSpPr>
          <p:nvPr/>
        </p:nvSpPr>
        <p:spPr bwMode="auto">
          <a:xfrm>
            <a:off x="4343400" y="2438400"/>
            <a:ext cx="0" cy="304800"/>
          </a:xfrm>
          <a:prstGeom prst="line">
            <a:avLst/>
          </a:prstGeom>
          <a:noFill/>
          <a:ln w="9525">
            <a:solidFill>
              <a:schemeClr val="tx1"/>
            </a:solidFill>
            <a:round/>
            <a:headEnd/>
            <a:tailEnd/>
          </a:ln>
        </p:spPr>
        <p:txBody>
          <a:bodyPr/>
          <a:lstStyle/>
          <a:p>
            <a:endParaRPr lang="en-US"/>
          </a:p>
        </p:txBody>
      </p:sp>
      <p:sp>
        <p:nvSpPr>
          <p:cNvPr id="33798" name="Line 7"/>
          <p:cNvSpPr>
            <a:spLocks noChangeShapeType="1"/>
          </p:cNvSpPr>
          <p:nvPr/>
        </p:nvSpPr>
        <p:spPr bwMode="auto">
          <a:xfrm>
            <a:off x="4648200" y="2438400"/>
            <a:ext cx="0" cy="304800"/>
          </a:xfrm>
          <a:prstGeom prst="line">
            <a:avLst/>
          </a:prstGeom>
          <a:noFill/>
          <a:ln w="9525">
            <a:solidFill>
              <a:schemeClr val="tx1"/>
            </a:solidFill>
            <a:round/>
            <a:headEnd/>
            <a:tailEnd/>
          </a:ln>
        </p:spPr>
        <p:txBody>
          <a:bodyPr/>
          <a:lstStyle/>
          <a:p>
            <a:endParaRPr lang="en-US"/>
          </a:p>
        </p:txBody>
      </p:sp>
      <p:sp>
        <p:nvSpPr>
          <p:cNvPr id="33799" name="Line 8"/>
          <p:cNvSpPr>
            <a:spLocks noChangeShapeType="1"/>
          </p:cNvSpPr>
          <p:nvPr/>
        </p:nvSpPr>
        <p:spPr bwMode="auto">
          <a:xfrm>
            <a:off x="4953000" y="2438400"/>
            <a:ext cx="0" cy="304800"/>
          </a:xfrm>
          <a:prstGeom prst="line">
            <a:avLst/>
          </a:prstGeom>
          <a:noFill/>
          <a:ln w="9525">
            <a:solidFill>
              <a:schemeClr val="tx1"/>
            </a:solidFill>
            <a:round/>
            <a:headEnd/>
            <a:tailEnd/>
          </a:ln>
        </p:spPr>
        <p:txBody>
          <a:bodyPr/>
          <a:lstStyle/>
          <a:p>
            <a:endParaRPr lang="en-US"/>
          </a:p>
        </p:txBody>
      </p:sp>
      <p:sp>
        <p:nvSpPr>
          <p:cNvPr id="33800" name="Line 9"/>
          <p:cNvSpPr>
            <a:spLocks noChangeShapeType="1"/>
          </p:cNvSpPr>
          <p:nvPr/>
        </p:nvSpPr>
        <p:spPr bwMode="auto">
          <a:xfrm>
            <a:off x="5257800" y="2438400"/>
            <a:ext cx="0" cy="304800"/>
          </a:xfrm>
          <a:prstGeom prst="line">
            <a:avLst/>
          </a:prstGeom>
          <a:noFill/>
          <a:ln w="9525">
            <a:solidFill>
              <a:schemeClr val="tx1"/>
            </a:solidFill>
            <a:round/>
            <a:headEnd/>
            <a:tailEnd/>
          </a:ln>
        </p:spPr>
        <p:txBody>
          <a:bodyPr/>
          <a:lstStyle/>
          <a:p>
            <a:endParaRPr lang="en-US"/>
          </a:p>
        </p:txBody>
      </p:sp>
      <p:sp>
        <p:nvSpPr>
          <p:cNvPr id="33801" name="Line 10"/>
          <p:cNvSpPr>
            <a:spLocks noChangeShapeType="1"/>
          </p:cNvSpPr>
          <p:nvPr/>
        </p:nvSpPr>
        <p:spPr bwMode="auto">
          <a:xfrm>
            <a:off x="5562600" y="2438400"/>
            <a:ext cx="0" cy="304800"/>
          </a:xfrm>
          <a:prstGeom prst="line">
            <a:avLst/>
          </a:prstGeom>
          <a:noFill/>
          <a:ln w="9525">
            <a:solidFill>
              <a:schemeClr val="tx1"/>
            </a:solidFill>
            <a:round/>
            <a:headEnd/>
            <a:tailEnd/>
          </a:ln>
        </p:spPr>
        <p:txBody>
          <a:bodyPr/>
          <a:lstStyle/>
          <a:p>
            <a:endParaRPr lang="en-US"/>
          </a:p>
        </p:txBody>
      </p:sp>
      <p:sp>
        <p:nvSpPr>
          <p:cNvPr id="33802" name="Line 11"/>
          <p:cNvSpPr>
            <a:spLocks noChangeShapeType="1"/>
          </p:cNvSpPr>
          <p:nvPr/>
        </p:nvSpPr>
        <p:spPr bwMode="auto">
          <a:xfrm>
            <a:off x="5867400" y="2438400"/>
            <a:ext cx="0" cy="304800"/>
          </a:xfrm>
          <a:prstGeom prst="line">
            <a:avLst/>
          </a:prstGeom>
          <a:noFill/>
          <a:ln w="9525">
            <a:solidFill>
              <a:schemeClr val="tx1"/>
            </a:solidFill>
            <a:round/>
            <a:headEnd/>
            <a:tailEnd/>
          </a:ln>
        </p:spPr>
        <p:txBody>
          <a:bodyPr/>
          <a:lstStyle/>
          <a:p>
            <a:endParaRPr lang="en-US"/>
          </a:p>
        </p:txBody>
      </p:sp>
      <p:sp>
        <p:nvSpPr>
          <p:cNvPr id="33803" name="Text Box 12"/>
          <p:cNvSpPr txBox="1">
            <a:spLocks noChangeArrowheads="1"/>
          </p:cNvSpPr>
          <p:nvPr/>
        </p:nvSpPr>
        <p:spPr bwMode="auto">
          <a:xfrm>
            <a:off x="4997450" y="2362200"/>
            <a:ext cx="285750" cy="366713"/>
          </a:xfrm>
          <a:prstGeom prst="rect">
            <a:avLst/>
          </a:prstGeom>
          <a:noFill/>
          <a:ln w="9525">
            <a:noFill/>
            <a:miter lim="800000"/>
            <a:headEnd/>
            <a:tailEnd/>
          </a:ln>
        </p:spPr>
        <p:txBody>
          <a:bodyPr wrap="none">
            <a:spAutoFit/>
          </a:bodyPr>
          <a:lstStyle/>
          <a:p>
            <a:r>
              <a:rPr lang="en-US" sz="1800"/>
              <a:t>a</a:t>
            </a:r>
          </a:p>
        </p:txBody>
      </p:sp>
      <p:sp>
        <p:nvSpPr>
          <p:cNvPr id="33804" name="Text Box 13"/>
          <p:cNvSpPr txBox="1">
            <a:spLocks noChangeArrowheads="1"/>
          </p:cNvSpPr>
          <p:nvPr/>
        </p:nvSpPr>
        <p:spPr bwMode="auto">
          <a:xfrm>
            <a:off x="5276850" y="2362200"/>
            <a:ext cx="312738" cy="366713"/>
          </a:xfrm>
          <a:prstGeom prst="rect">
            <a:avLst/>
          </a:prstGeom>
          <a:noFill/>
          <a:ln w="9525">
            <a:noFill/>
            <a:miter lim="800000"/>
            <a:headEnd/>
            <a:tailEnd/>
          </a:ln>
        </p:spPr>
        <p:txBody>
          <a:bodyPr wrap="none">
            <a:spAutoFit/>
          </a:bodyPr>
          <a:lstStyle/>
          <a:p>
            <a:r>
              <a:rPr lang="en-US" sz="1800"/>
              <a:t>+</a:t>
            </a:r>
          </a:p>
        </p:txBody>
      </p:sp>
      <p:sp>
        <p:nvSpPr>
          <p:cNvPr id="33805" name="Text Box 14"/>
          <p:cNvSpPr txBox="1">
            <a:spLocks noChangeArrowheads="1"/>
          </p:cNvSpPr>
          <p:nvPr/>
        </p:nvSpPr>
        <p:spPr bwMode="auto">
          <a:xfrm>
            <a:off x="5581650" y="2362200"/>
            <a:ext cx="298450" cy="366713"/>
          </a:xfrm>
          <a:prstGeom prst="rect">
            <a:avLst/>
          </a:prstGeom>
          <a:noFill/>
          <a:ln w="9525">
            <a:noFill/>
            <a:miter lim="800000"/>
            <a:headEnd/>
            <a:tailEnd/>
          </a:ln>
        </p:spPr>
        <p:txBody>
          <a:bodyPr wrap="none">
            <a:spAutoFit/>
          </a:bodyPr>
          <a:lstStyle/>
          <a:p>
            <a:r>
              <a:rPr lang="en-US" sz="1800"/>
              <a:t>b</a:t>
            </a:r>
          </a:p>
        </p:txBody>
      </p:sp>
      <p:sp>
        <p:nvSpPr>
          <p:cNvPr id="33806" name="Text Box 15"/>
          <p:cNvSpPr txBox="1">
            <a:spLocks noChangeArrowheads="1"/>
          </p:cNvSpPr>
          <p:nvPr/>
        </p:nvSpPr>
        <p:spPr bwMode="auto">
          <a:xfrm>
            <a:off x="5886450" y="2362200"/>
            <a:ext cx="298450" cy="366713"/>
          </a:xfrm>
          <a:prstGeom prst="rect">
            <a:avLst/>
          </a:prstGeom>
          <a:noFill/>
          <a:ln w="9525">
            <a:noFill/>
            <a:miter lim="800000"/>
            <a:headEnd/>
            <a:tailEnd/>
          </a:ln>
        </p:spPr>
        <p:txBody>
          <a:bodyPr wrap="none">
            <a:spAutoFit/>
          </a:bodyPr>
          <a:lstStyle/>
          <a:p>
            <a:r>
              <a:rPr lang="en-US" sz="1800"/>
              <a:t>$</a:t>
            </a:r>
          </a:p>
        </p:txBody>
      </p:sp>
      <p:sp>
        <p:nvSpPr>
          <p:cNvPr id="33807" name="Rectangle 16"/>
          <p:cNvSpPr>
            <a:spLocks noChangeArrowheads="1"/>
          </p:cNvSpPr>
          <p:nvPr/>
        </p:nvSpPr>
        <p:spPr bwMode="auto">
          <a:xfrm>
            <a:off x="3886200" y="3581400"/>
            <a:ext cx="1981200" cy="1143000"/>
          </a:xfrm>
          <a:prstGeom prst="rect">
            <a:avLst/>
          </a:prstGeom>
          <a:solidFill>
            <a:schemeClr val="accent1"/>
          </a:solidFill>
          <a:ln w="9525">
            <a:solidFill>
              <a:schemeClr val="tx1"/>
            </a:solidFill>
            <a:miter lim="800000"/>
            <a:headEnd/>
            <a:tailEnd/>
          </a:ln>
        </p:spPr>
        <p:txBody>
          <a:bodyPr wrap="none" anchor="ctr"/>
          <a:lstStyle/>
          <a:p>
            <a:pPr algn="ctr"/>
            <a:r>
              <a:rPr lang="en-US"/>
              <a:t>Predictive</a:t>
            </a:r>
          </a:p>
          <a:p>
            <a:pPr algn="ctr"/>
            <a:r>
              <a:rPr lang="en-US"/>
              <a:t>parsing </a:t>
            </a:r>
          </a:p>
          <a:p>
            <a:pPr algn="ctr"/>
            <a:r>
              <a:rPr lang="en-US"/>
              <a:t>program</a:t>
            </a:r>
          </a:p>
        </p:txBody>
      </p:sp>
      <p:sp>
        <p:nvSpPr>
          <p:cNvPr id="33808" name="Line 17"/>
          <p:cNvSpPr>
            <a:spLocks noChangeShapeType="1"/>
          </p:cNvSpPr>
          <p:nvPr/>
        </p:nvSpPr>
        <p:spPr bwMode="auto">
          <a:xfrm flipV="1">
            <a:off x="4800600" y="2743200"/>
            <a:ext cx="304800" cy="838200"/>
          </a:xfrm>
          <a:prstGeom prst="line">
            <a:avLst/>
          </a:prstGeom>
          <a:noFill/>
          <a:ln w="9525">
            <a:solidFill>
              <a:schemeClr val="tx1"/>
            </a:solidFill>
            <a:round/>
            <a:headEnd/>
            <a:tailEnd type="triangle" w="med" len="med"/>
          </a:ln>
        </p:spPr>
        <p:txBody>
          <a:bodyPr/>
          <a:lstStyle/>
          <a:p>
            <a:endParaRPr lang="en-US"/>
          </a:p>
        </p:txBody>
      </p:sp>
      <p:sp>
        <p:nvSpPr>
          <p:cNvPr id="33809" name="Line 18"/>
          <p:cNvSpPr>
            <a:spLocks noChangeShapeType="1"/>
          </p:cNvSpPr>
          <p:nvPr/>
        </p:nvSpPr>
        <p:spPr bwMode="auto">
          <a:xfrm>
            <a:off x="5867400" y="4114800"/>
            <a:ext cx="1066800" cy="0"/>
          </a:xfrm>
          <a:prstGeom prst="line">
            <a:avLst/>
          </a:prstGeom>
          <a:noFill/>
          <a:ln w="9525">
            <a:solidFill>
              <a:schemeClr val="tx1"/>
            </a:solidFill>
            <a:round/>
            <a:headEnd/>
            <a:tailEnd type="triangle" w="med" len="med"/>
          </a:ln>
        </p:spPr>
        <p:txBody>
          <a:bodyPr/>
          <a:lstStyle/>
          <a:p>
            <a:endParaRPr lang="en-US"/>
          </a:p>
        </p:txBody>
      </p:sp>
      <p:sp>
        <p:nvSpPr>
          <p:cNvPr id="33810" name="Text Box 19"/>
          <p:cNvSpPr txBox="1">
            <a:spLocks noChangeArrowheads="1"/>
          </p:cNvSpPr>
          <p:nvPr/>
        </p:nvSpPr>
        <p:spPr bwMode="auto">
          <a:xfrm>
            <a:off x="6934200" y="3810000"/>
            <a:ext cx="962025" cy="457200"/>
          </a:xfrm>
          <a:prstGeom prst="rect">
            <a:avLst/>
          </a:prstGeom>
          <a:noFill/>
          <a:ln w="9525">
            <a:noFill/>
            <a:miter lim="800000"/>
            <a:headEnd/>
            <a:tailEnd/>
          </a:ln>
        </p:spPr>
        <p:txBody>
          <a:bodyPr wrap="none">
            <a:spAutoFit/>
          </a:bodyPr>
          <a:lstStyle/>
          <a:p>
            <a:r>
              <a:rPr lang="en-US"/>
              <a:t>output</a:t>
            </a:r>
          </a:p>
        </p:txBody>
      </p:sp>
      <p:sp>
        <p:nvSpPr>
          <p:cNvPr id="33811" name="Rectangle 20"/>
          <p:cNvSpPr>
            <a:spLocks noChangeArrowheads="1"/>
          </p:cNvSpPr>
          <p:nvPr/>
        </p:nvSpPr>
        <p:spPr bwMode="auto">
          <a:xfrm>
            <a:off x="4191000" y="5486400"/>
            <a:ext cx="1524000" cy="990600"/>
          </a:xfrm>
          <a:prstGeom prst="rect">
            <a:avLst/>
          </a:prstGeom>
          <a:noFill/>
          <a:ln w="9525">
            <a:solidFill>
              <a:schemeClr val="tx1"/>
            </a:solidFill>
            <a:miter lim="800000"/>
            <a:headEnd/>
            <a:tailEnd/>
          </a:ln>
        </p:spPr>
        <p:txBody>
          <a:bodyPr wrap="none" anchor="ctr"/>
          <a:lstStyle/>
          <a:p>
            <a:pPr algn="ctr"/>
            <a:r>
              <a:rPr lang="en-US"/>
              <a:t>Parsing</a:t>
            </a:r>
          </a:p>
          <a:p>
            <a:pPr algn="ctr"/>
            <a:r>
              <a:rPr lang="en-US"/>
              <a:t>Table</a:t>
            </a:r>
          </a:p>
          <a:p>
            <a:pPr algn="ctr"/>
            <a:r>
              <a:rPr lang="en-US"/>
              <a:t>M</a:t>
            </a:r>
          </a:p>
        </p:txBody>
      </p:sp>
      <p:sp>
        <p:nvSpPr>
          <p:cNvPr id="33812" name="Line 21"/>
          <p:cNvSpPr>
            <a:spLocks noChangeShapeType="1"/>
          </p:cNvSpPr>
          <p:nvPr/>
        </p:nvSpPr>
        <p:spPr bwMode="auto">
          <a:xfrm>
            <a:off x="4876800" y="4724400"/>
            <a:ext cx="0" cy="762000"/>
          </a:xfrm>
          <a:prstGeom prst="line">
            <a:avLst/>
          </a:prstGeom>
          <a:noFill/>
          <a:ln w="9525">
            <a:solidFill>
              <a:schemeClr val="tx1"/>
            </a:solidFill>
            <a:round/>
            <a:headEnd/>
            <a:tailEnd type="triangle" w="med" len="med"/>
          </a:ln>
        </p:spPr>
        <p:txBody>
          <a:bodyPr/>
          <a:lstStyle/>
          <a:p>
            <a:endParaRPr lang="en-US"/>
          </a:p>
        </p:txBody>
      </p:sp>
      <p:sp>
        <p:nvSpPr>
          <p:cNvPr id="33813" name="Text Box 22"/>
          <p:cNvSpPr txBox="1">
            <a:spLocks noChangeArrowheads="1"/>
          </p:cNvSpPr>
          <p:nvPr/>
        </p:nvSpPr>
        <p:spPr bwMode="auto">
          <a:xfrm>
            <a:off x="1355725" y="4079875"/>
            <a:ext cx="809625" cy="457200"/>
          </a:xfrm>
          <a:prstGeom prst="rect">
            <a:avLst/>
          </a:prstGeom>
          <a:noFill/>
          <a:ln w="9525">
            <a:noFill/>
            <a:miter lim="800000"/>
            <a:headEnd/>
            <a:tailEnd/>
          </a:ln>
        </p:spPr>
        <p:txBody>
          <a:bodyPr wrap="none">
            <a:spAutoFit/>
          </a:bodyPr>
          <a:lstStyle/>
          <a:p>
            <a:r>
              <a:rPr lang="en-US"/>
              <a:t>stack</a:t>
            </a:r>
          </a:p>
        </p:txBody>
      </p:sp>
      <p:sp>
        <p:nvSpPr>
          <p:cNvPr id="33814" name="Rectangle 23"/>
          <p:cNvSpPr>
            <a:spLocks noChangeArrowheads="1"/>
          </p:cNvSpPr>
          <p:nvPr/>
        </p:nvSpPr>
        <p:spPr bwMode="auto">
          <a:xfrm>
            <a:off x="2362200" y="4038600"/>
            <a:ext cx="381000" cy="1600200"/>
          </a:xfrm>
          <a:prstGeom prst="rect">
            <a:avLst/>
          </a:prstGeom>
          <a:noFill/>
          <a:ln w="9525">
            <a:solidFill>
              <a:schemeClr val="tx1"/>
            </a:solidFill>
            <a:miter lim="800000"/>
            <a:headEnd/>
            <a:tailEnd/>
          </a:ln>
        </p:spPr>
        <p:txBody>
          <a:bodyPr wrap="none" anchor="ctr"/>
          <a:lstStyle/>
          <a:p>
            <a:pPr algn="ctr"/>
            <a:r>
              <a:rPr lang="en-US"/>
              <a:t>X</a:t>
            </a:r>
          </a:p>
          <a:p>
            <a:pPr algn="ctr"/>
            <a:r>
              <a:rPr lang="en-US"/>
              <a:t>Y</a:t>
            </a:r>
          </a:p>
          <a:p>
            <a:pPr algn="ctr"/>
            <a:r>
              <a:rPr lang="en-US"/>
              <a:t>Z</a:t>
            </a:r>
          </a:p>
          <a:p>
            <a:pPr algn="ctr"/>
            <a:r>
              <a:rPr lang="en-US"/>
              <a:t>$</a:t>
            </a:r>
          </a:p>
        </p:txBody>
      </p:sp>
      <p:sp>
        <p:nvSpPr>
          <p:cNvPr id="33815" name="Line 24"/>
          <p:cNvSpPr>
            <a:spLocks noChangeShapeType="1"/>
          </p:cNvSpPr>
          <p:nvPr/>
        </p:nvSpPr>
        <p:spPr bwMode="auto">
          <a:xfrm flipH="1">
            <a:off x="2819400" y="4267200"/>
            <a:ext cx="1066800" cy="0"/>
          </a:xfrm>
          <a:prstGeom prst="line">
            <a:avLst/>
          </a:prstGeom>
          <a:noFill/>
          <a:ln w="9525">
            <a:solidFill>
              <a:schemeClr val="tx1"/>
            </a:solidFill>
            <a:round/>
            <a:headEnd/>
            <a:tailEnd type="triangle" w="med" len="med"/>
          </a:ln>
        </p:spPr>
        <p:txBody>
          <a:bodyPr/>
          <a:lstStyle/>
          <a:p>
            <a:endParaRPr lang="en-US"/>
          </a:p>
        </p:txBody>
      </p:sp>
      <p:sp>
        <p:nvSpPr>
          <p:cNvPr id="33816" name="Line 25"/>
          <p:cNvSpPr>
            <a:spLocks noChangeShapeType="1"/>
          </p:cNvSpPr>
          <p:nvPr/>
        </p:nvSpPr>
        <p:spPr bwMode="auto">
          <a:xfrm>
            <a:off x="2362200" y="4495800"/>
            <a:ext cx="381000" cy="0"/>
          </a:xfrm>
          <a:prstGeom prst="line">
            <a:avLst/>
          </a:prstGeom>
          <a:noFill/>
          <a:ln w="9525">
            <a:solidFill>
              <a:schemeClr val="tx1"/>
            </a:solidFill>
            <a:round/>
            <a:headEnd/>
            <a:tailEnd/>
          </a:ln>
        </p:spPr>
        <p:txBody>
          <a:bodyPr/>
          <a:lstStyle/>
          <a:p>
            <a:endParaRPr lang="en-US"/>
          </a:p>
        </p:txBody>
      </p:sp>
      <p:sp>
        <p:nvSpPr>
          <p:cNvPr id="33817" name="Line 26"/>
          <p:cNvSpPr>
            <a:spLocks noChangeShapeType="1"/>
          </p:cNvSpPr>
          <p:nvPr/>
        </p:nvSpPr>
        <p:spPr bwMode="auto">
          <a:xfrm>
            <a:off x="2362200" y="4800600"/>
            <a:ext cx="381000" cy="0"/>
          </a:xfrm>
          <a:prstGeom prst="line">
            <a:avLst/>
          </a:prstGeom>
          <a:noFill/>
          <a:ln w="9525">
            <a:solidFill>
              <a:schemeClr val="tx1"/>
            </a:solidFill>
            <a:round/>
            <a:headEnd/>
            <a:tailEnd/>
          </a:ln>
        </p:spPr>
        <p:txBody>
          <a:bodyPr/>
          <a:lstStyle/>
          <a:p>
            <a:endParaRPr lang="en-US"/>
          </a:p>
        </p:txBody>
      </p:sp>
      <p:sp>
        <p:nvSpPr>
          <p:cNvPr id="33818" name="Line 27"/>
          <p:cNvSpPr>
            <a:spLocks noChangeShapeType="1"/>
          </p:cNvSpPr>
          <p:nvPr/>
        </p:nvSpPr>
        <p:spPr bwMode="auto">
          <a:xfrm>
            <a:off x="2362200" y="5181600"/>
            <a:ext cx="381000" cy="0"/>
          </a:xfrm>
          <a:prstGeom prst="line">
            <a:avLst/>
          </a:prstGeom>
          <a:noFill/>
          <a:ln w="9525">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p:cNvSpPr>
          <p:nvPr>
            <p:ph type="title"/>
          </p:nvPr>
        </p:nvSpPr>
        <p:spPr/>
        <p:txBody>
          <a:bodyPr/>
          <a:lstStyle/>
          <a:p>
            <a:r>
              <a:rPr lang="en-US" smtClean="0"/>
              <a:t>Predictive parsing algorithm</a:t>
            </a:r>
          </a:p>
        </p:txBody>
      </p:sp>
      <p:sp>
        <p:nvSpPr>
          <p:cNvPr id="34819" name="Rectangle 3"/>
          <p:cNvSpPr>
            <a:spLocks noGrp="1"/>
          </p:cNvSpPr>
          <p:nvPr>
            <p:ph type="body" idx="1"/>
          </p:nvPr>
        </p:nvSpPr>
        <p:spPr/>
        <p:txBody>
          <a:bodyPr/>
          <a:lstStyle/>
          <a:p>
            <a:pPr>
              <a:lnSpc>
                <a:spcPct val="80000"/>
              </a:lnSpc>
              <a:buFont typeface="Wingdings 2" pitchFamily="18" charset="2"/>
              <a:buNone/>
            </a:pPr>
            <a:r>
              <a:rPr lang="en-US" sz="2200" smtClean="0"/>
              <a:t>Set ip point to the first symbol of w;</a:t>
            </a:r>
          </a:p>
          <a:p>
            <a:pPr>
              <a:lnSpc>
                <a:spcPct val="80000"/>
              </a:lnSpc>
              <a:buFont typeface="Wingdings 2" pitchFamily="18" charset="2"/>
              <a:buNone/>
            </a:pPr>
            <a:r>
              <a:rPr lang="en-US" sz="2200" smtClean="0"/>
              <a:t>Set X to the top stack symbol;</a:t>
            </a:r>
          </a:p>
          <a:p>
            <a:pPr>
              <a:lnSpc>
                <a:spcPct val="80000"/>
              </a:lnSpc>
              <a:buFont typeface="Wingdings 2" pitchFamily="18" charset="2"/>
              <a:buNone/>
            </a:pPr>
            <a:r>
              <a:rPr lang="en-US" sz="2200" smtClean="0"/>
              <a:t>While (X&lt;&gt;$) { /* stack is not empty */</a:t>
            </a:r>
          </a:p>
          <a:p>
            <a:pPr>
              <a:lnSpc>
                <a:spcPct val="80000"/>
              </a:lnSpc>
              <a:buFont typeface="Wingdings 2" pitchFamily="18" charset="2"/>
              <a:buNone/>
            </a:pPr>
            <a:r>
              <a:rPr lang="en-US" sz="2200" smtClean="0"/>
              <a:t>	if (X is a) pop the stack and advance ip;</a:t>
            </a:r>
          </a:p>
          <a:p>
            <a:pPr>
              <a:lnSpc>
                <a:spcPct val="80000"/>
              </a:lnSpc>
              <a:buFont typeface="Wingdings 2" pitchFamily="18" charset="2"/>
              <a:buNone/>
            </a:pPr>
            <a:r>
              <a:rPr lang="en-US" sz="2200" smtClean="0"/>
              <a:t>	else if (X is a terminal) error();</a:t>
            </a:r>
          </a:p>
          <a:p>
            <a:pPr>
              <a:lnSpc>
                <a:spcPct val="80000"/>
              </a:lnSpc>
              <a:buFont typeface="Wingdings 2" pitchFamily="18" charset="2"/>
              <a:buNone/>
            </a:pPr>
            <a:r>
              <a:rPr lang="en-US" sz="2200" smtClean="0"/>
              <a:t>	else if (M[X,a] is an error entry) error();</a:t>
            </a:r>
          </a:p>
          <a:p>
            <a:pPr>
              <a:lnSpc>
                <a:spcPct val="80000"/>
              </a:lnSpc>
              <a:buFont typeface="Wingdings 2" pitchFamily="18" charset="2"/>
              <a:buNone/>
            </a:pPr>
            <a:r>
              <a:rPr lang="en-US" sz="2200" smtClean="0"/>
              <a:t>	else if (M[X,a] = X-&gt;Y1Y2..Yk) {</a:t>
            </a:r>
          </a:p>
          <a:p>
            <a:pPr>
              <a:lnSpc>
                <a:spcPct val="80000"/>
              </a:lnSpc>
              <a:buFont typeface="Wingdings 2" pitchFamily="18" charset="2"/>
              <a:buNone/>
            </a:pPr>
            <a:r>
              <a:rPr lang="en-US" sz="2200" smtClean="0"/>
              <a:t>		output the production X-&gt;Y1Y2..Yk;</a:t>
            </a:r>
          </a:p>
          <a:p>
            <a:pPr>
              <a:lnSpc>
                <a:spcPct val="80000"/>
              </a:lnSpc>
              <a:buFont typeface="Wingdings 2" pitchFamily="18" charset="2"/>
              <a:buNone/>
            </a:pPr>
            <a:r>
              <a:rPr lang="en-US" sz="2200" smtClean="0"/>
              <a:t>		pop the stack;</a:t>
            </a:r>
          </a:p>
          <a:p>
            <a:pPr>
              <a:lnSpc>
                <a:spcPct val="80000"/>
              </a:lnSpc>
              <a:buFont typeface="Wingdings 2" pitchFamily="18" charset="2"/>
              <a:buNone/>
            </a:pPr>
            <a:r>
              <a:rPr lang="en-US" sz="2200" smtClean="0"/>
              <a:t>		push Yk,…,Y2,Y1 on to the stack with Y1 on top;</a:t>
            </a:r>
          </a:p>
          <a:p>
            <a:pPr>
              <a:lnSpc>
                <a:spcPct val="80000"/>
              </a:lnSpc>
              <a:buFont typeface="Wingdings 2" pitchFamily="18" charset="2"/>
              <a:buNone/>
            </a:pPr>
            <a:r>
              <a:rPr lang="en-US" sz="2200" smtClean="0"/>
              <a:t>	}</a:t>
            </a:r>
          </a:p>
          <a:p>
            <a:pPr>
              <a:lnSpc>
                <a:spcPct val="80000"/>
              </a:lnSpc>
              <a:buFont typeface="Wingdings 2" pitchFamily="18" charset="2"/>
              <a:buNone/>
            </a:pPr>
            <a:r>
              <a:rPr lang="en-US" sz="2200" smtClean="0"/>
              <a:t>	set X to the top stack symbol;</a:t>
            </a:r>
          </a:p>
          <a:p>
            <a:pPr>
              <a:lnSpc>
                <a:spcPct val="80000"/>
              </a:lnSpc>
              <a:buFont typeface="Wingdings 2" pitchFamily="18" charset="2"/>
              <a:buNone/>
            </a:pPr>
            <a:r>
              <a:rPr lang="en-US" sz="2200" smtClean="0"/>
              <a:t>}</a:t>
            </a:r>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p:cNvSpPr>
          <p:nvPr>
            <p:ph type="title"/>
          </p:nvPr>
        </p:nvSpPr>
        <p:spPr/>
        <p:txBody>
          <a:bodyPr/>
          <a:lstStyle/>
          <a:p>
            <a:r>
              <a:rPr lang="en-US" smtClean="0"/>
              <a:t>Example</a:t>
            </a:r>
          </a:p>
        </p:txBody>
      </p:sp>
      <p:sp>
        <p:nvSpPr>
          <p:cNvPr id="35843" name="Rectangle 3"/>
          <p:cNvSpPr>
            <a:spLocks noGrp="1"/>
          </p:cNvSpPr>
          <p:nvPr>
            <p:ph type="body" idx="1"/>
          </p:nvPr>
        </p:nvSpPr>
        <p:spPr/>
        <p:txBody>
          <a:bodyPr/>
          <a:lstStyle/>
          <a:p>
            <a:r>
              <a:rPr lang="en-US" smtClean="0"/>
              <a:t>id+id*id$</a:t>
            </a:r>
          </a:p>
        </p:txBody>
      </p:sp>
      <p:sp>
        <p:nvSpPr>
          <p:cNvPr id="35844" name="Line 4"/>
          <p:cNvSpPr>
            <a:spLocks noChangeShapeType="1"/>
          </p:cNvSpPr>
          <p:nvPr/>
        </p:nvSpPr>
        <p:spPr bwMode="auto">
          <a:xfrm>
            <a:off x="1295400" y="2743200"/>
            <a:ext cx="7086600" cy="0"/>
          </a:xfrm>
          <a:prstGeom prst="line">
            <a:avLst/>
          </a:prstGeom>
          <a:noFill/>
          <a:ln w="9525">
            <a:solidFill>
              <a:schemeClr val="tx1"/>
            </a:solidFill>
            <a:round/>
            <a:headEnd/>
            <a:tailEnd/>
          </a:ln>
        </p:spPr>
        <p:txBody>
          <a:bodyPr/>
          <a:lstStyle/>
          <a:p>
            <a:endParaRPr lang="en-US"/>
          </a:p>
        </p:txBody>
      </p:sp>
      <p:sp>
        <p:nvSpPr>
          <p:cNvPr id="35845" name="Line 5"/>
          <p:cNvSpPr>
            <a:spLocks noChangeShapeType="1"/>
          </p:cNvSpPr>
          <p:nvPr/>
        </p:nvSpPr>
        <p:spPr bwMode="auto">
          <a:xfrm>
            <a:off x="1295400" y="3124200"/>
            <a:ext cx="7086600" cy="0"/>
          </a:xfrm>
          <a:prstGeom prst="line">
            <a:avLst/>
          </a:prstGeom>
          <a:noFill/>
          <a:ln w="9525">
            <a:solidFill>
              <a:schemeClr val="tx1"/>
            </a:solidFill>
            <a:round/>
            <a:headEnd/>
            <a:tailEnd/>
          </a:ln>
        </p:spPr>
        <p:txBody>
          <a:bodyPr/>
          <a:lstStyle/>
          <a:p>
            <a:endParaRPr lang="en-US"/>
          </a:p>
        </p:txBody>
      </p:sp>
      <p:sp>
        <p:nvSpPr>
          <p:cNvPr id="35846" name="Text Box 6"/>
          <p:cNvSpPr txBox="1">
            <a:spLocks noChangeArrowheads="1"/>
          </p:cNvSpPr>
          <p:nvPr/>
        </p:nvSpPr>
        <p:spPr bwMode="auto">
          <a:xfrm>
            <a:off x="1584325" y="2708275"/>
            <a:ext cx="1249363" cy="457200"/>
          </a:xfrm>
          <a:prstGeom prst="rect">
            <a:avLst/>
          </a:prstGeom>
          <a:noFill/>
          <a:ln w="9525">
            <a:noFill/>
            <a:miter lim="800000"/>
            <a:headEnd/>
            <a:tailEnd/>
          </a:ln>
        </p:spPr>
        <p:txBody>
          <a:bodyPr wrap="none">
            <a:spAutoFit/>
          </a:bodyPr>
          <a:lstStyle/>
          <a:p>
            <a:r>
              <a:rPr lang="en-US"/>
              <a:t>Matched</a:t>
            </a:r>
          </a:p>
        </p:txBody>
      </p:sp>
      <p:sp>
        <p:nvSpPr>
          <p:cNvPr id="35847" name="Text Box 7"/>
          <p:cNvSpPr txBox="1">
            <a:spLocks noChangeArrowheads="1"/>
          </p:cNvSpPr>
          <p:nvPr/>
        </p:nvSpPr>
        <p:spPr bwMode="auto">
          <a:xfrm>
            <a:off x="3475038" y="2667000"/>
            <a:ext cx="860425" cy="457200"/>
          </a:xfrm>
          <a:prstGeom prst="rect">
            <a:avLst/>
          </a:prstGeom>
          <a:noFill/>
          <a:ln w="9525">
            <a:noFill/>
            <a:miter lim="800000"/>
            <a:headEnd/>
            <a:tailEnd/>
          </a:ln>
        </p:spPr>
        <p:txBody>
          <a:bodyPr wrap="none">
            <a:spAutoFit/>
          </a:bodyPr>
          <a:lstStyle/>
          <a:p>
            <a:r>
              <a:rPr lang="en-US"/>
              <a:t>Stack</a:t>
            </a:r>
          </a:p>
        </p:txBody>
      </p:sp>
      <p:sp>
        <p:nvSpPr>
          <p:cNvPr id="35848" name="Text Box 8"/>
          <p:cNvSpPr txBox="1">
            <a:spLocks noChangeArrowheads="1"/>
          </p:cNvSpPr>
          <p:nvPr/>
        </p:nvSpPr>
        <p:spPr bwMode="auto">
          <a:xfrm>
            <a:off x="5151438" y="2667000"/>
            <a:ext cx="827087" cy="457200"/>
          </a:xfrm>
          <a:prstGeom prst="rect">
            <a:avLst/>
          </a:prstGeom>
          <a:noFill/>
          <a:ln w="9525">
            <a:noFill/>
            <a:miter lim="800000"/>
            <a:headEnd/>
            <a:tailEnd/>
          </a:ln>
        </p:spPr>
        <p:txBody>
          <a:bodyPr wrap="none">
            <a:spAutoFit/>
          </a:bodyPr>
          <a:lstStyle/>
          <a:p>
            <a:r>
              <a:rPr lang="en-US"/>
              <a:t>Input</a:t>
            </a:r>
          </a:p>
        </p:txBody>
      </p:sp>
      <p:sp>
        <p:nvSpPr>
          <p:cNvPr id="35849" name="Text Box 9"/>
          <p:cNvSpPr txBox="1">
            <a:spLocks noChangeArrowheads="1"/>
          </p:cNvSpPr>
          <p:nvPr/>
        </p:nvSpPr>
        <p:spPr bwMode="auto">
          <a:xfrm>
            <a:off x="7132638" y="2667000"/>
            <a:ext cx="1012825" cy="457200"/>
          </a:xfrm>
          <a:prstGeom prst="rect">
            <a:avLst/>
          </a:prstGeom>
          <a:noFill/>
          <a:ln w="9525">
            <a:noFill/>
            <a:miter lim="800000"/>
            <a:headEnd/>
            <a:tailEnd/>
          </a:ln>
        </p:spPr>
        <p:txBody>
          <a:bodyPr wrap="none">
            <a:spAutoFit/>
          </a:bodyPr>
          <a:lstStyle/>
          <a:p>
            <a:r>
              <a:rPr lang="en-US"/>
              <a:t>Action</a:t>
            </a:r>
          </a:p>
        </p:txBody>
      </p:sp>
      <p:sp>
        <p:nvSpPr>
          <p:cNvPr id="35850" name="Text Box 10"/>
          <p:cNvSpPr txBox="1">
            <a:spLocks noChangeArrowheads="1"/>
          </p:cNvSpPr>
          <p:nvPr/>
        </p:nvSpPr>
        <p:spPr bwMode="auto">
          <a:xfrm>
            <a:off x="3821113" y="3124200"/>
            <a:ext cx="522287" cy="457200"/>
          </a:xfrm>
          <a:prstGeom prst="rect">
            <a:avLst/>
          </a:prstGeom>
          <a:noFill/>
          <a:ln w="9525">
            <a:noFill/>
            <a:miter lim="800000"/>
            <a:headEnd/>
            <a:tailEnd/>
          </a:ln>
        </p:spPr>
        <p:txBody>
          <a:bodyPr wrap="none">
            <a:spAutoFit/>
          </a:bodyPr>
          <a:lstStyle/>
          <a:p>
            <a:r>
              <a:rPr lang="en-US"/>
              <a:t>E$</a:t>
            </a:r>
          </a:p>
        </p:txBody>
      </p:sp>
      <p:sp>
        <p:nvSpPr>
          <p:cNvPr id="35851" name="Text Box 11"/>
          <p:cNvSpPr txBox="1">
            <a:spLocks noChangeArrowheads="1"/>
          </p:cNvSpPr>
          <p:nvPr/>
        </p:nvSpPr>
        <p:spPr bwMode="auto">
          <a:xfrm>
            <a:off x="5029200" y="3124200"/>
            <a:ext cx="1370013" cy="457200"/>
          </a:xfrm>
          <a:prstGeom prst="rect">
            <a:avLst/>
          </a:prstGeom>
          <a:noFill/>
          <a:ln w="9525">
            <a:noFill/>
            <a:miter lim="800000"/>
            <a:headEnd/>
            <a:tailEnd/>
          </a:ln>
        </p:spPr>
        <p:txBody>
          <a:bodyPr wrap="none">
            <a:spAutoFit/>
          </a:bodyPr>
          <a:lstStyle/>
          <a:p>
            <a:r>
              <a:rPr lang="en-US"/>
              <a:t>id+id*id$</a:t>
            </a:r>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p:cNvSpPr>
          <p:nvPr>
            <p:ph type="title"/>
          </p:nvPr>
        </p:nvSpPr>
        <p:spPr>
          <a:xfrm>
            <a:off x="152400" y="704850"/>
            <a:ext cx="8839200" cy="1143000"/>
          </a:xfrm>
        </p:spPr>
        <p:txBody>
          <a:bodyPr>
            <a:normAutofit fontScale="90000"/>
          </a:bodyPr>
          <a:lstStyle/>
          <a:p>
            <a:r>
              <a:rPr lang="en-US" sz="4400" smtClean="0"/>
              <a:t>Error recovery in predictive parsing</a:t>
            </a:r>
          </a:p>
        </p:txBody>
      </p:sp>
      <p:sp>
        <p:nvSpPr>
          <p:cNvPr id="36867" name="Rectangle 3"/>
          <p:cNvSpPr>
            <a:spLocks noGrp="1"/>
          </p:cNvSpPr>
          <p:nvPr>
            <p:ph type="body" idx="1"/>
          </p:nvPr>
        </p:nvSpPr>
        <p:spPr/>
        <p:txBody>
          <a:bodyPr/>
          <a:lstStyle/>
          <a:p>
            <a:r>
              <a:rPr lang="en-US" sz="2200" smtClean="0"/>
              <a:t>Panic mode</a:t>
            </a:r>
          </a:p>
          <a:p>
            <a:pPr lvl="1"/>
            <a:r>
              <a:rPr lang="en-US" sz="2000" smtClean="0"/>
              <a:t>Place all symbols in Follow(A) into synchronization set for nonterminal A: skip tokens until an element of Follow(A) is seen and pop A from stack.</a:t>
            </a:r>
          </a:p>
          <a:p>
            <a:pPr lvl="1"/>
            <a:r>
              <a:rPr lang="en-US" sz="2000" smtClean="0"/>
              <a:t>Add to the synchronization set of lower level construct the symbols that begin higher level constructs</a:t>
            </a:r>
          </a:p>
          <a:p>
            <a:pPr lvl="1"/>
            <a:r>
              <a:rPr lang="en-US" sz="2000" smtClean="0"/>
              <a:t>Add symbols in First(A) to the synchronization set of nonterminal A</a:t>
            </a:r>
          </a:p>
          <a:p>
            <a:pPr lvl="1"/>
            <a:r>
              <a:rPr lang="en-US" sz="2000" smtClean="0"/>
              <a:t>If a nonterminal can generate the empty string then the production deriving can be used as a default</a:t>
            </a:r>
          </a:p>
          <a:p>
            <a:pPr lvl="1"/>
            <a:r>
              <a:rPr lang="en-US" sz="2000" smtClean="0"/>
              <a:t>If a terminal on top of the stack cannot be matched, pop the terminal, issue a message saying that the terminal was insterted</a:t>
            </a:r>
          </a:p>
          <a:p>
            <a:pPr lvl="1"/>
            <a:endParaRPr lang="en-US" sz="2000" smtClean="0"/>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p:cNvSpPr>
          <p:nvPr>
            <p:ph type="title"/>
          </p:nvPr>
        </p:nvSpPr>
        <p:spPr/>
        <p:txBody>
          <a:bodyPr/>
          <a:lstStyle/>
          <a:p>
            <a:r>
              <a:rPr lang="en-US" smtClean="0"/>
              <a:t>Example</a:t>
            </a:r>
          </a:p>
        </p:txBody>
      </p:sp>
      <p:cxnSp>
        <p:nvCxnSpPr>
          <p:cNvPr id="24" name="Straight Connector 23"/>
          <p:cNvCxnSpPr/>
          <p:nvPr/>
        </p:nvCxnSpPr>
        <p:spPr>
          <a:xfrm>
            <a:off x="3276600" y="1143000"/>
            <a:ext cx="579913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2995613" y="1914525"/>
            <a:ext cx="2312988" cy="1587"/>
          </a:xfrm>
          <a:prstGeom prst="line">
            <a:avLst/>
          </a:prstGeom>
        </p:spPr>
        <p:style>
          <a:lnRef idx="1">
            <a:schemeClr val="accent1"/>
          </a:lnRef>
          <a:fillRef idx="0">
            <a:schemeClr val="accent1"/>
          </a:fillRef>
          <a:effectRef idx="0">
            <a:schemeClr val="accent1"/>
          </a:effectRef>
          <a:fontRef idx="minor">
            <a:schemeClr val="tx1"/>
          </a:fontRef>
        </p:style>
      </p:cxnSp>
      <p:sp>
        <p:nvSpPr>
          <p:cNvPr id="37893" name="Rectangle 5"/>
          <p:cNvSpPr>
            <a:spLocks noChangeArrowheads="1"/>
          </p:cNvSpPr>
          <p:nvPr/>
        </p:nvSpPr>
        <p:spPr bwMode="auto">
          <a:xfrm>
            <a:off x="3714750" y="1143000"/>
            <a:ext cx="436563" cy="2078038"/>
          </a:xfrm>
          <a:prstGeom prst="rect">
            <a:avLst/>
          </a:prstGeom>
          <a:noFill/>
          <a:ln w="9525">
            <a:noFill/>
            <a:miter lim="800000"/>
            <a:headEnd/>
            <a:tailEnd/>
          </a:ln>
        </p:spPr>
        <p:txBody>
          <a:bodyPr>
            <a:spAutoFit/>
          </a:bodyPr>
          <a:lstStyle/>
          <a:p>
            <a:pPr marL="457200" indent="-457200">
              <a:lnSpc>
                <a:spcPct val="90000"/>
              </a:lnSpc>
              <a:buFont typeface="Wingdings 2" pitchFamily="18" charset="2"/>
              <a:buNone/>
            </a:pPr>
            <a:r>
              <a:rPr lang="en-US" sz="1600"/>
              <a:t>E</a:t>
            </a:r>
          </a:p>
          <a:p>
            <a:pPr marL="457200" indent="-457200">
              <a:lnSpc>
                <a:spcPct val="90000"/>
              </a:lnSpc>
              <a:buFont typeface="Wingdings 2" pitchFamily="18" charset="2"/>
              <a:buNone/>
            </a:pPr>
            <a:endParaRPr lang="en-US" sz="1600"/>
          </a:p>
          <a:p>
            <a:pPr marL="457200" indent="-457200">
              <a:lnSpc>
                <a:spcPct val="90000"/>
              </a:lnSpc>
              <a:buFont typeface="Wingdings 2" pitchFamily="18" charset="2"/>
              <a:buNone/>
            </a:pPr>
            <a:r>
              <a:rPr lang="en-US" sz="1600"/>
              <a:t>E’</a:t>
            </a:r>
          </a:p>
          <a:p>
            <a:pPr marL="457200" indent="-457200">
              <a:lnSpc>
                <a:spcPct val="90000"/>
              </a:lnSpc>
              <a:buFont typeface="Wingdings 2" pitchFamily="18" charset="2"/>
              <a:buNone/>
            </a:pPr>
            <a:endParaRPr lang="en-US" sz="1600"/>
          </a:p>
          <a:p>
            <a:pPr marL="457200" indent="-457200">
              <a:lnSpc>
                <a:spcPct val="90000"/>
              </a:lnSpc>
              <a:buFont typeface="Wingdings 2" pitchFamily="18" charset="2"/>
              <a:buNone/>
            </a:pPr>
            <a:r>
              <a:rPr lang="en-US" sz="1600"/>
              <a:t>T</a:t>
            </a:r>
          </a:p>
          <a:p>
            <a:pPr marL="457200" indent="-457200">
              <a:lnSpc>
                <a:spcPct val="90000"/>
              </a:lnSpc>
              <a:buFont typeface="Wingdings 2" pitchFamily="18" charset="2"/>
              <a:buNone/>
            </a:pPr>
            <a:endParaRPr lang="en-US" sz="1600"/>
          </a:p>
          <a:p>
            <a:pPr marL="457200" indent="-457200">
              <a:lnSpc>
                <a:spcPct val="90000"/>
              </a:lnSpc>
              <a:buFont typeface="Wingdings 2" pitchFamily="18" charset="2"/>
              <a:buNone/>
            </a:pPr>
            <a:r>
              <a:rPr lang="en-US" sz="1600"/>
              <a:t>T’</a:t>
            </a:r>
          </a:p>
          <a:p>
            <a:pPr marL="457200" indent="-457200">
              <a:lnSpc>
                <a:spcPct val="90000"/>
              </a:lnSpc>
              <a:buFont typeface="Wingdings 2" pitchFamily="18" charset="2"/>
              <a:buNone/>
            </a:pPr>
            <a:endParaRPr lang="en-US" sz="1600"/>
          </a:p>
          <a:p>
            <a:pPr marL="457200" indent="-457200">
              <a:lnSpc>
                <a:spcPct val="90000"/>
              </a:lnSpc>
              <a:buFont typeface="Wingdings 2" pitchFamily="18" charset="2"/>
              <a:buNone/>
            </a:pPr>
            <a:r>
              <a:rPr lang="en-US" sz="1600"/>
              <a:t>F</a:t>
            </a:r>
          </a:p>
        </p:txBody>
      </p:sp>
      <p:sp>
        <p:nvSpPr>
          <p:cNvPr id="37894" name="TextBox 29"/>
          <p:cNvSpPr txBox="1">
            <a:spLocks noChangeArrowheads="1"/>
          </p:cNvSpPr>
          <p:nvPr/>
        </p:nvSpPr>
        <p:spPr bwMode="auto">
          <a:xfrm>
            <a:off x="3276600" y="609600"/>
            <a:ext cx="984250" cy="581025"/>
          </a:xfrm>
          <a:prstGeom prst="rect">
            <a:avLst/>
          </a:prstGeom>
          <a:noFill/>
          <a:ln w="9525">
            <a:noFill/>
            <a:miter lim="800000"/>
            <a:headEnd/>
            <a:tailEnd/>
          </a:ln>
        </p:spPr>
        <p:txBody>
          <a:bodyPr>
            <a:spAutoFit/>
          </a:bodyPr>
          <a:lstStyle/>
          <a:p>
            <a:r>
              <a:rPr lang="en-US" sz="1600"/>
              <a:t>Non -</a:t>
            </a:r>
          </a:p>
          <a:p>
            <a:r>
              <a:rPr lang="en-US" sz="1600"/>
              <a:t>terminal</a:t>
            </a:r>
          </a:p>
        </p:txBody>
      </p:sp>
      <p:cxnSp>
        <p:nvCxnSpPr>
          <p:cNvPr id="33" name="Straight Connector 32"/>
          <p:cNvCxnSpPr/>
          <p:nvPr/>
        </p:nvCxnSpPr>
        <p:spPr>
          <a:xfrm flipV="1">
            <a:off x="4151313" y="854075"/>
            <a:ext cx="4868862" cy="47625"/>
          </a:xfrm>
          <a:prstGeom prst="line">
            <a:avLst/>
          </a:prstGeom>
        </p:spPr>
        <p:style>
          <a:lnRef idx="1">
            <a:schemeClr val="accent1"/>
          </a:lnRef>
          <a:fillRef idx="0">
            <a:schemeClr val="accent1"/>
          </a:fillRef>
          <a:effectRef idx="0">
            <a:schemeClr val="accent1"/>
          </a:effectRef>
          <a:fontRef idx="minor">
            <a:schemeClr val="tx1"/>
          </a:fontRef>
        </p:style>
      </p:cxnSp>
      <p:sp>
        <p:nvSpPr>
          <p:cNvPr id="37896" name="TextBox 33"/>
          <p:cNvSpPr txBox="1">
            <a:spLocks noChangeArrowheads="1"/>
          </p:cNvSpPr>
          <p:nvPr/>
        </p:nvSpPr>
        <p:spPr bwMode="auto">
          <a:xfrm>
            <a:off x="6119813" y="609600"/>
            <a:ext cx="1298575" cy="336550"/>
          </a:xfrm>
          <a:prstGeom prst="rect">
            <a:avLst/>
          </a:prstGeom>
          <a:noFill/>
          <a:ln w="9525">
            <a:noFill/>
            <a:miter lim="800000"/>
            <a:headEnd/>
            <a:tailEnd/>
          </a:ln>
        </p:spPr>
        <p:txBody>
          <a:bodyPr wrap="none">
            <a:spAutoFit/>
          </a:bodyPr>
          <a:lstStyle/>
          <a:p>
            <a:r>
              <a:rPr lang="en-US" sz="1600"/>
              <a:t>Input Symbol</a:t>
            </a:r>
          </a:p>
        </p:txBody>
      </p:sp>
      <p:sp>
        <p:nvSpPr>
          <p:cNvPr id="37897" name="TextBox 34"/>
          <p:cNvSpPr txBox="1">
            <a:spLocks noChangeArrowheads="1"/>
          </p:cNvSpPr>
          <p:nvPr/>
        </p:nvSpPr>
        <p:spPr bwMode="auto">
          <a:xfrm>
            <a:off x="4645025" y="854075"/>
            <a:ext cx="342900" cy="336550"/>
          </a:xfrm>
          <a:prstGeom prst="rect">
            <a:avLst/>
          </a:prstGeom>
          <a:noFill/>
          <a:ln w="9525">
            <a:noFill/>
            <a:miter lim="800000"/>
            <a:headEnd/>
            <a:tailEnd/>
          </a:ln>
        </p:spPr>
        <p:txBody>
          <a:bodyPr wrap="none">
            <a:spAutoFit/>
          </a:bodyPr>
          <a:lstStyle/>
          <a:p>
            <a:r>
              <a:rPr lang="en-US" sz="1600"/>
              <a:t>id</a:t>
            </a:r>
          </a:p>
        </p:txBody>
      </p:sp>
      <p:sp>
        <p:nvSpPr>
          <p:cNvPr id="37898" name="TextBox 35"/>
          <p:cNvSpPr txBox="1">
            <a:spLocks noChangeArrowheads="1"/>
          </p:cNvSpPr>
          <p:nvPr/>
        </p:nvSpPr>
        <p:spPr bwMode="auto">
          <a:xfrm>
            <a:off x="5410200" y="854075"/>
            <a:ext cx="298450" cy="336550"/>
          </a:xfrm>
          <a:prstGeom prst="rect">
            <a:avLst/>
          </a:prstGeom>
          <a:noFill/>
          <a:ln w="9525">
            <a:noFill/>
            <a:miter lim="800000"/>
            <a:headEnd/>
            <a:tailEnd/>
          </a:ln>
        </p:spPr>
        <p:txBody>
          <a:bodyPr wrap="none">
            <a:spAutoFit/>
          </a:bodyPr>
          <a:lstStyle/>
          <a:p>
            <a:r>
              <a:rPr lang="en-US" sz="1600"/>
              <a:t>+</a:t>
            </a:r>
          </a:p>
        </p:txBody>
      </p:sp>
      <p:sp>
        <p:nvSpPr>
          <p:cNvPr id="37899" name="TextBox 36"/>
          <p:cNvSpPr txBox="1">
            <a:spLocks noChangeArrowheads="1"/>
          </p:cNvSpPr>
          <p:nvPr/>
        </p:nvSpPr>
        <p:spPr bwMode="auto">
          <a:xfrm>
            <a:off x="6145213" y="900113"/>
            <a:ext cx="285750" cy="336550"/>
          </a:xfrm>
          <a:prstGeom prst="rect">
            <a:avLst/>
          </a:prstGeom>
          <a:noFill/>
          <a:ln w="9525">
            <a:noFill/>
            <a:miter lim="800000"/>
            <a:headEnd/>
            <a:tailEnd/>
          </a:ln>
        </p:spPr>
        <p:txBody>
          <a:bodyPr wrap="none">
            <a:spAutoFit/>
          </a:bodyPr>
          <a:lstStyle/>
          <a:p>
            <a:r>
              <a:rPr lang="en-US" sz="1600"/>
              <a:t>*</a:t>
            </a:r>
          </a:p>
        </p:txBody>
      </p:sp>
      <p:sp>
        <p:nvSpPr>
          <p:cNvPr id="37900" name="TextBox 37"/>
          <p:cNvSpPr txBox="1">
            <a:spLocks noChangeArrowheads="1"/>
          </p:cNvSpPr>
          <p:nvPr/>
        </p:nvSpPr>
        <p:spPr bwMode="auto">
          <a:xfrm>
            <a:off x="6832600" y="854075"/>
            <a:ext cx="252413" cy="336550"/>
          </a:xfrm>
          <a:prstGeom prst="rect">
            <a:avLst/>
          </a:prstGeom>
          <a:noFill/>
          <a:ln w="9525">
            <a:noFill/>
            <a:miter lim="800000"/>
            <a:headEnd/>
            <a:tailEnd/>
          </a:ln>
        </p:spPr>
        <p:txBody>
          <a:bodyPr wrap="none">
            <a:spAutoFit/>
          </a:bodyPr>
          <a:lstStyle/>
          <a:p>
            <a:r>
              <a:rPr lang="en-US" sz="1600"/>
              <a:t>(</a:t>
            </a:r>
          </a:p>
        </p:txBody>
      </p:sp>
      <p:sp>
        <p:nvSpPr>
          <p:cNvPr id="37901" name="TextBox 38"/>
          <p:cNvSpPr txBox="1">
            <a:spLocks noChangeArrowheads="1"/>
          </p:cNvSpPr>
          <p:nvPr/>
        </p:nvSpPr>
        <p:spPr bwMode="auto">
          <a:xfrm>
            <a:off x="7610475" y="854075"/>
            <a:ext cx="252413" cy="336550"/>
          </a:xfrm>
          <a:prstGeom prst="rect">
            <a:avLst/>
          </a:prstGeom>
          <a:noFill/>
          <a:ln w="9525">
            <a:noFill/>
            <a:miter lim="800000"/>
            <a:headEnd/>
            <a:tailEnd/>
          </a:ln>
        </p:spPr>
        <p:txBody>
          <a:bodyPr wrap="none">
            <a:spAutoFit/>
          </a:bodyPr>
          <a:lstStyle/>
          <a:p>
            <a:r>
              <a:rPr lang="en-US" sz="1600"/>
              <a:t>)</a:t>
            </a:r>
          </a:p>
        </p:txBody>
      </p:sp>
      <p:sp>
        <p:nvSpPr>
          <p:cNvPr id="37902" name="TextBox 39"/>
          <p:cNvSpPr txBox="1">
            <a:spLocks noChangeArrowheads="1"/>
          </p:cNvSpPr>
          <p:nvPr/>
        </p:nvSpPr>
        <p:spPr bwMode="auto">
          <a:xfrm>
            <a:off x="8450263" y="854075"/>
            <a:ext cx="285750" cy="336550"/>
          </a:xfrm>
          <a:prstGeom prst="rect">
            <a:avLst/>
          </a:prstGeom>
          <a:noFill/>
          <a:ln w="9525">
            <a:noFill/>
            <a:miter lim="800000"/>
            <a:headEnd/>
            <a:tailEnd/>
          </a:ln>
        </p:spPr>
        <p:txBody>
          <a:bodyPr wrap="none">
            <a:spAutoFit/>
          </a:bodyPr>
          <a:lstStyle/>
          <a:p>
            <a:r>
              <a:rPr lang="en-US" sz="1600"/>
              <a:t>$</a:t>
            </a:r>
          </a:p>
        </p:txBody>
      </p:sp>
      <p:cxnSp>
        <p:nvCxnSpPr>
          <p:cNvPr id="42" name="Straight Connector 41"/>
          <p:cNvCxnSpPr/>
          <p:nvPr/>
        </p:nvCxnSpPr>
        <p:spPr>
          <a:xfrm rot="5400000">
            <a:off x="3969544" y="1959769"/>
            <a:ext cx="2170113" cy="53975"/>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4790281" y="1959769"/>
            <a:ext cx="2170113" cy="53975"/>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5556250" y="1958975"/>
            <a:ext cx="2170113" cy="55563"/>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6322219" y="1959769"/>
            <a:ext cx="2170113" cy="53975"/>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7088187" y="1958976"/>
            <a:ext cx="2170113" cy="55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7908131" y="1959769"/>
            <a:ext cx="2170113" cy="53975"/>
          </a:xfrm>
          <a:prstGeom prst="line">
            <a:avLst/>
          </a:prstGeom>
        </p:spPr>
        <p:style>
          <a:lnRef idx="1">
            <a:schemeClr val="accent1"/>
          </a:lnRef>
          <a:fillRef idx="0">
            <a:schemeClr val="accent1"/>
          </a:fillRef>
          <a:effectRef idx="0">
            <a:schemeClr val="accent1"/>
          </a:effectRef>
          <a:fontRef idx="minor">
            <a:schemeClr val="tx1"/>
          </a:fontRef>
        </p:style>
      </p:cxnSp>
      <p:sp>
        <p:nvSpPr>
          <p:cNvPr id="37909" name="Rectangle 47"/>
          <p:cNvSpPr>
            <a:spLocks noChangeArrowheads="1"/>
          </p:cNvSpPr>
          <p:nvPr/>
        </p:nvSpPr>
        <p:spPr bwMode="auto">
          <a:xfrm>
            <a:off x="4206875" y="1143000"/>
            <a:ext cx="908050" cy="312738"/>
          </a:xfrm>
          <a:prstGeom prst="rect">
            <a:avLst/>
          </a:prstGeom>
          <a:noFill/>
          <a:ln w="9525">
            <a:noFill/>
            <a:miter lim="800000"/>
            <a:headEnd/>
            <a:tailEnd/>
          </a:ln>
        </p:spPr>
        <p:txBody>
          <a:bodyPr wrap="none">
            <a:spAutoFit/>
          </a:bodyPr>
          <a:lstStyle/>
          <a:p>
            <a:pPr marL="457200" indent="-457200">
              <a:lnSpc>
                <a:spcPct val="90000"/>
              </a:lnSpc>
              <a:buFont typeface="Wingdings 2" pitchFamily="18" charset="2"/>
              <a:buNone/>
            </a:pPr>
            <a:r>
              <a:rPr lang="en-US" sz="1600"/>
              <a:t>E -&gt; TE’</a:t>
            </a:r>
          </a:p>
        </p:txBody>
      </p:sp>
      <p:sp>
        <p:nvSpPr>
          <p:cNvPr id="37910" name="Rectangle 48"/>
          <p:cNvSpPr>
            <a:spLocks noChangeArrowheads="1"/>
          </p:cNvSpPr>
          <p:nvPr/>
        </p:nvSpPr>
        <p:spPr bwMode="auto">
          <a:xfrm>
            <a:off x="6648450" y="1143000"/>
            <a:ext cx="908050" cy="312738"/>
          </a:xfrm>
          <a:prstGeom prst="rect">
            <a:avLst/>
          </a:prstGeom>
          <a:noFill/>
          <a:ln w="9525">
            <a:noFill/>
            <a:miter lim="800000"/>
            <a:headEnd/>
            <a:tailEnd/>
          </a:ln>
        </p:spPr>
        <p:txBody>
          <a:bodyPr wrap="none">
            <a:spAutoFit/>
          </a:bodyPr>
          <a:lstStyle/>
          <a:p>
            <a:pPr marL="457200" indent="-457200">
              <a:lnSpc>
                <a:spcPct val="90000"/>
              </a:lnSpc>
              <a:buFont typeface="Wingdings 2" pitchFamily="18" charset="2"/>
              <a:buNone/>
            </a:pPr>
            <a:r>
              <a:rPr lang="en-US" sz="1600"/>
              <a:t>E -&gt; TE’</a:t>
            </a:r>
          </a:p>
        </p:txBody>
      </p:sp>
      <p:sp>
        <p:nvSpPr>
          <p:cNvPr id="37911" name="Rectangle 49"/>
          <p:cNvSpPr>
            <a:spLocks noChangeArrowheads="1"/>
          </p:cNvSpPr>
          <p:nvPr/>
        </p:nvSpPr>
        <p:spPr bwMode="auto">
          <a:xfrm>
            <a:off x="4953000" y="1530350"/>
            <a:ext cx="1141413" cy="336550"/>
          </a:xfrm>
          <a:prstGeom prst="rect">
            <a:avLst/>
          </a:prstGeom>
          <a:noFill/>
          <a:ln w="9525">
            <a:noFill/>
            <a:miter lim="800000"/>
            <a:headEnd/>
            <a:tailEnd/>
          </a:ln>
        </p:spPr>
        <p:txBody>
          <a:bodyPr wrap="none">
            <a:spAutoFit/>
          </a:bodyPr>
          <a:lstStyle/>
          <a:p>
            <a:r>
              <a:rPr lang="en-US" sz="1600"/>
              <a:t>E’ -&gt; +TE’ </a:t>
            </a:r>
          </a:p>
        </p:txBody>
      </p:sp>
      <p:sp>
        <p:nvSpPr>
          <p:cNvPr id="37912" name="Rectangle 52"/>
          <p:cNvSpPr>
            <a:spLocks noChangeArrowheads="1"/>
          </p:cNvSpPr>
          <p:nvPr/>
        </p:nvSpPr>
        <p:spPr bwMode="auto">
          <a:xfrm>
            <a:off x="7489825" y="1536700"/>
            <a:ext cx="782638" cy="312738"/>
          </a:xfrm>
          <a:prstGeom prst="rect">
            <a:avLst/>
          </a:prstGeom>
          <a:noFill/>
          <a:ln w="9525">
            <a:noFill/>
            <a:miter lim="800000"/>
            <a:headEnd/>
            <a:tailEnd/>
          </a:ln>
        </p:spPr>
        <p:txBody>
          <a:bodyPr wrap="none">
            <a:spAutoFit/>
          </a:bodyPr>
          <a:lstStyle/>
          <a:p>
            <a:pPr marL="457200" indent="-457200">
              <a:lnSpc>
                <a:spcPct val="90000"/>
              </a:lnSpc>
              <a:buFont typeface="Wingdings 2" pitchFamily="18" charset="2"/>
              <a:buNone/>
            </a:pPr>
            <a:r>
              <a:rPr lang="en-US" sz="1600"/>
              <a:t>E’ -&gt; </a:t>
            </a:r>
            <a:r>
              <a:rPr lang="en-US" sz="1600">
                <a:latin typeface="MS Mincho" pitchFamily="49" charset="-128"/>
                <a:ea typeface="MS Mincho" pitchFamily="49" charset="-128"/>
              </a:rPr>
              <a:t>Ɛ</a:t>
            </a:r>
          </a:p>
        </p:txBody>
      </p:sp>
      <p:sp>
        <p:nvSpPr>
          <p:cNvPr id="37913" name="Rectangle 53"/>
          <p:cNvSpPr>
            <a:spLocks noChangeArrowheads="1"/>
          </p:cNvSpPr>
          <p:nvPr/>
        </p:nvSpPr>
        <p:spPr bwMode="auto">
          <a:xfrm>
            <a:off x="8256588" y="1530350"/>
            <a:ext cx="782637" cy="312738"/>
          </a:xfrm>
          <a:prstGeom prst="rect">
            <a:avLst/>
          </a:prstGeom>
          <a:noFill/>
          <a:ln w="9525">
            <a:noFill/>
            <a:miter lim="800000"/>
            <a:headEnd/>
            <a:tailEnd/>
          </a:ln>
        </p:spPr>
        <p:txBody>
          <a:bodyPr wrap="none">
            <a:spAutoFit/>
          </a:bodyPr>
          <a:lstStyle/>
          <a:p>
            <a:pPr marL="457200" indent="-457200">
              <a:lnSpc>
                <a:spcPct val="90000"/>
              </a:lnSpc>
              <a:buFont typeface="Wingdings 2" pitchFamily="18" charset="2"/>
              <a:buNone/>
            </a:pPr>
            <a:r>
              <a:rPr lang="en-US" sz="1600"/>
              <a:t>E’ -&gt; </a:t>
            </a:r>
            <a:r>
              <a:rPr lang="en-US" sz="1600">
                <a:latin typeface="MS Mincho" pitchFamily="49" charset="-128"/>
                <a:ea typeface="MS Mincho" pitchFamily="49" charset="-128"/>
              </a:rPr>
              <a:t>Ɛ</a:t>
            </a:r>
          </a:p>
        </p:txBody>
      </p:sp>
      <p:sp>
        <p:nvSpPr>
          <p:cNvPr id="37914" name="Rectangle 54"/>
          <p:cNvSpPr>
            <a:spLocks noChangeArrowheads="1"/>
          </p:cNvSpPr>
          <p:nvPr/>
        </p:nvSpPr>
        <p:spPr bwMode="auto">
          <a:xfrm>
            <a:off x="4197350" y="1962150"/>
            <a:ext cx="896938" cy="312738"/>
          </a:xfrm>
          <a:prstGeom prst="rect">
            <a:avLst/>
          </a:prstGeom>
          <a:noFill/>
          <a:ln w="9525">
            <a:noFill/>
            <a:miter lim="800000"/>
            <a:headEnd/>
            <a:tailEnd/>
          </a:ln>
        </p:spPr>
        <p:txBody>
          <a:bodyPr wrap="none">
            <a:spAutoFit/>
          </a:bodyPr>
          <a:lstStyle/>
          <a:p>
            <a:pPr marL="457200" indent="-457200">
              <a:lnSpc>
                <a:spcPct val="90000"/>
              </a:lnSpc>
              <a:buFont typeface="Wingdings 2" pitchFamily="18" charset="2"/>
              <a:buNone/>
            </a:pPr>
            <a:r>
              <a:rPr lang="en-US" sz="1600"/>
              <a:t>T -&gt; FT’</a:t>
            </a:r>
          </a:p>
        </p:txBody>
      </p:sp>
      <p:sp>
        <p:nvSpPr>
          <p:cNvPr id="37915" name="Rectangle 55"/>
          <p:cNvSpPr>
            <a:spLocks noChangeArrowheads="1"/>
          </p:cNvSpPr>
          <p:nvPr/>
        </p:nvSpPr>
        <p:spPr bwMode="auto">
          <a:xfrm>
            <a:off x="6613525" y="1962150"/>
            <a:ext cx="896938" cy="312738"/>
          </a:xfrm>
          <a:prstGeom prst="rect">
            <a:avLst/>
          </a:prstGeom>
          <a:noFill/>
          <a:ln w="9525">
            <a:noFill/>
            <a:miter lim="800000"/>
            <a:headEnd/>
            <a:tailEnd/>
          </a:ln>
        </p:spPr>
        <p:txBody>
          <a:bodyPr wrap="none">
            <a:spAutoFit/>
          </a:bodyPr>
          <a:lstStyle/>
          <a:p>
            <a:pPr marL="457200" indent="-457200">
              <a:lnSpc>
                <a:spcPct val="90000"/>
              </a:lnSpc>
              <a:buFont typeface="Wingdings 2" pitchFamily="18" charset="2"/>
              <a:buNone/>
            </a:pPr>
            <a:r>
              <a:rPr lang="en-US" sz="1600"/>
              <a:t>T -&gt; FT’</a:t>
            </a:r>
          </a:p>
        </p:txBody>
      </p:sp>
      <p:sp>
        <p:nvSpPr>
          <p:cNvPr id="37916" name="Rectangle 56"/>
          <p:cNvSpPr>
            <a:spLocks noChangeArrowheads="1"/>
          </p:cNvSpPr>
          <p:nvPr/>
        </p:nvSpPr>
        <p:spPr bwMode="auto">
          <a:xfrm>
            <a:off x="5794375" y="2347913"/>
            <a:ext cx="1117600" cy="336550"/>
          </a:xfrm>
          <a:prstGeom prst="rect">
            <a:avLst/>
          </a:prstGeom>
          <a:noFill/>
          <a:ln w="9525">
            <a:noFill/>
            <a:miter lim="800000"/>
            <a:headEnd/>
            <a:tailEnd/>
          </a:ln>
        </p:spPr>
        <p:txBody>
          <a:bodyPr wrap="none">
            <a:spAutoFit/>
          </a:bodyPr>
          <a:lstStyle/>
          <a:p>
            <a:r>
              <a:rPr lang="en-US" sz="1600"/>
              <a:t>T’ -&gt; *FT’ </a:t>
            </a:r>
          </a:p>
        </p:txBody>
      </p:sp>
      <p:sp>
        <p:nvSpPr>
          <p:cNvPr id="37917" name="Rectangle 57"/>
          <p:cNvSpPr>
            <a:spLocks noChangeArrowheads="1"/>
          </p:cNvSpPr>
          <p:nvPr/>
        </p:nvSpPr>
        <p:spPr bwMode="auto">
          <a:xfrm>
            <a:off x="5029200" y="2397125"/>
            <a:ext cx="782638" cy="312738"/>
          </a:xfrm>
          <a:prstGeom prst="rect">
            <a:avLst/>
          </a:prstGeom>
          <a:noFill/>
          <a:ln w="9525">
            <a:noFill/>
            <a:miter lim="800000"/>
            <a:headEnd/>
            <a:tailEnd/>
          </a:ln>
        </p:spPr>
        <p:txBody>
          <a:bodyPr wrap="none">
            <a:spAutoFit/>
          </a:bodyPr>
          <a:lstStyle/>
          <a:p>
            <a:pPr marL="457200" indent="-457200">
              <a:lnSpc>
                <a:spcPct val="90000"/>
              </a:lnSpc>
              <a:buFont typeface="Wingdings 2" pitchFamily="18" charset="2"/>
              <a:buNone/>
            </a:pPr>
            <a:r>
              <a:rPr lang="en-US" sz="1600"/>
              <a:t>T’ -&gt; </a:t>
            </a:r>
            <a:r>
              <a:rPr lang="en-US" sz="1600">
                <a:latin typeface="MS Mincho" pitchFamily="49" charset="-128"/>
                <a:ea typeface="MS Mincho" pitchFamily="49" charset="-128"/>
              </a:rPr>
              <a:t>Ɛ</a:t>
            </a:r>
          </a:p>
        </p:txBody>
      </p:sp>
      <p:sp>
        <p:nvSpPr>
          <p:cNvPr id="37918" name="Rectangle 58"/>
          <p:cNvSpPr>
            <a:spLocks noChangeArrowheads="1"/>
          </p:cNvSpPr>
          <p:nvPr/>
        </p:nvSpPr>
        <p:spPr bwMode="auto">
          <a:xfrm>
            <a:off x="7434263" y="2347913"/>
            <a:ext cx="782637" cy="312737"/>
          </a:xfrm>
          <a:prstGeom prst="rect">
            <a:avLst/>
          </a:prstGeom>
          <a:noFill/>
          <a:ln w="9525">
            <a:noFill/>
            <a:miter lim="800000"/>
            <a:headEnd/>
            <a:tailEnd/>
          </a:ln>
        </p:spPr>
        <p:txBody>
          <a:bodyPr wrap="none">
            <a:spAutoFit/>
          </a:bodyPr>
          <a:lstStyle/>
          <a:p>
            <a:pPr marL="457200" indent="-457200">
              <a:lnSpc>
                <a:spcPct val="90000"/>
              </a:lnSpc>
              <a:buFont typeface="Wingdings 2" pitchFamily="18" charset="2"/>
              <a:buNone/>
            </a:pPr>
            <a:r>
              <a:rPr lang="en-US" sz="1600"/>
              <a:t>T’ -&gt; </a:t>
            </a:r>
            <a:r>
              <a:rPr lang="en-US" sz="1600">
                <a:latin typeface="MS Mincho" pitchFamily="49" charset="-128"/>
                <a:ea typeface="MS Mincho" pitchFamily="49" charset="-128"/>
              </a:rPr>
              <a:t>Ɛ</a:t>
            </a:r>
          </a:p>
        </p:txBody>
      </p:sp>
      <p:sp>
        <p:nvSpPr>
          <p:cNvPr id="37919" name="Rectangle 59"/>
          <p:cNvSpPr>
            <a:spLocks noChangeArrowheads="1"/>
          </p:cNvSpPr>
          <p:nvPr/>
        </p:nvSpPr>
        <p:spPr bwMode="auto">
          <a:xfrm>
            <a:off x="8308975" y="2347913"/>
            <a:ext cx="782638" cy="312737"/>
          </a:xfrm>
          <a:prstGeom prst="rect">
            <a:avLst/>
          </a:prstGeom>
          <a:noFill/>
          <a:ln w="9525">
            <a:noFill/>
            <a:miter lim="800000"/>
            <a:headEnd/>
            <a:tailEnd/>
          </a:ln>
        </p:spPr>
        <p:txBody>
          <a:bodyPr wrap="none">
            <a:spAutoFit/>
          </a:bodyPr>
          <a:lstStyle/>
          <a:p>
            <a:pPr marL="457200" indent="-457200">
              <a:lnSpc>
                <a:spcPct val="90000"/>
              </a:lnSpc>
              <a:buFont typeface="Wingdings 2" pitchFamily="18" charset="2"/>
              <a:buNone/>
            </a:pPr>
            <a:r>
              <a:rPr lang="en-US" sz="1600"/>
              <a:t>T’ -&gt; </a:t>
            </a:r>
            <a:r>
              <a:rPr lang="en-US" sz="1600">
                <a:latin typeface="MS Mincho" pitchFamily="49" charset="-128"/>
                <a:ea typeface="MS Mincho" pitchFamily="49" charset="-128"/>
              </a:rPr>
              <a:t>Ɛ</a:t>
            </a:r>
          </a:p>
        </p:txBody>
      </p:sp>
      <p:sp>
        <p:nvSpPr>
          <p:cNvPr id="37920" name="Rectangle 60"/>
          <p:cNvSpPr>
            <a:spLocks noChangeArrowheads="1"/>
          </p:cNvSpPr>
          <p:nvPr/>
        </p:nvSpPr>
        <p:spPr bwMode="auto">
          <a:xfrm>
            <a:off x="6613525" y="2819400"/>
            <a:ext cx="892175" cy="336550"/>
          </a:xfrm>
          <a:prstGeom prst="rect">
            <a:avLst/>
          </a:prstGeom>
          <a:noFill/>
          <a:ln w="9525">
            <a:noFill/>
            <a:miter lim="800000"/>
            <a:headEnd/>
            <a:tailEnd/>
          </a:ln>
        </p:spPr>
        <p:txBody>
          <a:bodyPr wrap="none">
            <a:spAutoFit/>
          </a:bodyPr>
          <a:lstStyle/>
          <a:p>
            <a:r>
              <a:rPr lang="en-US" sz="1600"/>
              <a:t>F -&gt; (E) </a:t>
            </a:r>
          </a:p>
        </p:txBody>
      </p:sp>
      <p:sp>
        <p:nvSpPr>
          <p:cNvPr id="37921" name="Rectangle 61"/>
          <p:cNvSpPr>
            <a:spLocks noChangeArrowheads="1"/>
          </p:cNvSpPr>
          <p:nvPr/>
        </p:nvSpPr>
        <p:spPr bwMode="auto">
          <a:xfrm>
            <a:off x="4260850" y="2838450"/>
            <a:ext cx="750888" cy="312738"/>
          </a:xfrm>
          <a:prstGeom prst="rect">
            <a:avLst/>
          </a:prstGeom>
          <a:noFill/>
          <a:ln w="9525">
            <a:noFill/>
            <a:miter lim="800000"/>
            <a:headEnd/>
            <a:tailEnd/>
          </a:ln>
        </p:spPr>
        <p:txBody>
          <a:bodyPr wrap="none">
            <a:spAutoFit/>
          </a:bodyPr>
          <a:lstStyle/>
          <a:p>
            <a:pPr marL="457200" indent="-457200">
              <a:lnSpc>
                <a:spcPct val="90000"/>
              </a:lnSpc>
              <a:buFont typeface="Wingdings 2" pitchFamily="18" charset="2"/>
              <a:buNone/>
            </a:pPr>
            <a:r>
              <a:rPr lang="en-US" sz="1600"/>
              <a:t>F -&gt; </a:t>
            </a:r>
            <a:r>
              <a:rPr lang="en-US" sz="1600" b="1"/>
              <a:t>id</a:t>
            </a:r>
          </a:p>
        </p:txBody>
      </p:sp>
      <p:sp>
        <p:nvSpPr>
          <p:cNvPr id="37922" name="Rectangle 54"/>
          <p:cNvSpPr>
            <a:spLocks noChangeArrowheads="1"/>
          </p:cNvSpPr>
          <p:nvPr/>
        </p:nvSpPr>
        <p:spPr bwMode="auto">
          <a:xfrm>
            <a:off x="7418388" y="1135063"/>
            <a:ext cx="658812" cy="312737"/>
          </a:xfrm>
          <a:prstGeom prst="rect">
            <a:avLst/>
          </a:prstGeom>
          <a:noFill/>
          <a:ln w="9525">
            <a:noFill/>
            <a:miter lim="800000"/>
            <a:headEnd/>
            <a:tailEnd/>
          </a:ln>
        </p:spPr>
        <p:txBody>
          <a:bodyPr wrap="none">
            <a:spAutoFit/>
          </a:bodyPr>
          <a:lstStyle/>
          <a:p>
            <a:pPr marL="457200" indent="-457200">
              <a:lnSpc>
                <a:spcPct val="90000"/>
              </a:lnSpc>
              <a:buFont typeface="Wingdings 2" pitchFamily="18" charset="2"/>
              <a:buNone/>
            </a:pPr>
            <a:r>
              <a:rPr lang="en-US" sz="1600">
                <a:solidFill>
                  <a:schemeClr val="accent2"/>
                </a:solidFill>
              </a:rPr>
              <a:t>synch</a:t>
            </a:r>
          </a:p>
        </p:txBody>
      </p:sp>
      <p:sp>
        <p:nvSpPr>
          <p:cNvPr id="37923" name="Rectangle 54"/>
          <p:cNvSpPr>
            <a:spLocks noChangeArrowheads="1"/>
          </p:cNvSpPr>
          <p:nvPr/>
        </p:nvSpPr>
        <p:spPr bwMode="auto">
          <a:xfrm>
            <a:off x="8256588" y="1143000"/>
            <a:ext cx="658812" cy="312738"/>
          </a:xfrm>
          <a:prstGeom prst="rect">
            <a:avLst/>
          </a:prstGeom>
          <a:noFill/>
          <a:ln w="9525">
            <a:noFill/>
            <a:miter lim="800000"/>
            <a:headEnd/>
            <a:tailEnd/>
          </a:ln>
        </p:spPr>
        <p:txBody>
          <a:bodyPr wrap="none">
            <a:spAutoFit/>
          </a:bodyPr>
          <a:lstStyle/>
          <a:p>
            <a:pPr marL="457200" indent="-457200">
              <a:lnSpc>
                <a:spcPct val="90000"/>
              </a:lnSpc>
              <a:buFont typeface="Wingdings 2" pitchFamily="18" charset="2"/>
              <a:buNone/>
            </a:pPr>
            <a:r>
              <a:rPr lang="en-US" sz="1600">
                <a:solidFill>
                  <a:schemeClr val="accent2"/>
                </a:solidFill>
              </a:rPr>
              <a:t>synch</a:t>
            </a:r>
          </a:p>
        </p:txBody>
      </p:sp>
      <p:sp>
        <p:nvSpPr>
          <p:cNvPr id="37924" name="Rectangle 54"/>
          <p:cNvSpPr>
            <a:spLocks noChangeArrowheads="1"/>
          </p:cNvSpPr>
          <p:nvPr/>
        </p:nvSpPr>
        <p:spPr bwMode="auto">
          <a:xfrm>
            <a:off x="5181600" y="1897063"/>
            <a:ext cx="658813" cy="312737"/>
          </a:xfrm>
          <a:prstGeom prst="rect">
            <a:avLst/>
          </a:prstGeom>
          <a:noFill/>
          <a:ln w="9525">
            <a:noFill/>
            <a:miter lim="800000"/>
            <a:headEnd/>
            <a:tailEnd/>
          </a:ln>
        </p:spPr>
        <p:txBody>
          <a:bodyPr wrap="none">
            <a:spAutoFit/>
          </a:bodyPr>
          <a:lstStyle/>
          <a:p>
            <a:pPr marL="457200" indent="-457200">
              <a:lnSpc>
                <a:spcPct val="90000"/>
              </a:lnSpc>
              <a:buFont typeface="Wingdings 2" pitchFamily="18" charset="2"/>
              <a:buNone/>
            </a:pPr>
            <a:r>
              <a:rPr lang="en-US" sz="1600">
                <a:solidFill>
                  <a:schemeClr val="accent2"/>
                </a:solidFill>
              </a:rPr>
              <a:t>synch</a:t>
            </a:r>
          </a:p>
        </p:txBody>
      </p:sp>
      <p:sp>
        <p:nvSpPr>
          <p:cNvPr id="37925" name="Rectangle 54"/>
          <p:cNvSpPr>
            <a:spLocks noChangeArrowheads="1"/>
          </p:cNvSpPr>
          <p:nvPr/>
        </p:nvSpPr>
        <p:spPr bwMode="auto">
          <a:xfrm>
            <a:off x="7467600" y="1905000"/>
            <a:ext cx="658813" cy="312738"/>
          </a:xfrm>
          <a:prstGeom prst="rect">
            <a:avLst/>
          </a:prstGeom>
          <a:noFill/>
          <a:ln w="9525">
            <a:noFill/>
            <a:miter lim="800000"/>
            <a:headEnd/>
            <a:tailEnd/>
          </a:ln>
        </p:spPr>
        <p:txBody>
          <a:bodyPr wrap="none">
            <a:spAutoFit/>
          </a:bodyPr>
          <a:lstStyle/>
          <a:p>
            <a:pPr marL="457200" indent="-457200">
              <a:lnSpc>
                <a:spcPct val="90000"/>
              </a:lnSpc>
              <a:buFont typeface="Wingdings 2" pitchFamily="18" charset="2"/>
              <a:buNone/>
            </a:pPr>
            <a:r>
              <a:rPr lang="en-US" sz="1600">
                <a:solidFill>
                  <a:schemeClr val="accent2"/>
                </a:solidFill>
              </a:rPr>
              <a:t>synch</a:t>
            </a:r>
          </a:p>
        </p:txBody>
      </p:sp>
      <p:sp>
        <p:nvSpPr>
          <p:cNvPr id="37926" name="Rectangle 54"/>
          <p:cNvSpPr>
            <a:spLocks noChangeArrowheads="1"/>
          </p:cNvSpPr>
          <p:nvPr/>
        </p:nvSpPr>
        <p:spPr bwMode="auto">
          <a:xfrm>
            <a:off x="8256588" y="1897063"/>
            <a:ext cx="658812" cy="312737"/>
          </a:xfrm>
          <a:prstGeom prst="rect">
            <a:avLst/>
          </a:prstGeom>
          <a:noFill/>
          <a:ln w="9525">
            <a:noFill/>
            <a:miter lim="800000"/>
            <a:headEnd/>
            <a:tailEnd/>
          </a:ln>
        </p:spPr>
        <p:txBody>
          <a:bodyPr wrap="none">
            <a:spAutoFit/>
          </a:bodyPr>
          <a:lstStyle/>
          <a:p>
            <a:pPr marL="457200" indent="-457200">
              <a:lnSpc>
                <a:spcPct val="90000"/>
              </a:lnSpc>
              <a:buFont typeface="Wingdings 2" pitchFamily="18" charset="2"/>
              <a:buNone/>
            </a:pPr>
            <a:r>
              <a:rPr lang="en-US" sz="1600">
                <a:solidFill>
                  <a:schemeClr val="accent2"/>
                </a:solidFill>
              </a:rPr>
              <a:t>synch</a:t>
            </a:r>
          </a:p>
        </p:txBody>
      </p:sp>
      <p:sp>
        <p:nvSpPr>
          <p:cNvPr id="37927" name="Rectangle 54"/>
          <p:cNvSpPr>
            <a:spLocks noChangeArrowheads="1"/>
          </p:cNvSpPr>
          <p:nvPr/>
        </p:nvSpPr>
        <p:spPr bwMode="auto">
          <a:xfrm>
            <a:off x="5029200" y="2811463"/>
            <a:ext cx="658813" cy="312737"/>
          </a:xfrm>
          <a:prstGeom prst="rect">
            <a:avLst/>
          </a:prstGeom>
          <a:noFill/>
          <a:ln w="9525">
            <a:noFill/>
            <a:miter lim="800000"/>
            <a:headEnd/>
            <a:tailEnd/>
          </a:ln>
        </p:spPr>
        <p:txBody>
          <a:bodyPr wrap="none">
            <a:spAutoFit/>
          </a:bodyPr>
          <a:lstStyle/>
          <a:p>
            <a:pPr marL="457200" indent="-457200">
              <a:lnSpc>
                <a:spcPct val="90000"/>
              </a:lnSpc>
              <a:buFont typeface="Wingdings 2" pitchFamily="18" charset="2"/>
              <a:buNone/>
            </a:pPr>
            <a:r>
              <a:rPr lang="en-US" sz="1600">
                <a:solidFill>
                  <a:schemeClr val="accent2"/>
                </a:solidFill>
              </a:rPr>
              <a:t>synch</a:t>
            </a:r>
          </a:p>
        </p:txBody>
      </p:sp>
      <p:sp>
        <p:nvSpPr>
          <p:cNvPr id="37928" name="Rectangle 54"/>
          <p:cNvSpPr>
            <a:spLocks noChangeArrowheads="1"/>
          </p:cNvSpPr>
          <p:nvPr/>
        </p:nvSpPr>
        <p:spPr bwMode="auto">
          <a:xfrm>
            <a:off x="5867400" y="2819400"/>
            <a:ext cx="658813" cy="312738"/>
          </a:xfrm>
          <a:prstGeom prst="rect">
            <a:avLst/>
          </a:prstGeom>
          <a:noFill/>
          <a:ln w="9525">
            <a:noFill/>
            <a:miter lim="800000"/>
            <a:headEnd/>
            <a:tailEnd/>
          </a:ln>
        </p:spPr>
        <p:txBody>
          <a:bodyPr wrap="none">
            <a:spAutoFit/>
          </a:bodyPr>
          <a:lstStyle/>
          <a:p>
            <a:pPr marL="457200" indent="-457200">
              <a:lnSpc>
                <a:spcPct val="90000"/>
              </a:lnSpc>
              <a:buFont typeface="Wingdings 2" pitchFamily="18" charset="2"/>
              <a:buNone/>
            </a:pPr>
            <a:r>
              <a:rPr lang="en-US" sz="1600">
                <a:solidFill>
                  <a:schemeClr val="accent2"/>
                </a:solidFill>
              </a:rPr>
              <a:t>synch</a:t>
            </a:r>
          </a:p>
        </p:txBody>
      </p:sp>
      <p:sp>
        <p:nvSpPr>
          <p:cNvPr id="37929" name="Rectangle 54"/>
          <p:cNvSpPr>
            <a:spLocks noChangeArrowheads="1"/>
          </p:cNvSpPr>
          <p:nvPr/>
        </p:nvSpPr>
        <p:spPr bwMode="auto">
          <a:xfrm>
            <a:off x="7418388" y="2811463"/>
            <a:ext cx="658812" cy="312737"/>
          </a:xfrm>
          <a:prstGeom prst="rect">
            <a:avLst/>
          </a:prstGeom>
          <a:noFill/>
          <a:ln w="9525">
            <a:noFill/>
            <a:miter lim="800000"/>
            <a:headEnd/>
            <a:tailEnd/>
          </a:ln>
        </p:spPr>
        <p:txBody>
          <a:bodyPr wrap="none">
            <a:spAutoFit/>
          </a:bodyPr>
          <a:lstStyle/>
          <a:p>
            <a:pPr marL="457200" indent="-457200">
              <a:lnSpc>
                <a:spcPct val="90000"/>
              </a:lnSpc>
              <a:buFont typeface="Wingdings 2" pitchFamily="18" charset="2"/>
              <a:buNone/>
            </a:pPr>
            <a:r>
              <a:rPr lang="en-US" sz="1600">
                <a:solidFill>
                  <a:schemeClr val="accent2"/>
                </a:solidFill>
              </a:rPr>
              <a:t>synch</a:t>
            </a:r>
          </a:p>
        </p:txBody>
      </p:sp>
      <p:sp>
        <p:nvSpPr>
          <p:cNvPr id="37930" name="Rectangle 54"/>
          <p:cNvSpPr>
            <a:spLocks noChangeArrowheads="1"/>
          </p:cNvSpPr>
          <p:nvPr/>
        </p:nvSpPr>
        <p:spPr bwMode="auto">
          <a:xfrm>
            <a:off x="8256588" y="2811463"/>
            <a:ext cx="658812" cy="312737"/>
          </a:xfrm>
          <a:prstGeom prst="rect">
            <a:avLst/>
          </a:prstGeom>
          <a:noFill/>
          <a:ln w="9525">
            <a:noFill/>
            <a:miter lim="800000"/>
            <a:headEnd/>
            <a:tailEnd/>
          </a:ln>
        </p:spPr>
        <p:txBody>
          <a:bodyPr wrap="none">
            <a:spAutoFit/>
          </a:bodyPr>
          <a:lstStyle/>
          <a:p>
            <a:pPr marL="457200" indent="-457200">
              <a:lnSpc>
                <a:spcPct val="90000"/>
              </a:lnSpc>
              <a:buFont typeface="Wingdings 2" pitchFamily="18" charset="2"/>
              <a:buNone/>
            </a:pPr>
            <a:r>
              <a:rPr lang="en-US" sz="1600">
                <a:solidFill>
                  <a:schemeClr val="accent2"/>
                </a:solidFill>
              </a:rPr>
              <a:t>synch</a:t>
            </a:r>
          </a:p>
        </p:txBody>
      </p:sp>
      <p:sp>
        <p:nvSpPr>
          <p:cNvPr id="37931" name="Line 45"/>
          <p:cNvSpPr>
            <a:spLocks noChangeShapeType="1"/>
          </p:cNvSpPr>
          <p:nvPr/>
        </p:nvSpPr>
        <p:spPr bwMode="auto">
          <a:xfrm>
            <a:off x="914400" y="3429000"/>
            <a:ext cx="6096000" cy="0"/>
          </a:xfrm>
          <a:prstGeom prst="line">
            <a:avLst/>
          </a:prstGeom>
          <a:noFill/>
          <a:ln w="9525">
            <a:solidFill>
              <a:schemeClr val="tx1"/>
            </a:solidFill>
            <a:round/>
            <a:headEnd/>
            <a:tailEnd/>
          </a:ln>
        </p:spPr>
        <p:txBody>
          <a:bodyPr/>
          <a:lstStyle/>
          <a:p>
            <a:endParaRPr lang="en-US"/>
          </a:p>
        </p:txBody>
      </p:sp>
      <p:sp>
        <p:nvSpPr>
          <p:cNvPr id="37932" name="Line 46"/>
          <p:cNvSpPr>
            <a:spLocks noChangeShapeType="1"/>
          </p:cNvSpPr>
          <p:nvPr/>
        </p:nvSpPr>
        <p:spPr bwMode="auto">
          <a:xfrm>
            <a:off x="838200" y="3810000"/>
            <a:ext cx="6172200" cy="0"/>
          </a:xfrm>
          <a:prstGeom prst="line">
            <a:avLst/>
          </a:prstGeom>
          <a:noFill/>
          <a:ln w="9525">
            <a:solidFill>
              <a:schemeClr val="tx1"/>
            </a:solidFill>
            <a:round/>
            <a:headEnd/>
            <a:tailEnd/>
          </a:ln>
        </p:spPr>
        <p:txBody>
          <a:bodyPr/>
          <a:lstStyle/>
          <a:p>
            <a:endParaRPr lang="en-US"/>
          </a:p>
        </p:txBody>
      </p:sp>
      <p:sp>
        <p:nvSpPr>
          <p:cNvPr id="37933" name="Text Box 48"/>
          <p:cNvSpPr txBox="1">
            <a:spLocks noChangeArrowheads="1"/>
          </p:cNvSpPr>
          <p:nvPr/>
        </p:nvSpPr>
        <p:spPr bwMode="auto">
          <a:xfrm>
            <a:off x="2103438" y="3352800"/>
            <a:ext cx="860425" cy="457200"/>
          </a:xfrm>
          <a:prstGeom prst="rect">
            <a:avLst/>
          </a:prstGeom>
          <a:noFill/>
          <a:ln w="9525">
            <a:noFill/>
            <a:miter lim="800000"/>
            <a:headEnd/>
            <a:tailEnd/>
          </a:ln>
        </p:spPr>
        <p:txBody>
          <a:bodyPr wrap="none">
            <a:spAutoFit/>
          </a:bodyPr>
          <a:lstStyle/>
          <a:p>
            <a:r>
              <a:rPr lang="en-US"/>
              <a:t>Stack</a:t>
            </a:r>
          </a:p>
        </p:txBody>
      </p:sp>
      <p:sp>
        <p:nvSpPr>
          <p:cNvPr id="37934" name="Text Box 49"/>
          <p:cNvSpPr txBox="1">
            <a:spLocks noChangeArrowheads="1"/>
          </p:cNvSpPr>
          <p:nvPr/>
        </p:nvSpPr>
        <p:spPr bwMode="auto">
          <a:xfrm>
            <a:off x="3779838" y="3352800"/>
            <a:ext cx="827087" cy="457200"/>
          </a:xfrm>
          <a:prstGeom prst="rect">
            <a:avLst/>
          </a:prstGeom>
          <a:noFill/>
          <a:ln w="9525">
            <a:noFill/>
            <a:miter lim="800000"/>
            <a:headEnd/>
            <a:tailEnd/>
          </a:ln>
        </p:spPr>
        <p:txBody>
          <a:bodyPr wrap="none">
            <a:spAutoFit/>
          </a:bodyPr>
          <a:lstStyle/>
          <a:p>
            <a:r>
              <a:rPr lang="en-US"/>
              <a:t>Input</a:t>
            </a:r>
          </a:p>
        </p:txBody>
      </p:sp>
      <p:sp>
        <p:nvSpPr>
          <p:cNvPr id="37935" name="Text Box 50"/>
          <p:cNvSpPr txBox="1">
            <a:spLocks noChangeArrowheads="1"/>
          </p:cNvSpPr>
          <p:nvPr/>
        </p:nvSpPr>
        <p:spPr bwMode="auto">
          <a:xfrm>
            <a:off x="5761038" y="3352800"/>
            <a:ext cx="1012825" cy="457200"/>
          </a:xfrm>
          <a:prstGeom prst="rect">
            <a:avLst/>
          </a:prstGeom>
          <a:noFill/>
          <a:ln w="9525">
            <a:noFill/>
            <a:miter lim="800000"/>
            <a:headEnd/>
            <a:tailEnd/>
          </a:ln>
        </p:spPr>
        <p:txBody>
          <a:bodyPr wrap="none">
            <a:spAutoFit/>
          </a:bodyPr>
          <a:lstStyle/>
          <a:p>
            <a:r>
              <a:rPr lang="en-US"/>
              <a:t>Action</a:t>
            </a:r>
          </a:p>
        </p:txBody>
      </p:sp>
      <p:sp>
        <p:nvSpPr>
          <p:cNvPr id="37936" name="Text Box 51"/>
          <p:cNvSpPr txBox="1">
            <a:spLocks noChangeArrowheads="1"/>
          </p:cNvSpPr>
          <p:nvPr/>
        </p:nvSpPr>
        <p:spPr bwMode="auto">
          <a:xfrm>
            <a:off x="2449513" y="3859213"/>
            <a:ext cx="466725" cy="396875"/>
          </a:xfrm>
          <a:prstGeom prst="rect">
            <a:avLst/>
          </a:prstGeom>
          <a:noFill/>
          <a:ln w="9525">
            <a:noFill/>
            <a:miter lim="800000"/>
            <a:headEnd/>
            <a:tailEnd/>
          </a:ln>
        </p:spPr>
        <p:txBody>
          <a:bodyPr wrap="none">
            <a:spAutoFit/>
          </a:bodyPr>
          <a:lstStyle/>
          <a:p>
            <a:r>
              <a:rPr lang="en-US" sz="2000"/>
              <a:t>E$</a:t>
            </a:r>
          </a:p>
        </p:txBody>
      </p:sp>
      <p:sp>
        <p:nvSpPr>
          <p:cNvPr id="37937" name="Text Box 52"/>
          <p:cNvSpPr txBox="1">
            <a:spLocks noChangeArrowheads="1"/>
          </p:cNvSpPr>
          <p:nvPr/>
        </p:nvSpPr>
        <p:spPr bwMode="auto">
          <a:xfrm>
            <a:off x="3657600" y="3859213"/>
            <a:ext cx="1058863" cy="396875"/>
          </a:xfrm>
          <a:prstGeom prst="rect">
            <a:avLst/>
          </a:prstGeom>
          <a:noFill/>
          <a:ln w="9525">
            <a:noFill/>
            <a:miter lim="800000"/>
            <a:headEnd/>
            <a:tailEnd/>
          </a:ln>
        </p:spPr>
        <p:txBody>
          <a:bodyPr wrap="none">
            <a:spAutoFit/>
          </a:bodyPr>
          <a:lstStyle/>
          <a:p>
            <a:r>
              <a:rPr lang="en-US" sz="2000"/>
              <a:t>)id*+id$</a:t>
            </a:r>
          </a:p>
        </p:txBody>
      </p:sp>
      <p:sp>
        <p:nvSpPr>
          <p:cNvPr id="37938" name="Text Box 53"/>
          <p:cNvSpPr txBox="1">
            <a:spLocks noChangeArrowheads="1"/>
          </p:cNvSpPr>
          <p:nvPr/>
        </p:nvSpPr>
        <p:spPr bwMode="auto">
          <a:xfrm>
            <a:off x="5614988" y="3859213"/>
            <a:ext cx="1458912" cy="396875"/>
          </a:xfrm>
          <a:prstGeom prst="rect">
            <a:avLst/>
          </a:prstGeom>
          <a:noFill/>
          <a:ln w="9525">
            <a:noFill/>
            <a:miter lim="800000"/>
            <a:headEnd/>
            <a:tailEnd/>
          </a:ln>
        </p:spPr>
        <p:txBody>
          <a:bodyPr wrap="none">
            <a:spAutoFit/>
          </a:bodyPr>
          <a:lstStyle/>
          <a:p>
            <a:r>
              <a:rPr lang="en-US" sz="2000"/>
              <a:t>Error, Skip )</a:t>
            </a:r>
          </a:p>
        </p:txBody>
      </p:sp>
      <p:sp>
        <p:nvSpPr>
          <p:cNvPr id="37939" name="Text Box 54"/>
          <p:cNvSpPr txBox="1">
            <a:spLocks noChangeArrowheads="1"/>
          </p:cNvSpPr>
          <p:nvPr/>
        </p:nvSpPr>
        <p:spPr bwMode="auto">
          <a:xfrm>
            <a:off x="2449513" y="4164013"/>
            <a:ext cx="466725" cy="396875"/>
          </a:xfrm>
          <a:prstGeom prst="rect">
            <a:avLst/>
          </a:prstGeom>
          <a:noFill/>
          <a:ln w="9525">
            <a:noFill/>
            <a:miter lim="800000"/>
            <a:headEnd/>
            <a:tailEnd/>
          </a:ln>
        </p:spPr>
        <p:txBody>
          <a:bodyPr wrap="none">
            <a:spAutoFit/>
          </a:bodyPr>
          <a:lstStyle/>
          <a:p>
            <a:r>
              <a:rPr lang="en-US" sz="2000"/>
              <a:t>E$</a:t>
            </a:r>
          </a:p>
        </p:txBody>
      </p:sp>
      <p:sp>
        <p:nvSpPr>
          <p:cNvPr id="37940" name="Text Box 55"/>
          <p:cNvSpPr txBox="1">
            <a:spLocks noChangeArrowheads="1"/>
          </p:cNvSpPr>
          <p:nvPr/>
        </p:nvSpPr>
        <p:spPr bwMode="auto">
          <a:xfrm>
            <a:off x="3749675" y="4164013"/>
            <a:ext cx="974725" cy="396875"/>
          </a:xfrm>
          <a:prstGeom prst="rect">
            <a:avLst/>
          </a:prstGeom>
          <a:noFill/>
          <a:ln w="9525">
            <a:noFill/>
            <a:miter lim="800000"/>
            <a:headEnd/>
            <a:tailEnd/>
          </a:ln>
        </p:spPr>
        <p:txBody>
          <a:bodyPr wrap="none">
            <a:spAutoFit/>
          </a:bodyPr>
          <a:lstStyle/>
          <a:p>
            <a:r>
              <a:rPr lang="en-US" sz="2000"/>
              <a:t>id*+id$</a:t>
            </a:r>
          </a:p>
        </p:txBody>
      </p:sp>
      <p:sp>
        <p:nvSpPr>
          <p:cNvPr id="37941" name="Rectangle 56"/>
          <p:cNvSpPr>
            <a:spLocks noChangeArrowheads="1"/>
          </p:cNvSpPr>
          <p:nvPr/>
        </p:nvSpPr>
        <p:spPr bwMode="auto">
          <a:xfrm>
            <a:off x="5599113" y="4164013"/>
            <a:ext cx="1724025" cy="396875"/>
          </a:xfrm>
          <a:prstGeom prst="rect">
            <a:avLst/>
          </a:prstGeom>
          <a:noFill/>
          <a:ln w="9525">
            <a:noFill/>
            <a:miter lim="800000"/>
            <a:headEnd/>
            <a:tailEnd/>
          </a:ln>
        </p:spPr>
        <p:txBody>
          <a:bodyPr wrap="none">
            <a:spAutoFit/>
          </a:bodyPr>
          <a:lstStyle/>
          <a:p>
            <a:r>
              <a:rPr lang="en-US" sz="2000"/>
              <a:t>id is in First(E)</a:t>
            </a:r>
          </a:p>
        </p:txBody>
      </p:sp>
      <p:sp>
        <p:nvSpPr>
          <p:cNvPr id="37942" name="Text Box 57"/>
          <p:cNvSpPr txBox="1">
            <a:spLocks noChangeArrowheads="1"/>
          </p:cNvSpPr>
          <p:nvPr/>
        </p:nvSpPr>
        <p:spPr bwMode="auto">
          <a:xfrm>
            <a:off x="2209800" y="4403725"/>
            <a:ext cx="706438" cy="396875"/>
          </a:xfrm>
          <a:prstGeom prst="rect">
            <a:avLst/>
          </a:prstGeom>
          <a:noFill/>
          <a:ln w="9525">
            <a:noFill/>
            <a:miter lim="800000"/>
            <a:headEnd/>
            <a:tailEnd/>
          </a:ln>
        </p:spPr>
        <p:txBody>
          <a:bodyPr wrap="none">
            <a:spAutoFit/>
          </a:bodyPr>
          <a:lstStyle/>
          <a:p>
            <a:r>
              <a:rPr lang="en-US" sz="2000"/>
              <a:t>TE’$</a:t>
            </a:r>
          </a:p>
        </p:txBody>
      </p:sp>
      <p:sp>
        <p:nvSpPr>
          <p:cNvPr id="37943" name="Text Box 58"/>
          <p:cNvSpPr txBox="1">
            <a:spLocks noChangeArrowheads="1"/>
          </p:cNvSpPr>
          <p:nvPr/>
        </p:nvSpPr>
        <p:spPr bwMode="auto">
          <a:xfrm>
            <a:off x="3749675" y="4403725"/>
            <a:ext cx="974725" cy="396875"/>
          </a:xfrm>
          <a:prstGeom prst="rect">
            <a:avLst/>
          </a:prstGeom>
          <a:noFill/>
          <a:ln w="9525">
            <a:noFill/>
            <a:miter lim="800000"/>
            <a:headEnd/>
            <a:tailEnd/>
          </a:ln>
        </p:spPr>
        <p:txBody>
          <a:bodyPr wrap="none">
            <a:spAutoFit/>
          </a:bodyPr>
          <a:lstStyle/>
          <a:p>
            <a:r>
              <a:rPr lang="en-US" sz="2000"/>
              <a:t>id*+id$</a:t>
            </a:r>
          </a:p>
        </p:txBody>
      </p:sp>
      <p:sp>
        <p:nvSpPr>
          <p:cNvPr id="37944" name="Text Box 59"/>
          <p:cNvSpPr txBox="1">
            <a:spLocks noChangeArrowheads="1"/>
          </p:cNvSpPr>
          <p:nvPr/>
        </p:nvSpPr>
        <p:spPr bwMode="auto">
          <a:xfrm>
            <a:off x="1981200" y="4648200"/>
            <a:ext cx="931863" cy="396875"/>
          </a:xfrm>
          <a:prstGeom prst="rect">
            <a:avLst/>
          </a:prstGeom>
          <a:noFill/>
          <a:ln w="9525">
            <a:noFill/>
            <a:miter lim="800000"/>
            <a:headEnd/>
            <a:tailEnd/>
          </a:ln>
        </p:spPr>
        <p:txBody>
          <a:bodyPr wrap="none">
            <a:spAutoFit/>
          </a:bodyPr>
          <a:lstStyle/>
          <a:p>
            <a:r>
              <a:rPr lang="en-US" sz="2000"/>
              <a:t>FT’E’$</a:t>
            </a:r>
          </a:p>
        </p:txBody>
      </p:sp>
      <p:sp>
        <p:nvSpPr>
          <p:cNvPr id="37945" name="Text Box 60"/>
          <p:cNvSpPr txBox="1">
            <a:spLocks noChangeArrowheads="1"/>
          </p:cNvSpPr>
          <p:nvPr/>
        </p:nvSpPr>
        <p:spPr bwMode="auto">
          <a:xfrm>
            <a:off x="3749675" y="4632325"/>
            <a:ext cx="974725" cy="396875"/>
          </a:xfrm>
          <a:prstGeom prst="rect">
            <a:avLst/>
          </a:prstGeom>
          <a:noFill/>
          <a:ln w="9525">
            <a:noFill/>
            <a:miter lim="800000"/>
            <a:headEnd/>
            <a:tailEnd/>
          </a:ln>
        </p:spPr>
        <p:txBody>
          <a:bodyPr wrap="none">
            <a:spAutoFit/>
          </a:bodyPr>
          <a:lstStyle/>
          <a:p>
            <a:r>
              <a:rPr lang="en-US" sz="2000"/>
              <a:t>id*+id$</a:t>
            </a:r>
          </a:p>
        </p:txBody>
      </p:sp>
      <p:sp>
        <p:nvSpPr>
          <p:cNvPr id="37946" name="Text Box 61"/>
          <p:cNvSpPr txBox="1">
            <a:spLocks noChangeArrowheads="1"/>
          </p:cNvSpPr>
          <p:nvPr/>
        </p:nvSpPr>
        <p:spPr bwMode="auto">
          <a:xfrm>
            <a:off x="1905000" y="4876800"/>
            <a:ext cx="987425" cy="396875"/>
          </a:xfrm>
          <a:prstGeom prst="rect">
            <a:avLst/>
          </a:prstGeom>
          <a:noFill/>
          <a:ln w="9525">
            <a:noFill/>
            <a:miter lim="800000"/>
            <a:headEnd/>
            <a:tailEnd/>
          </a:ln>
        </p:spPr>
        <p:txBody>
          <a:bodyPr wrap="none">
            <a:spAutoFit/>
          </a:bodyPr>
          <a:lstStyle/>
          <a:p>
            <a:r>
              <a:rPr lang="en-US" sz="2000"/>
              <a:t>idT’E’$</a:t>
            </a:r>
          </a:p>
        </p:txBody>
      </p:sp>
      <p:sp>
        <p:nvSpPr>
          <p:cNvPr id="37947" name="Text Box 62"/>
          <p:cNvSpPr txBox="1">
            <a:spLocks noChangeArrowheads="1"/>
          </p:cNvSpPr>
          <p:nvPr/>
        </p:nvSpPr>
        <p:spPr bwMode="auto">
          <a:xfrm>
            <a:off x="3733800" y="4860925"/>
            <a:ext cx="974725" cy="396875"/>
          </a:xfrm>
          <a:prstGeom prst="rect">
            <a:avLst/>
          </a:prstGeom>
          <a:noFill/>
          <a:ln w="9525">
            <a:noFill/>
            <a:miter lim="800000"/>
            <a:headEnd/>
            <a:tailEnd/>
          </a:ln>
        </p:spPr>
        <p:txBody>
          <a:bodyPr wrap="none">
            <a:spAutoFit/>
          </a:bodyPr>
          <a:lstStyle/>
          <a:p>
            <a:r>
              <a:rPr lang="en-US" sz="2000"/>
              <a:t>id*+id$</a:t>
            </a:r>
          </a:p>
        </p:txBody>
      </p:sp>
      <p:sp>
        <p:nvSpPr>
          <p:cNvPr id="37948" name="Text Box 63"/>
          <p:cNvSpPr txBox="1">
            <a:spLocks noChangeArrowheads="1"/>
          </p:cNvSpPr>
          <p:nvPr/>
        </p:nvSpPr>
        <p:spPr bwMode="auto">
          <a:xfrm>
            <a:off x="2105025" y="5105400"/>
            <a:ext cx="790575" cy="396875"/>
          </a:xfrm>
          <a:prstGeom prst="rect">
            <a:avLst/>
          </a:prstGeom>
          <a:noFill/>
          <a:ln w="9525">
            <a:noFill/>
            <a:miter lim="800000"/>
            <a:headEnd/>
            <a:tailEnd/>
          </a:ln>
        </p:spPr>
        <p:txBody>
          <a:bodyPr wrap="none">
            <a:spAutoFit/>
          </a:bodyPr>
          <a:lstStyle/>
          <a:p>
            <a:r>
              <a:rPr lang="en-US" sz="2000"/>
              <a:t>T’E’$</a:t>
            </a:r>
          </a:p>
        </p:txBody>
      </p:sp>
      <p:sp>
        <p:nvSpPr>
          <p:cNvPr id="37949" name="Text Box 64"/>
          <p:cNvSpPr txBox="1">
            <a:spLocks noChangeArrowheads="1"/>
          </p:cNvSpPr>
          <p:nvPr/>
        </p:nvSpPr>
        <p:spPr bwMode="auto">
          <a:xfrm>
            <a:off x="3946525" y="5089525"/>
            <a:ext cx="777875" cy="396875"/>
          </a:xfrm>
          <a:prstGeom prst="rect">
            <a:avLst/>
          </a:prstGeom>
          <a:noFill/>
          <a:ln w="9525">
            <a:noFill/>
            <a:miter lim="800000"/>
            <a:headEnd/>
            <a:tailEnd/>
          </a:ln>
        </p:spPr>
        <p:txBody>
          <a:bodyPr wrap="none">
            <a:spAutoFit/>
          </a:bodyPr>
          <a:lstStyle/>
          <a:p>
            <a:r>
              <a:rPr lang="en-US" sz="2000"/>
              <a:t>*+id$</a:t>
            </a:r>
          </a:p>
        </p:txBody>
      </p:sp>
      <p:sp>
        <p:nvSpPr>
          <p:cNvPr id="37950" name="Text Box 65"/>
          <p:cNvSpPr txBox="1">
            <a:spLocks noChangeArrowheads="1"/>
          </p:cNvSpPr>
          <p:nvPr/>
        </p:nvSpPr>
        <p:spPr bwMode="auto">
          <a:xfrm>
            <a:off x="1828800" y="5318125"/>
            <a:ext cx="1058863" cy="396875"/>
          </a:xfrm>
          <a:prstGeom prst="rect">
            <a:avLst/>
          </a:prstGeom>
          <a:noFill/>
          <a:ln w="9525">
            <a:noFill/>
            <a:miter lim="800000"/>
            <a:headEnd/>
            <a:tailEnd/>
          </a:ln>
        </p:spPr>
        <p:txBody>
          <a:bodyPr wrap="none">
            <a:spAutoFit/>
          </a:bodyPr>
          <a:lstStyle/>
          <a:p>
            <a:r>
              <a:rPr lang="en-US" sz="2000"/>
              <a:t>*FT’E’$</a:t>
            </a:r>
          </a:p>
        </p:txBody>
      </p:sp>
      <p:sp>
        <p:nvSpPr>
          <p:cNvPr id="37951" name="Text Box 66"/>
          <p:cNvSpPr txBox="1">
            <a:spLocks noChangeArrowheads="1"/>
          </p:cNvSpPr>
          <p:nvPr/>
        </p:nvSpPr>
        <p:spPr bwMode="auto">
          <a:xfrm>
            <a:off x="3946525" y="5318125"/>
            <a:ext cx="777875" cy="396875"/>
          </a:xfrm>
          <a:prstGeom prst="rect">
            <a:avLst/>
          </a:prstGeom>
          <a:noFill/>
          <a:ln w="9525">
            <a:noFill/>
            <a:miter lim="800000"/>
            <a:headEnd/>
            <a:tailEnd/>
          </a:ln>
        </p:spPr>
        <p:txBody>
          <a:bodyPr wrap="none">
            <a:spAutoFit/>
          </a:bodyPr>
          <a:lstStyle/>
          <a:p>
            <a:r>
              <a:rPr lang="en-US" sz="2000"/>
              <a:t>*+id$</a:t>
            </a:r>
          </a:p>
        </p:txBody>
      </p:sp>
      <p:sp>
        <p:nvSpPr>
          <p:cNvPr id="37952" name="Text Box 67"/>
          <p:cNvSpPr txBox="1">
            <a:spLocks noChangeArrowheads="1"/>
          </p:cNvSpPr>
          <p:nvPr/>
        </p:nvSpPr>
        <p:spPr bwMode="auto">
          <a:xfrm>
            <a:off x="4073525" y="5546725"/>
            <a:ext cx="650875" cy="396875"/>
          </a:xfrm>
          <a:prstGeom prst="rect">
            <a:avLst/>
          </a:prstGeom>
          <a:noFill/>
          <a:ln w="9525">
            <a:noFill/>
            <a:miter lim="800000"/>
            <a:headEnd/>
            <a:tailEnd/>
          </a:ln>
        </p:spPr>
        <p:txBody>
          <a:bodyPr wrap="none">
            <a:spAutoFit/>
          </a:bodyPr>
          <a:lstStyle/>
          <a:p>
            <a:r>
              <a:rPr lang="en-US" sz="2000"/>
              <a:t>+id$</a:t>
            </a:r>
          </a:p>
        </p:txBody>
      </p:sp>
      <p:sp>
        <p:nvSpPr>
          <p:cNvPr id="37953" name="Text Box 68"/>
          <p:cNvSpPr txBox="1">
            <a:spLocks noChangeArrowheads="1"/>
          </p:cNvSpPr>
          <p:nvPr/>
        </p:nvSpPr>
        <p:spPr bwMode="auto">
          <a:xfrm>
            <a:off x="1963738" y="5546725"/>
            <a:ext cx="931862" cy="396875"/>
          </a:xfrm>
          <a:prstGeom prst="rect">
            <a:avLst/>
          </a:prstGeom>
          <a:noFill/>
          <a:ln w="9525">
            <a:noFill/>
            <a:miter lim="800000"/>
            <a:headEnd/>
            <a:tailEnd/>
          </a:ln>
        </p:spPr>
        <p:txBody>
          <a:bodyPr wrap="none">
            <a:spAutoFit/>
          </a:bodyPr>
          <a:lstStyle/>
          <a:p>
            <a:r>
              <a:rPr lang="en-US" sz="2000"/>
              <a:t>FT’E’$</a:t>
            </a:r>
          </a:p>
        </p:txBody>
      </p:sp>
      <p:sp>
        <p:nvSpPr>
          <p:cNvPr id="37954" name="Text Box 69"/>
          <p:cNvSpPr txBox="1">
            <a:spLocks noChangeArrowheads="1"/>
          </p:cNvSpPr>
          <p:nvPr/>
        </p:nvSpPr>
        <p:spPr bwMode="auto">
          <a:xfrm>
            <a:off x="5399088" y="5546725"/>
            <a:ext cx="2322512" cy="396875"/>
          </a:xfrm>
          <a:prstGeom prst="rect">
            <a:avLst/>
          </a:prstGeom>
          <a:noFill/>
          <a:ln w="9525">
            <a:noFill/>
            <a:miter lim="800000"/>
            <a:headEnd/>
            <a:tailEnd/>
          </a:ln>
        </p:spPr>
        <p:txBody>
          <a:bodyPr wrap="none">
            <a:spAutoFit/>
          </a:bodyPr>
          <a:lstStyle/>
          <a:p>
            <a:r>
              <a:rPr lang="en-US" sz="2000"/>
              <a:t>Error, M[F,+]=synch</a:t>
            </a:r>
          </a:p>
        </p:txBody>
      </p:sp>
      <p:sp>
        <p:nvSpPr>
          <p:cNvPr id="37955" name="Text Box 70"/>
          <p:cNvSpPr txBox="1">
            <a:spLocks noChangeArrowheads="1"/>
          </p:cNvSpPr>
          <p:nvPr/>
        </p:nvSpPr>
        <p:spPr bwMode="auto">
          <a:xfrm>
            <a:off x="4048125" y="5775325"/>
            <a:ext cx="650875" cy="396875"/>
          </a:xfrm>
          <a:prstGeom prst="rect">
            <a:avLst/>
          </a:prstGeom>
          <a:noFill/>
          <a:ln w="9525">
            <a:noFill/>
            <a:miter lim="800000"/>
            <a:headEnd/>
            <a:tailEnd/>
          </a:ln>
        </p:spPr>
        <p:txBody>
          <a:bodyPr wrap="none">
            <a:spAutoFit/>
          </a:bodyPr>
          <a:lstStyle/>
          <a:p>
            <a:r>
              <a:rPr lang="en-US" sz="2000"/>
              <a:t>+id$</a:t>
            </a:r>
          </a:p>
        </p:txBody>
      </p:sp>
      <p:sp>
        <p:nvSpPr>
          <p:cNvPr id="37956" name="Text Box 71"/>
          <p:cNvSpPr txBox="1">
            <a:spLocks noChangeArrowheads="1"/>
          </p:cNvSpPr>
          <p:nvPr/>
        </p:nvSpPr>
        <p:spPr bwMode="auto">
          <a:xfrm>
            <a:off x="2105025" y="5775325"/>
            <a:ext cx="790575" cy="396875"/>
          </a:xfrm>
          <a:prstGeom prst="rect">
            <a:avLst/>
          </a:prstGeom>
          <a:noFill/>
          <a:ln w="9525">
            <a:noFill/>
            <a:miter lim="800000"/>
            <a:headEnd/>
            <a:tailEnd/>
          </a:ln>
        </p:spPr>
        <p:txBody>
          <a:bodyPr wrap="none">
            <a:spAutoFit/>
          </a:bodyPr>
          <a:lstStyle/>
          <a:p>
            <a:r>
              <a:rPr lang="en-US" sz="2000"/>
              <a:t>T’E’$</a:t>
            </a:r>
          </a:p>
        </p:txBody>
      </p:sp>
      <p:sp>
        <p:nvSpPr>
          <p:cNvPr id="37957" name="Text Box 72"/>
          <p:cNvSpPr txBox="1">
            <a:spLocks noChangeArrowheads="1"/>
          </p:cNvSpPr>
          <p:nvPr/>
        </p:nvSpPr>
        <p:spPr bwMode="auto">
          <a:xfrm>
            <a:off x="5373688" y="5775325"/>
            <a:ext cx="1954212" cy="396875"/>
          </a:xfrm>
          <a:prstGeom prst="rect">
            <a:avLst/>
          </a:prstGeom>
          <a:noFill/>
          <a:ln w="9525">
            <a:noFill/>
            <a:miter lim="800000"/>
            <a:headEnd/>
            <a:tailEnd/>
          </a:ln>
        </p:spPr>
        <p:txBody>
          <a:bodyPr wrap="none">
            <a:spAutoFit/>
          </a:bodyPr>
          <a:lstStyle/>
          <a:p>
            <a:r>
              <a:rPr lang="en-US" sz="2000"/>
              <a:t>F has been poped</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4" name="CustomShape 1"/>
          <p:cNvSpPr/>
          <p:nvPr/>
        </p:nvSpPr>
        <p:spPr>
          <a:xfrm>
            <a:off x="541080" y="647640"/>
            <a:ext cx="7772040" cy="11426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4400" b="1" strike="noStrike" spc="-1">
                <a:solidFill>
                  <a:srgbClr val="000000"/>
                </a:solidFill>
                <a:uFill>
                  <a:solidFill>
                    <a:srgbClr val="FFFFFF"/>
                  </a:solidFill>
                </a:uFill>
                <a:latin typeface="Times New Roman"/>
                <a:ea typeface="DejaVu Sans"/>
              </a:rPr>
              <a:t>Traditional three pass compiler</a:t>
            </a:r>
            <a:endParaRPr lang="en-US" sz="1800" b="0" strike="noStrike" spc="-1">
              <a:solidFill>
                <a:srgbClr val="000000"/>
              </a:solidFill>
              <a:uFill>
                <a:solidFill>
                  <a:srgbClr val="FFFFFF"/>
                </a:solidFill>
              </a:uFill>
              <a:latin typeface="Arial"/>
            </a:endParaRPr>
          </a:p>
        </p:txBody>
      </p:sp>
      <p:sp>
        <p:nvSpPr>
          <p:cNvPr id="125" name="CustomShape 2"/>
          <p:cNvSpPr/>
          <p:nvPr/>
        </p:nvSpPr>
        <p:spPr>
          <a:xfrm>
            <a:off x="685800" y="3581280"/>
            <a:ext cx="7772040" cy="25142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sp>
      <p:sp>
        <p:nvSpPr>
          <p:cNvPr id="126" name="CustomShape 3"/>
          <p:cNvSpPr/>
          <p:nvPr/>
        </p:nvSpPr>
        <p:spPr>
          <a:xfrm>
            <a:off x="2284200" y="2590560"/>
            <a:ext cx="1218600" cy="990360"/>
          </a:xfrm>
          <a:prstGeom prst="rect">
            <a:avLst/>
          </a:prstGeom>
          <a:solidFill>
            <a:srgbClr val="00CC99"/>
          </a:solidFill>
          <a:ln w="936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en-US" sz="2400" b="0" strike="noStrike" spc="-1">
                <a:solidFill>
                  <a:srgbClr val="000000"/>
                </a:solidFill>
                <a:uFill>
                  <a:solidFill>
                    <a:srgbClr val="FFFFFF"/>
                  </a:solidFill>
                </a:uFill>
                <a:latin typeface="Times New Roman"/>
                <a:ea typeface="DejaVu Sans"/>
              </a:rPr>
              <a:t>Front end</a:t>
            </a:r>
            <a:endParaRPr lang="en-US" sz="1800" b="0" strike="noStrike" spc="-1">
              <a:solidFill>
                <a:srgbClr val="000000"/>
              </a:solidFill>
              <a:uFill>
                <a:solidFill>
                  <a:srgbClr val="FFFFFF"/>
                </a:solidFill>
              </a:uFill>
              <a:latin typeface="Arial"/>
            </a:endParaRPr>
          </a:p>
        </p:txBody>
      </p:sp>
      <p:sp>
        <p:nvSpPr>
          <p:cNvPr id="127" name="Line 4"/>
          <p:cNvSpPr/>
          <p:nvPr/>
        </p:nvSpPr>
        <p:spPr>
          <a:xfrm>
            <a:off x="1750680" y="3124080"/>
            <a:ext cx="457200" cy="1440"/>
          </a:xfrm>
          <a:prstGeom prst="line">
            <a:avLst/>
          </a:prstGeom>
          <a:ln w="9360">
            <a:solidFill>
              <a:srgbClr val="000000"/>
            </a:solidFill>
            <a:miter/>
            <a:tailEnd type="triangle" w="med" len="med"/>
          </a:ln>
        </p:spPr>
        <p:style>
          <a:lnRef idx="0">
            <a:scrgbClr r="0" g="0" b="0"/>
          </a:lnRef>
          <a:fillRef idx="0">
            <a:scrgbClr r="0" g="0" b="0"/>
          </a:fillRef>
          <a:effectRef idx="0">
            <a:scrgbClr r="0" g="0" b="0"/>
          </a:effectRef>
          <a:fontRef idx="minor"/>
        </p:style>
      </p:sp>
      <p:sp>
        <p:nvSpPr>
          <p:cNvPr id="128" name="CustomShape 5"/>
          <p:cNvSpPr/>
          <p:nvPr/>
        </p:nvSpPr>
        <p:spPr>
          <a:xfrm>
            <a:off x="685800" y="2666880"/>
            <a:ext cx="1027800" cy="82512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en-US" sz="2400" b="0" strike="noStrike" spc="-1">
                <a:solidFill>
                  <a:srgbClr val="000000"/>
                </a:solidFill>
                <a:uFill>
                  <a:solidFill>
                    <a:srgbClr val="FFFFFF"/>
                  </a:solidFill>
                </a:uFill>
                <a:latin typeface="Times New Roman"/>
                <a:ea typeface="DejaVu Sans"/>
              </a:rPr>
              <a:t>Source</a:t>
            </a:r>
            <a:endParaRPr lang="en-US" sz="1800" b="0" strike="noStrike" spc="-1">
              <a:solidFill>
                <a:srgbClr val="000000"/>
              </a:solidFill>
              <a:uFill>
                <a:solidFill>
                  <a:srgbClr val="FFFFFF"/>
                </a:solidFill>
              </a:uFill>
              <a:latin typeface="Arial"/>
            </a:endParaRPr>
          </a:p>
          <a:p>
            <a:pPr>
              <a:lnSpc>
                <a:spcPct val="100000"/>
              </a:lnSpc>
            </a:pPr>
            <a:r>
              <a:rPr lang="en-US" sz="2400" b="0" strike="noStrike" spc="-1">
                <a:solidFill>
                  <a:srgbClr val="000000"/>
                </a:solidFill>
                <a:uFill>
                  <a:solidFill>
                    <a:srgbClr val="FFFFFF"/>
                  </a:solidFill>
                </a:uFill>
                <a:latin typeface="Times New Roman"/>
                <a:ea typeface="DejaVu Sans"/>
              </a:rPr>
              <a:t>code</a:t>
            </a:r>
            <a:endParaRPr lang="en-US" sz="1800" b="0" strike="noStrike" spc="-1">
              <a:solidFill>
                <a:srgbClr val="000000"/>
              </a:solidFill>
              <a:uFill>
                <a:solidFill>
                  <a:srgbClr val="FFFFFF"/>
                </a:solidFill>
              </a:uFill>
              <a:latin typeface="Arial"/>
            </a:endParaRPr>
          </a:p>
        </p:txBody>
      </p:sp>
      <p:sp>
        <p:nvSpPr>
          <p:cNvPr id="129" name="Line 6"/>
          <p:cNvSpPr/>
          <p:nvPr/>
        </p:nvSpPr>
        <p:spPr>
          <a:xfrm>
            <a:off x="7313400" y="3124080"/>
            <a:ext cx="466560" cy="1440"/>
          </a:xfrm>
          <a:prstGeom prst="line">
            <a:avLst/>
          </a:prstGeom>
          <a:ln w="9360">
            <a:solidFill>
              <a:srgbClr val="000000"/>
            </a:solidFill>
            <a:miter/>
            <a:tailEnd type="triangle" w="med" len="med"/>
          </a:ln>
        </p:spPr>
        <p:style>
          <a:lnRef idx="0">
            <a:scrgbClr r="0" g="0" b="0"/>
          </a:lnRef>
          <a:fillRef idx="0">
            <a:scrgbClr r="0" g="0" b="0"/>
          </a:fillRef>
          <a:effectRef idx="0">
            <a:scrgbClr r="0" g="0" b="0"/>
          </a:effectRef>
          <a:fontRef idx="minor"/>
        </p:style>
      </p:sp>
      <p:sp>
        <p:nvSpPr>
          <p:cNvPr id="130" name="CustomShape 7"/>
          <p:cNvSpPr/>
          <p:nvPr/>
        </p:nvSpPr>
        <p:spPr>
          <a:xfrm>
            <a:off x="7770600" y="2682720"/>
            <a:ext cx="1248840" cy="82512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en-US" sz="2400" b="0" strike="noStrike" spc="-1">
                <a:solidFill>
                  <a:srgbClr val="000000"/>
                </a:solidFill>
                <a:uFill>
                  <a:solidFill>
                    <a:srgbClr val="FFFFFF"/>
                  </a:solidFill>
                </a:uFill>
                <a:latin typeface="Times New Roman"/>
                <a:ea typeface="DejaVu Sans"/>
              </a:rPr>
              <a:t>Machine</a:t>
            </a:r>
            <a:endParaRPr lang="en-US" sz="1800" b="0" strike="noStrike" spc="-1">
              <a:solidFill>
                <a:srgbClr val="000000"/>
              </a:solidFill>
              <a:uFill>
                <a:solidFill>
                  <a:srgbClr val="FFFFFF"/>
                </a:solidFill>
              </a:uFill>
              <a:latin typeface="Arial"/>
            </a:endParaRPr>
          </a:p>
          <a:p>
            <a:pPr>
              <a:lnSpc>
                <a:spcPct val="100000"/>
              </a:lnSpc>
            </a:pPr>
            <a:r>
              <a:rPr lang="en-US" sz="2400" b="0" strike="noStrike" spc="-1">
                <a:solidFill>
                  <a:srgbClr val="000000"/>
                </a:solidFill>
                <a:uFill>
                  <a:solidFill>
                    <a:srgbClr val="FFFFFF"/>
                  </a:solidFill>
                </a:uFill>
                <a:latin typeface="Times New Roman"/>
                <a:ea typeface="DejaVu Sans"/>
              </a:rPr>
              <a:t>code</a:t>
            </a:r>
            <a:endParaRPr lang="en-US" sz="1800" b="0" strike="noStrike" spc="-1">
              <a:solidFill>
                <a:srgbClr val="000000"/>
              </a:solidFill>
              <a:uFill>
                <a:solidFill>
                  <a:srgbClr val="FFFFFF"/>
                </a:solidFill>
              </a:uFill>
              <a:latin typeface="Arial"/>
            </a:endParaRPr>
          </a:p>
        </p:txBody>
      </p:sp>
      <p:sp>
        <p:nvSpPr>
          <p:cNvPr id="131" name="Line 8"/>
          <p:cNvSpPr/>
          <p:nvPr/>
        </p:nvSpPr>
        <p:spPr>
          <a:xfrm>
            <a:off x="3045960" y="3581280"/>
            <a:ext cx="1381320" cy="533160"/>
          </a:xfrm>
          <a:prstGeom prst="line">
            <a:avLst/>
          </a:prstGeom>
          <a:ln w="9360">
            <a:solidFill>
              <a:srgbClr val="000000"/>
            </a:solidFill>
            <a:miter/>
            <a:tailEnd type="triangle" w="med" len="med"/>
          </a:ln>
        </p:spPr>
        <p:style>
          <a:lnRef idx="0">
            <a:scrgbClr r="0" g="0" b="0"/>
          </a:lnRef>
          <a:fillRef idx="0">
            <a:scrgbClr r="0" g="0" b="0"/>
          </a:fillRef>
          <a:effectRef idx="0">
            <a:scrgbClr r="0" g="0" b="0"/>
          </a:effectRef>
          <a:fontRef idx="minor"/>
        </p:style>
      </p:sp>
      <p:sp>
        <p:nvSpPr>
          <p:cNvPr id="132" name="CustomShape 9"/>
          <p:cNvSpPr/>
          <p:nvPr/>
        </p:nvSpPr>
        <p:spPr>
          <a:xfrm>
            <a:off x="4362120" y="4038480"/>
            <a:ext cx="893520" cy="4593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en-US" sz="2400" b="0" strike="noStrike" spc="-1">
                <a:solidFill>
                  <a:srgbClr val="000000"/>
                </a:solidFill>
                <a:uFill>
                  <a:solidFill>
                    <a:srgbClr val="FFFFFF"/>
                  </a:solidFill>
                </a:uFill>
                <a:latin typeface="Times New Roman"/>
                <a:ea typeface="DejaVu Sans"/>
              </a:rPr>
              <a:t>errors</a:t>
            </a:r>
            <a:endParaRPr lang="en-US" sz="1800" b="0" strike="noStrike" spc="-1">
              <a:solidFill>
                <a:srgbClr val="000000"/>
              </a:solidFill>
              <a:uFill>
                <a:solidFill>
                  <a:srgbClr val="FFFFFF"/>
                </a:solidFill>
              </a:uFill>
              <a:latin typeface="Arial"/>
            </a:endParaRPr>
          </a:p>
        </p:txBody>
      </p:sp>
      <p:sp>
        <p:nvSpPr>
          <p:cNvPr id="133" name="Line 10"/>
          <p:cNvSpPr/>
          <p:nvPr/>
        </p:nvSpPr>
        <p:spPr>
          <a:xfrm>
            <a:off x="3503160" y="3124080"/>
            <a:ext cx="685800" cy="1440"/>
          </a:xfrm>
          <a:prstGeom prst="line">
            <a:avLst/>
          </a:prstGeom>
          <a:ln w="9360">
            <a:solidFill>
              <a:srgbClr val="000000"/>
            </a:solidFill>
            <a:miter/>
            <a:tailEnd type="triangle" w="med" len="med"/>
          </a:ln>
        </p:spPr>
        <p:style>
          <a:lnRef idx="0">
            <a:scrgbClr r="0" g="0" b="0"/>
          </a:lnRef>
          <a:fillRef idx="0">
            <a:scrgbClr r="0" g="0" b="0"/>
          </a:fillRef>
          <a:effectRef idx="0">
            <a:scrgbClr r="0" g="0" b="0"/>
          </a:effectRef>
          <a:fontRef idx="minor"/>
        </p:style>
      </p:sp>
      <p:sp>
        <p:nvSpPr>
          <p:cNvPr id="134" name="CustomShape 11"/>
          <p:cNvSpPr/>
          <p:nvPr/>
        </p:nvSpPr>
        <p:spPr>
          <a:xfrm>
            <a:off x="3580920" y="2590560"/>
            <a:ext cx="485280" cy="4593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en-US" sz="2400" b="0" strike="noStrike" spc="-1">
                <a:solidFill>
                  <a:srgbClr val="000000"/>
                </a:solidFill>
                <a:uFill>
                  <a:solidFill>
                    <a:srgbClr val="FFFFFF"/>
                  </a:solidFill>
                </a:uFill>
                <a:latin typeface="Times New Roman"/>
                <a:ea typeface="DejaVu Sans"/>
              </a:rPr>
              <a:t>IR</a:t>
            </a:r>
            <a:endParaRPr lang="en-US" sz="1800" b="0" strike="noStrike" spc="-1">
              <a:solidFill>
                <a:srgbClr val="000000"/>
              </a:solidFill>
              <a:uFill>
                <a:solidFill>
                  <a:srgbClr val="FFFFFF"/>
                </a:solidFill>
              </a:uFill>
              <a:latin typeface="Arial"/>
            </a:endParaRPr>
          </a:p>
        </p:txBody>
      </p:sp>
      <p:sp>
        <p:nvSpPr>
          <p:cNvPr id="135" name="CustomShape 12"/>
          <p:cNvSpPr/>
          <p:nvPr/>
        </p:nvSpPr>
        <p:spPr>
          <a:xfrm>
            <a:off x="6094080" y="2590560"/>
            <a:ext cx="1218960" cy="990360"/>
          </a:xfrm>
          <a:prstGeom prst="rect">
            <a:avLst/>
          </a:prstGeom>
          <a:solidFill>
            <a:srgbClr val="00CC99"/>
          </a:solidFill>
          <a:ln w="936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en-US" sz="2400" b="0" strike="noStrike" spc="-1">
                <a:solidFill>
                  <a:srgbClr val="000000"/>
                </a:solidFill>
                <a:uFill>
                  <a:solidFill>
                    <a:srgbClr val="FFFFFF"/>
                  </a:solidFill>
                </a:uFill>
                <a:latin typeface="Times New Roman"/>
                <a:ea typeface="DejaVu Sans"/>
              </a:rPr>
              <a:t>Back end</a:t>
            </a:r>
            <a:endParaRPr lang="en-US" sz="1800" b="0" strike="noStrike" spc="-1">
              <a:solidFill>
                <a:srgbClr val="000000"/>
              </a:solidFill>
              <a:uFill>
                <a:solidFill>
                  <a:srgbClr val="FFFFFF"/>
                </a:solidFill>
              </a:uFill>
              <a:latin typeface="Arial"/>
            </a:endParaRPr>
          </a:p>
        </p:txBody>
      </p:sp>
      <p:sp>
        <p:nvSpPr>
          <p:cNvPr id="136" name="Line 13"/>
          <p:cNvSpPr/>
          <p:nvPr/>
        </p:nvSpPr>
        <p:spPr>
          <a:xfrm flipH="1">
            <a:off x="5253840" y="3581280"/>
            <a:ext cx="1374840" cy="533160"/>
          </a:xfrm>
          <a:prstGeom prst="line">
            <a:avLst/>
          </a:prstGeom>
          <a:ln w="9360">
            <a:solidFill>
              <a:srgbClr val="000000"/>
            </a:solidFill>
            <a:miter/>
            <a:tailEnd type="triangle" w="med" len="med"/>
          </a:ln>
        </p:spPr>
        <p:style>
          <a:lnRef idx="0">
            <a:scrgbClr r="0" g="0" b="0"/>
          </a:lnRef>
          <a:fillRef idx="0">
            <a:scrgbClr r="0" g="0" b="0"/>
          </a:fillRef>
          <a:effectRef idx="0">
            <a:scrgbClr r="0" g="0" b="0"/>
          </a:effectRef>
          <a:fontRef idx="minor"/>
        </p:style>
      </p:sp>
      <p:sp>
        <p:nvSpPr>
          <p:cNvPr id="137" name="CustomShape 14"/>
          <p:cNvSpPr/>
          <p:nvPr/>
        </p:nvSpPr>
        <p:spPr>
          <a:xfrm>
            <a:off x="4188960" y="2590560"/>
            <a:ext cx="1218960" cy="990360"/>
          </a:xfrm>
          <a:prstGeom prst="rect">
            <a:avLst/>
          </a:prstGeom>
          <a:solidFill>
            <a:srgbClr val="00CC99"/>
          </a:solidFill>
          <a:ln w="936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en-US" sz="2400" b="0" strike="noStrike" spc="-1">
                <a:solidFill>
                  <a:srgbClr val="000000"/>
                </a:solidFill>
                <a:uFill>
                  <a:solidFill>
                    <a:srgbClr val="FFFFFF"/>
                  </a:solidFill>
                </a:uFill>
                <a:latin typeface="Times New Roman"/>
                <a:ea typeface="DejaVu Sans"/>
              </a:rPr>
              <a:t>Middle</a:t>
            </a:r>
            <a:endParaRPr lang="en-US" sz="1800" b="0" strike="noStrike" spc="-1">
              <a:solidFill>
                <a:srgbClr val="000000"/>
              </a:solidFill>
              <a:uFill>
                <a:solidFill>
                  <a:srgbClr val="FFFFFF"/>
                </a:solidFill>
              </a:uFill>
              <a:latin typeface="Arial"/>
            </a:endParaRPr>
          </a:p>
          <a:p>
            <a:pPr algn="ctr">
              <a:lnSpc>
                <a:spcPct val="100000"/>
              </a:lnSpc>
            </a:pPr>
            <a:r>
              <a:rPr lang="en-US" sz="2400" b="0" strike="noStrike" spc="-1">
                <a:solidFill>
                  <a:srgbClr val="000000"/>
                </a:solidFill>
                <a:uFill>
                  <a:solidFill>
                    <a:srgbClr val="FFFFFF"/>
                  </a:solidFill>
                </a:uFill>
                <a:latin typeface="Times New Roman"/>
                <a:ea typeface="DejaVu Sans"/>
              </a:rPr>
              <a:t>end</a:t>
            </a:r>
            <a:endParaRPr lang="en-US" sz="1800" b="0" strike="noStrike" spc="-1">
              <a:solidFill>
                <a:srgbClr val="000000"/>
              </a:solidFill>
              <a:uFill>
                <a:solidFill>
                  <a:srgbClr val="FFFFFF"/>
                </a:solidFill>
              </a:uFill>
              <a:latin typeface="Arial"/>
            </a:endParaRPr>
          </a:p>
        </p:txBody>
      </p:sp>
      <p:sp>
        <p:nvSpPr>
          <p:cNvPr id="138" name="Line 15"/>
          <p:cNvSpPr/>
          <p:nvPr/>
        </p:nvSpPr>
        <p:spPr>
          <a:xfrm>
            <a:off x="5408280" y="3124080"/>
            <a:ext cx="685800" cy="1440"/>
          </a:xfrm>
          <a:prstGeom prst="line">
            <a:avLst/>
          </a:prstGeom>
          <a:ln w="9360">
            <a:solidFill>
              <a:srgbClr val="000000"/>
            </a:solidFill>
            <a:miter/>
            <a:tailEnd type="triangle" w="med" len="med"/>
          </a:ln>
        </p:spPr>
        <p:style>
          <a:lnRef idx="0">
            <a:scrgbClr r="0" g="0" b="0"/>
          </a:lnRef>
          <a:fillRef idx="0">
            <a:scrgbClr r="0" g="0" b="0"/>
          </a:fillRef>
          <a:effectRef idx="0">
            <a:scrgbClr r="0" g="0" b="0"/>
          </a:effectRef>
          <a:fontRef idx="minor"/>
        </p:style>
      </p:sp>
      <p:sp>
        <p:nvSpPr>
          <p:cNvPr id="139" name="CustomShape 16"/>
          <p:cNvSpPr/>
          <p:nvPr/>
        </p:nvSpPr>
        <p:spPr>
          <a:xfrm>
            <a:off x="5454360" y="2590560"/>
            <a:ext cx="485280" cy="4593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en-US" sz="2400" b="0" strike="noStrike" spc="-1">
                <a:solidFill>
                  <a:srgbClr val="000000"/>
                </a:solidFill>
                <a:uFill>
                  <a:solidFill>
                    <a:srgbClr val="FFFFFF"/>
                  </a:solidFill>
                </a:uFill>
                <a:latin typeface="Times New Roman"/>
                <a:ea typeface="DejaVu Sans"/>
              </a:rPr>
              <a:t>IR</a:t>
            </a:r>
            <a:endParaRPr lang="en-US" sz="1800" b="0" strike="noStrike" spc="-1">
              <a:solidFill>
                <a:srgbClr val="000000"/>
              </a:solidFill>
              <a:uFill>
                <a:solidFill>
                  <a:srgbClr val="FFFFFF"/>
                </a:solidFill>
              </a:uFill>
              <a:latin typeface="Arial"/>
            </a:endParaRPr>
          </a:p>
        </p:txBody>
      </p:sp>
      <p:sp>
        <p:nvSpPr>
          <p:cNvPr id="140" name="Line 17"/>
          <p:cNvSpPr/>
          <p:nvPr/>
        </p:nvSpPr>
        <p:spPr>
          <a:xfrm>
            <a:off x="4798800" y="3581280"/>
            <a:ext cx="1440" cy="533160"/>
          </a:xfrm>
          <a:prstGeom prst="line">
            <a:avLst/>
          </a:prstGeom>
          <a:ln w="9360">
            <a:solidFill>
              <a:srgbClr val="000000"/>
            </a:solidFill>
            <a:miter/>
            <a:tailEnd type="triangle" w="med" len="med"/>
          </a:ln>
        </p:spPr>
        <p:style>
          <a:lnRef idx="0">
            <a:scrgbClr r="0" g="0" b="0"/>
          </a:lnRef>
          <a:fillRef idx="0">
            <a:scrgbClr r="0" g="0" b="0"/>
          </a:fillRef>
          <a:effectRef idx="0">
            <a:scrgbClr r="0" g="0" b="0"/>
          </a:effectRef>
          <a:fontRef idx="minor"/>
        </p:style>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530352" y="1316736"/>
            <a:ext cx="7772400" cy="1362456"/>
          </a:xfrm>
        </p:spPr>
        <p:txBody>
          <a:bodyPr tIns="0">
            <a:noAutofit/>
            <a:scene3d>
              <a:camera prst="orthographicFront"/>
              <a:lightRig rig="freezing" dir="t">
                <a:rot lat="0" lon="0" rev="5640000"/>
              </a:lightRig>
            </a:scene3d>
            <a:sp3d prstMaterial="flat">
              <a:bevelT w="38100" h="38100"/>
            </a:sp3d>
          </a:bodyPr>
          <a:lstStyle/>
          <a:p>
            <a:pPr>
              <a:defRPr/>
            </a:pPr>
            <a:r>
              <a:rPr lang="en-US" sz="5600" b="1" dirty="0" smtClean="0">
                <a:ln w="635">
                  <a:noFill/>
                </a:ln>
                <a:solidFill>
                  <a:schemeClr val="accent4">
                    <a:tint val="90000"/>
                    <a:satMod val="125000"/>
                  </a:schemeClr>
                </a:solidFill>
                <a:effectLst>
                  <a:outerShdw blurRad="38100" dist="25400" dir="5400000" algn="tl" rotWithShape="0">
                    <a:srgbClr val="000000">
                      <a:alpha val="43000"/>
                    </a:srgbClr>
                  </a:outerShdw>
                </a:effectLst>
              </a:rPr>
              <a:t>Bottom-up Parsing</a:t>
            </a:r>
            <a:endParaRPr lang="en-US" sz="5600" b="1" dirty="0">
              <a:ln w="635">
                <a:noFill/>
              </a:ln>
              <a:solidFill>
                <a:schemeClr val="accent4">
                  <a:tint val="90000"/>
                  <a:satMod val="125000"/>
                </a:schemeClr>
              </a:solidFill>
              <a:effectLst>
                <a:outerShdw blurRad="38100" dist="25400" dir="5400000" algn="tl" rotWithShape="0">
                  <a:srgbClr val="000000">
                    <a:alpha val="43000"/>
                  </a:srgbClr>
                </a:outerShdw>
              </a:effectLst>
            </a:endParaRPr>
          </a:p>
        </p:txBody>
      </p:sp>
      <p:sp>
        <p:nvSpPr>
          <p:cNvPr id="38915" name="Text Placeholder 4"/>
          <p:cNvSpPr>
            <a:spLocks noGrp="1"/>
          </p:cNvSpPr>
          <p:nvPr>
            <p:ph type="body" idx="4294967295"/>
          </p:nvPr>
        </p:nvSpPr>
        <p:spPr>
          <a:xfrm>
            <a:off x="530225" y="2705100"/>
            <a:ext cx="7772400" cy="1509713"/>
          </a:xfrm>
        </p:spPr>
        <p:txBody>
          <a:bodyPr lIns="45720" rIns="45720"/>
          <a:lstStyle/>
          <a:p>
            <a:pPr marL="0" indent="0">
              <a:buFont typeface="Wingdings 2" pitchFamily="18" charset="2"/>
              <a:buNone/>
            </a:pPr>
            <a:endParaRPr lang="en-US" sz="2200" smtClean="0"/>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smtClean="0"/>
              <a:t>Introduction</a:t>
            </a:r>
          </a:p>
        </p:txBody>
      </p:sp>
      <p:sp>
        <p:nvSpPr>
          <p:cNvPr id="39939" name="Content Placeholder 2"/>
          <p:cNvSpPr>
            <a:spLocks noGrp="1"/>
          </p:cNvSpPr>
          <p:nvPr>
            <p:ph idx="1"/>
          </p:nvPr>
        </p:nvSpPr>
        <p:spPr>
          <a:xfrm>
            <a:off x="457200" y="1935163"/>
            <a:ext cx="8229600" cy="1798637"/>
          </a:xfrm>
        </p:spPr>
        <p:txBody>
          <a:bodyPr/>
          <a:lstStyle/>
          <a:p>
            <a:r>
              <a:rPr lang="en-US" smtClean="0"/>
              <a:t>Constructs parse tree for an input string beginning at the leaves (the bottom) and working towards the root (the top)</a:t>
            </a:r>
          </a:p>
          <a:p>
            <a:r>
              <a:rPr lang="en-US" smtClean="0"/>
              <a:t>Example: id*id</a:t>
            </a:r>
          </a:p>
          <a:p>
            <a:endParaRPr lang="en-US" smtClean="0"/>
          </a:p>
        </p:txBody>
      </p:sp>
      <p:sp>
        <p:nvSpPr>
          <p:cNvPr id="39940" name="Rectangle 3"/>
          <p:cNvSpPr>
            <a:spLocks noChangeArrowheads="1"/>
          </p:cNvSpPr>
          <p:nvPr/>
        </p:nvSpPr>
        <p:spPr bwMode="auto">
          <a:xfrm>
            <a:off x="685800" y="4038600"/>
            <a:ext cx="4572000" cy="1089025"/>
          </a:xfrm>
          <a:prstGeom prst="rect">
            <a:avLst/>
          </a:prstGeom>
          <a:noFill/>
          <a:ln w="9525">
            <a:noFill/>
            <a:miter lim="800000"/>
            <a:headEnd/>
            <a:tailEnd/>
          </a:ln>
        </p:spPr>
        <p:txBody>
          <a:bodyPr>
            <a:spAutoFit/>
          </a:bodyPr>
          <a:lstStyle/>
          <a:p>
            <a:pPr marL="457200" indent="-457200">
              <a:lnSpc>
                <a:spcPct val="90000"/>
              </a:lnSpc>
              <a:buFont typeface="Wingdings 2" pitchFamily="18" charset="2"/>
              <a:buNone/>
            </a:pPr>
            <a:r>
              <a:rPr lang="en-US"/>
              <a:t>E -&gt; E + T | T</a:t>
            </a:r>
          </a:p>
          <a:p>
            <a:pPr marL="457200" indent="-457200">
              <a:lnSpc>
                <a:spcPct val="90000"/>
              </a:lnSpc>
              <a:buFont typeface="Wingdings 2" pitchFamily="18" charset="2"/>
              <a:buNone/>
            </a:pPr>
            <a:r>
              <a:rPr lang="en-US"/>
              <a:t>T -&gt; T * F | F</a:t>
            </a:r>
          </a:p>
          <a:p>
            <a:pPr marL="457200" indent="-457200">
              <a:lnSpc>
                <a:spcPct val="90000"/>
              </a:lnSpc>
              <a:buFont typeface="Wingdings 2" pitchFamily="18" charset="2"/>
              <a:buNone/>
            </a:pPr>
            <a:r>
              <a:rPr lang="en-US"/>
              <a:t>F -&gt; (E) | </a:t>
            </a:r>
            <a:r>
              <a:rPr lang="en-US" b="1"/>
              <a:t>id</a:t>
            </a:r>
          </a:p>
        </p:txBody>
      </p:sp>
      <p:sp>
        <p:nvSpPr>
          <p:cNvPr id="103" name="TextBox 62"/>
          <p:cNvSpPr txBox="1">
            <a:spLocks noChangeArrowheads="1"/>
          </p:cNvSpPr>
          <p:nvPr/>
        </p:nvSpPr>
        <p:spPr bwMode="auto">
          <a:xfrm>
            <a:off x="4343400" y="4724400"/>
            <a:ext cx="357188" cy="338138"/>
          </a:xfrm>
          <a:prstGeom prst="rect">
            <a:avLst/>
          </a:prstGeom>
          <a:noFill/>
          <a:ln w="9525">
            <a:noFill/>
            <a:miter lim="800000"/>
            <a:headEnd/>
            <a:tailEnd/>
          </a:ln>
        </p:spPr>
        <p:txBody>
          <a:bodyPr wrap="none">
            <a:spAutoFit/>
          </a:bodyPr>
          <a:lstStyle/>
          <a:p>
            <a:r>
              <a:rPr lang="en-US" sz="1600" b="1"/>
              <a:t>id</a:t>
            </a:r>
          </a:p>
        </p:txBody>
      </p:sp>
      <p:sp>
        <p:nvSpPr>
          <p:cNvPr id="109" name="TextBox 62"/>
          <p:cNvSpPr txBox="1">
            <a:spLocks noChangeArrowheads="1"/>
          </p:cNvSpPr>
          <p:nvPr/>
        </p:nvSpPr>
        <p:spPr bwMode="auto">
          <a:xfrm>
            <a:off x="4343400" y="4114800"/>
            <a:ext cx="762000" cy="338138"/>
          </a:xfrm>
          <a:prstGeom prst="rect">
            <a:avLst/>
          </a:prstGeom>
          <a:noFill/>
          <a:ln w="9525">
            <a:noFill/>
            <a:miter lim="800000"/>
            <a:headEnd/>
            <a:tailEnd/>
          </a:ln>
        </p:spPr>
        <p:txBody>
          <a:bodyPr>
            <a:spAutoFit/>
          </a:bodyPr>
          <a:lstStyle/>
          <a:p>
            <a:r>
              <a:rPr lang="en-US" sz="1600" b="1"/>
              <a:t>F * id</a:t>
            </a:r>
          </a:p>
        </p:txBody>
      </p:sp>
      <p:cxnSp>
        <p:nvCxnSpPr>
          <p:cNvPr id="111" name="Straight Connector 110"/>
          <p:cNvCxnSpPr/>
          <p:nvPr/>
        </p:nvCxnSpPr>
        <p:spPr>
          <a:xfrm rot="5400000">
            <a:off x="4379913" y="4533900"/>
            <a:ext cx="230188" cy="1587"/>
          </a:xfrm>
          <a:prstGeom prst="line">
            <a:avLst/>
          </a:prstGeom>
        </p:spPr>
        <p:style>
          <a:lnRef idx="1">
            <a:schemeClr val="accent1"/>
          </a:lnRef>
          <a:fillRef idx="0">
            <a:schemeClr val="accent1"/>
          </a:fillRef>
          <a:effectRef idx="0">
            <a:schemeClr val="accent1"/>
          </a:effectRef>
          <a:fontRef idx="minor">
            <a:schemeClr val="tx1"/>
          </a:fontRef>
        </p:style>
      </p:cxnSp>
      <p:sp>
        <p:nvSpPr>
          <p:cNvPr id="39944" name="TextBox 62"/>
          <p:cNvSpPr txBox="1">
            <a:spLocks noChangeArrowheads="1"/>
          </p:cNvSpPr>
          <p:nvPr/>
        </p:nvSpPr>
        <p:spPr bwMode="auto">
          <a:xfrm flipH="1">
            <a:off x="3429000" y="4114800"/>
            <a:ext cx="685800" cy="338138"/>
          </a:xfrm>
          <a:prstGeom prst="rect">
            <a:avLst/>
          </a:prstGeom>
          <a:noFill/>
          <a:ln w="9525">
            <a:noFill/>
            <a:miter lim="800000"/>
            <a:headEnd/>
            <a:tailEnd/>
          </a:ln>
        </p:spPr>
        <p:txBody>
          <a:bodyPr>
            <a:spAutoFit/>
          </a:bodyPr>
          <a:lstStyle/>
          <a:p>
            <a:r>
              <a:rPr lang="en-US" sz="1600" b="1"/>
              <a:t>id*id</a:t>
            </a:r>
          </a:p>
        </p:txBody>
      </p:sp>
      <p:sp>
        <p:nvSpPr>
          <p:cNvPr id="123" name="TextBox 62"/>
          <p:cNvSpPr txBox="1">
            <a:spLocks noChangeArrowheads="1"/>
          </p:cNvSpPr>
          <p:nvPr/>
        </p:nvSpPr>
        <p:spPr bwMode="auto">
          <a:xfrm>
            <a:off x="5257800" y="4114800"/>
            <a:ext cx="762000" cy="338138"/>
          </a:xfrm>
          <a:prstGeom prst="rect">
            <a:avLst/>
          </a:prstGeom>
          <a:noFill/>
          <a:ln w="9525">
            <a:noFill/>
            <a:miter lim="800000"/>
            <a:headEnd/>
            <a:tailEnd/>
          </a:ln>
        </p:spPr>
        <p:txBody>
          <a:bodyPr>
            <a:spAutoFit/>
          </a:bodyPr>
          <a:lstStyle/>
          <a:p>
            <a:r>
              <a:rPr lang="en-US" sz="1600" b="1"/>
              <a:t>T * id</a:t>
            </a:r>
          </a:p>
        </p:txBody>
      </p:sp>
      <p:cxnSp>
        <p:nvCxnSpPr>
          <p:cNvPr id="124" name="Straight Connector 123"/>
          <p:cNvCxnSpPr/>
          <p:nvPr/>
        </p:nvCxnSpPr>
        <p:spPr>
          <a:xfrm rot="5400000">
            <a:off x="5294313" y="4533900"/>
            <a:ext cx="230188" cy="1587"/>
          </a:xfrm>
          <a:prstGeom prst="line">
            <a:avLst/>
          </a:prstGeom>
        </p:spPr>
        <p:style>
          <a:lnRef idx="1">
            <a:schemeClr val="accent1"/>
          </a:lnRef>
          <a:fillRef idx="0">
            <a:schemeClr val="accent1"/>
          </a:fillRef>
          <a:effectRef idx="0">
            <a:schemeClr val="accent1"/>
          </a:effectRef>
          <a:fontRef idx="minor">
            <a:schemeClr val="tx1"/>
          </a:fontRef>
        </p:style>
      </p:cxnSp>
      <p:sp>
        <p:nvSpPr>
          <p:cNvPr id="125" name="TextBox 62"/>
          <p:cNvSpPr txBox="1">
            <a:spLocks noChangeArrowheads="1"/>
          </p:cNvSpPr>
          <p:nvPr/>
        </p:nvSpPr>
        <p:spPr bwMode="auto">
          <a:xfrm>
            <a:off x="5257800" y="5300663"/>
            <a:ext cx="357188" cy="338137"/>
          </a:xfrm>
          <a:prstGeom prst="rect">
            <a:avLst/>
          </a:prstGeom>
          <a:noFill/>
          <a:ln w="9525">
            <a:noFill/>
            <a:miter lim="800000"/>
            <a:headEnd/>
            <a:tailEnd/>
          </a:ln>
        </p:spPr>
        <p:txBody>
          <a:bodyPr wrap="none">
            <a:spAutoFit/>
          </a:bodyPr>
          <a:lstStyle/>
          <a:p>
            <a:r>
              <a:rPr lang="en-US" sz="1600" b="1"/>
              <a:t>id</a:t>
            </a:r>
          </a:p>
        </p:txBody>
      </p:sp>
      <p:cxnSp>
        <p:nvCxnSpPr>
          <p:cNvPr id="126" name="Straight Connector 125"/>
          <p:cNvCxnSpPr/>
          <p:nvPr/>
        </p:nvCxnSpPr>
        <p:spPr>
          <a:xfrm rot="5400000">
            <a:off x="5294313" y="5141913"/>
            <a:ext cx="230187" cy="1587"/>
          </a:xfrm>
          <a:prstGeom prst="line">
            <a:avLst/>
          </a:prstGeom>
        </p:spPr>
        <p:style>
          <a:lnRef idx="1">
            <a:schemeClr val="accent1"/>
          </a:lnRef>
          <a:fillRef idx="0">
            <a:schemeClr val="accent1"/>
          </a:fillRef>
          <a:effectRef idx="0">
            <a:schemeClr val="accent1"/>
          </a:effectRef>
          <a:fontRef idx="minor">
            <a:schemeClr val="tx1"/>
          </a:fontRef>
        </p:style>
      </p:cxnSp>
      <p:sp>
        <p:nvSpPr>
          <p:cNvPr id="127" name="TextBox 62"/>
          <p:cNvSpPr txBox="1">
            <a:spLocks noChangeArrowheads="1"/>
          </p:cNvSpPr>
          <p:nvPr/>
        </p:nvSpPr>
        <p:spPr bwMode="auto">
          <a:xfrm>
            <a:off x="5253038" y="4724400"/>
            <a:ext cx="309562" cy="338138"/>
          </a:xfrm>
          <a:prstGeom prst="rect">
            <a:avLst/>
          </a:prstGeom>
          <a:noFill/>
          <a:ln w="9525">
            <a:noFill/>
            <a:miter lim="800000"/>
            <a:headEnd/>
            <a:tailEnd/>
          </a:ln>
        </p:spPr>
        <p:txBody>
          <a:bodyPr wrap="none">
            <a:spAutoFit/>
          </a:bodyPr>
          <a:lstStyle/>
          <a:p>
            <a:r>
              <a:rPr lang="en-US" sz="1600" b="1"/>
              <a:t>F</a:t>
            </a:r>
          </a:p>
        </p:txBody>
      </p:sp>
      <p:sp>
        <p:nvSpPr>
          <p:cNvPr id="128" name="TextBox 62"/>
          <p:cNvSpPr txBox="1">
            <a:spLocks noChangeArrowheads="1"/>
          </p:cNvSpPr>
          <p:nvPr/>
        </p:nvSpPr>
        <p:spPr bwMode="auto">
          <a:xfrm>
            <a:off x="6096000" y="4114800"/>
            <a:ext cx="762000" cy="338138"/>
          </a:xfrm>
          <a:prstGeom prst="rect">
            <a:avLst/>
          </a:prstGeom>
          <a:noFill/>
          <a:ln w="9525">
            <a:noFill/>
            <a:miter lim="800000"/>
            <a:headEnd/>
            <a:tailEnd/>
          </a:ln>
        </p:spPr>
        <p:txBody>
          <a:bodyPr>
            <a:spAutoFit/>
          </a:bodyPr>
          <a:lstStyle/>
          <a:p>
            <a:r>
              <a:rPr lang="en-US" sz="1600" b="1"/>
              <a:t>T * F</a:t>
            </a:r>
          </a:p>
        </p:txBody>
      </p:sp>
      <p:cxnSp>
        <p:nvCxnSpPr>
          <p:cNvPr id="129" name="Straight Connector 128"/>
          <p:cNvCxnSpPr/>
          <p:nvPr/>
        </p:nvCxnSpPr>
        <p:spPr>
          <a:xfrm rot="5400000">
            <a:off x="6132513" y="4533900"/>
            <a:ext cx="230188" cy="1587"/>
          </a:xfrm>
          <a:prstGeom prst="line">
            <a:avLst/>
          </a:prstGeom>
        </p:spPr>
        <p:style>
          <a:lnRef idx="1">
            <a:schemeClr val="accent1"/>
          </a:lnRef>
          <a:fillRef idx="0">
            <a:schemeClr val="accent1"/>
          </a:fillRef>
          <a:effectRef idx="0">
            <a:schemeClr val="accent1"/>
          </a:effectRef>
          <a:fontRef idx="minor">
            <a:schemeClr val="tx1"/>
          </a:fontRef>
        </p:style>
      </p:cxnSp>
      <p:sp>
        <p:nvSpPr>
          <p:cNvPr id="130" name="TextBox 62"/>
          <p:cNvSpPr txBox="1">
            <a:spLocks noChangeArrowheads="1"/>
          </p:cNvSpPr>
          <p:nvPr/>
        </p:nvSpPr>
        <p:spPr bwMode="auto">
          <a:xfrm>
            <a:off x="6096000" y="5300663"/>
            <a:ext cx="357188" cy="338137"/>
          </a:xfrm>
          <a:prstGeom prst="rect">
            <a:avLst/>
          </a:prstGeom>
          <a:noFill/>
          <a:ln w="9525">
            <a:noFill/>
            <a:miter lim="800000"/>
            <a:headEnd/>
            <a:tailEnd/>
          </a:ln>
        </p:spPr>
        <p:txBody>
          <a:bodyPr wrap="none">
            <a:spAutoFit/>
          </a:bodyPr>
          <a:lstStyle/>
          <a:p>
            <a:r>
              <a:rPr lang="en-US" sz="1600" b="1"/>
              <a:t>id</a:t>
            </a:r>
          </a:p>
        </p:txBody>
      </p:sp>
      <p:cxnSp>
        <p:nvCxnSpPr>
          <p:cNvPr id="131" name="Straight Connector 130"/>
          <p:cNvCxnSpPr/>
          <p:nvPr/>
        </p:nvCxnSpPr>
        <p:spPr>
          <a:xfrm rot="5400000">
            <a:off x="6132513" y="5141913"/>
            <a:ext cx="230187" cy="1587"/>
          </a:xfrm>
          <a:prstGeom prst="line">
            <a:avLst/>
          </a:prstGeom>
        </p:spPr>
        <p:style>
          <a:lnRef idx="1">
            <a:schemeClr val="accent1"/>
          </a:lnRef>
          <a:fillRef idx="0">
            <a:schemeClr val="accent1"/>
          </a:fillRef>
          <a:effectRef idx="0">
            <a:schemeClr val="accent1"/>
          </a:effectRef>
          <a:fontRef idx="minor">
            <a:schemeClr val="tx1"/>
          </a:fontRef>
        </p:style>
      </p:cxnSp>
      <p:sp>
        <p:nvSpPr>
          <p:cNvPr id="132" name="TextBox 62"/>
          <p:cNvSpPr txBox="1">
            <a:spLocks noChangeArrowheads="1"/>
          </p:cNvSpPr>
          <p:nvPr/>
        </p:nvSpPr>
        <p:spPr bwMode="auto">
          <a:xfrm>
            <a:off x="6091238" y="4724400"/>
            <a:ext cx="309562" cy="338138"/>
          </a:xfrm>
          <a:prstGeom prst="rect">
            <a:avLst/>
          </a:prstGeom>
          <a:noFill/>
          <a:ln w="9525">
            <a:noFill/>
            <a:miter lim="800000"/>
            <a:headEnd/>
            <a:tailEnd/>
          </a:ln>
        </p:spPr>
        <p:txBody>
          <a:bodyPr wrap="none">
            <a:spAutoFit/>
          </a:bodyPr>
          <a:lstStyle/>
          <a:p>
            <a:r>
              <a:rPr lang="en-US" sz="1600" b="1"/>
              <a:t>F</a:t>
            </a:r>
          </a:p>
        </p:txBody>
      </p:sp>
      <p:sp>
        <p:nvSpPr>
          <p:cNvPr id="133" name="TextBox 62"/>
          <p:cNvSpPr txBox="1">
            <a:spLocks noChangeArrowheads="1"/>
          </p:cNvSpPr>
          <p:nvPr/>
        </p:nvSpPr>
        <p:spPr bwMode="auto">
          <a:xfrm>
            <a:off x="6400800" y="4691063"/>
            <a:ext cx="357188" cy="338137"/>
          </a:xfrm>
          <a:prstGeom prst="rect">
            <a:avLst/>
          </a:prstGeom>
          <a:noFill/>
          <a:ln w="9525">
            <a:noFill/>
            <a:miter lim="800000"/>
            <a:headEnd/>
            <a:tailEnd/>
          </a:ln>
        </p:spPr>
        <p:txBody>
          <a:bodyPr wrap="none">
            <a:spAutoFit/>
          </a:bodyPr>
          <a:lstStyle/>
          <a:p>
            <a:r>
              <a:rPr lang="en-US" sz="1600" b="1"/>
              <a:t>id</a:t>
            </a:r>
          </a:p>
        </p:txBody>
      </p:sp>
      <p:cxnSp>
        <p:nvCxnSpPr>
          <p:cNvPr id="134" name="Straight Connector 133"/>
          <p:cNvCxnSpPr/>
          <p:nvPr/>
        </p:nvCxnSpPr>
        <p:spPr>
          <a:xfrm rot="5400000">
            <a:off x="6437313" y="4532313"/>
            <a:ext cx="230187" cy="1587"/>
          </a:xfrm>
          <a:prstGeom prst="line">
            <a:avLst/>
          </a:prstGeom>
        </p:spPr>
        <p:style>
          <a:lnRef idx="1">
            <a:schemeClr val="accent1"/>
          </a:lnRef>
          <a:fillRef idx="0">
            <a:schemeClr val="accent1"/>
          </a:fillRef>
          <a:effectRef idx="0">
            <a:schemeClr val="accent1"/>
          </a:effectRef>
          <a:fontRef idx="minor">
            <a:schemeClr val="tx1"/>
          </a:fontRef>
        </p:style>
      </p:cxnSp>
      <p:sp>
        <p:nvSpPr>
          <p:cNvPr id="135" name="TextBox 62"/>
          <p:cNvSpPr txBox="1">
            <a:spLocks noChangeArrowheads="1"/>
          </p:cNvSpPr>
          <p:nvPr/>
        </p:nvSpPr>
        <p:spPr bwMode="auto">
          <a:xfrm>
            <a:off x="7010400" y="4648200"/>
            <a:ext cx="762000" cy="338138"/>
          </a:xfrm>
          <a:prstGeom prst="rect">
            <a:avLst/>
          </a:prstGeom>
          <a:noFill/>
          <a:ln w="9525">
            <a:noFill/>
            <a:miter lim="800000"/>
            <a:headEnd/>
            <a:tailEnd/>
          </a:ln>
        </p:spPr>
        <p:txBody>
          <a:bodyPr>
            <a:spAutoFit/>
          </a:bodyPr>
          <a:lstStyle/>
          <a:p>
            <a:r>
              <a:rPr lang="en-US" sz="1600" b="1"/>
              <a:t>T * F</a:t>
            </a:r>
          </a:p>
        </p:txBody>
      </p:sp>
      <p:cxnSp>
        <p:nvCxnSpPr>
          <p:cNvPr id="136" name="Straight Connector 135"/>
          <p:cNvCxnSpPr/>
          <p:nvPr/>
        </p:nvCxnSpPr>
        <p:spPr>
          <a:xfrm rot="5400000">
            <a:off x="7046913" y="5067300"/>
            <a:ext cx="230188" cy="1587"/>
          </a:xfrm>
          <a:prstGeom prst="line">
            <a:avLst/>
          </a:prstGeom>
        </p:spPr>
        <p:style>
          <a:lnRef idx="1">
            <a:schemeClr val="accent1"/>
          </a:lnRef>
          <a:fillRef idx="0">
            <a:schemeClr val="accent1"/>
          </a:fillRef>
          <a:effectRef idx="0">
            <a:schemeClr val="accent1"/>
          </a:effectRef>
          <a:fontRef idx="minor">
            <a:schemeClr val="tx1"/>
          </a:fontRef>
        </p:style>
      </p:cxnSp>
      <p:sp>
        <p:nvSpPr>
          <p:cNvPr id="137" name="TextBox 62"/>
          <p:cNvSpPr txBox="1">
            <a:spLocks noChangeArrowheads="1"/>
          </p:cNvSpPr>
          <p:nvPr/>
        </p:nvSpPr>
        <p:spPr bwMode="auto">
          <a:xfrm>
            <a:off x="7010400" y="5834063"/>
            <a:ext cx="357188" cy="338137"/>
          </a:xfrm>
          <a:prstGeom prst="rect">
            <a:avLst/>
          </a:prstGeom>
          <a:noFill/>
          <a:ln w="9525">
            <a:noFill/>
            <a:miter lim="800000"/>
            <a:headEnd/>
            <a:tailEnd/>
          </a:ln>
        </p:spPr>
        <p:txBody>
          <a:bodyPr wrap="none">
            <a:spAutoFit/>
          </a:bodyPr>
          <a:lstStyle/>
          <a:p>
            <a:r>
              <a:rPr lang="en-US" sz="1600" b="1"/>
              <a:t>id</a:t>
            </a:r>
          </a:p>
        </p:txBody>
      </p:sp>
      <p:cxnSp>
        <p:nvCxnSpPr>
          <p:cNvPr id="138" name="Straight Connector 137"/>
          <p:cNvCxnSpPr/>
          <p:nvPr/>
        </p:nvCxnSpPr>
        <p:spPr>
          <a:xfrm rot="5400000">
            <a:off x="7046913" y="5675313"/>
            <a:ext cx="230187" cy="1587"/>
          </a:xfrm>
          <a:prstGeom prst="line">
            <a:avLst/>
          </a:prstGeom>
        </p:spPr>
        <p:style>
          <a:lnRef idx="1">
            <a:schemeClr val="accent1"/>
          </a:lnRef>
          <a:fillRef idx="0">
            <a:schemeClr val="accent1"/>
          </a:fillRef>
          <a:effectRef idx="0">
            <a:schemeClr val="accent1"/>
          </a:effectRef>
          <a:fontRef idx="minor">
            <a:schemeClr val="tx1"/>
          </a:fontRef>
        </p:style>
      </p:cxnSp>
      <p:sp>
        <p:nvSpPr>
          <p:cNvPr id="139" name="TextBox 62"/>
          <p:cNvSpPr txBox="1">
            <a:spLocks noChangeArrowheads="1"/>
          </p:cNvSpPr>
          <p:nvPr/>
        </p:nvSpPr>
        <p:spPr bwMode="auto">
          <a:xfrm>
            <a:off x="7005638" y="5257800"/>
            <a:ext cx="309562" cy="338138"/>
          </a:xfrm>
          <a:prstGeom prst="rect">
            <a:avLst/>
          </a:prstGeom>
          <a:noFill/>
          <a:ln w="9525">
            <a:noFill/>
            <a:miter lim="800000"/>
            <a:headEnd/>
            <a:tailEnd/>
          </a:ln>
        </p:spPr>
        <p:txBody>
          <a:bodyPr wrap="none">
            <a:spAutoFit/>
          </a:bodyPr>
          <a:lstStyle/>
          <a:p>
            <a:r>
              <a:rPr lang="en-US" sz="1600" b="1"/>
              <a:t>F</a:t>
            </a:r>
          </a:p>
        </p:txBody>
      </p:sp>
      <p:sp>
        <p:nvSpPr>
          <p:cNvPr id="140" name="TextBox 62"/>
          <p:cNvSpPr txBox="1">
            <a:spLocks noChangeArrowheads="1"/>
          </p:cNvSpPr>
          <p:nvPr/>
        </p:nvSpPr>
        <p:spPr bwMode="auto">
          <a:xfrm>
            <a:off x="7315200" y="5224463"/>
            <a:ext cx="357188" cy="338137"/>
          </a:xfrm>
          <a:prstGeom prst="rect">
            <a:avLst/>
          </a:prstGeom>
          <a:noFill/>
          <a:ln w="9525">
            <a:noFill/>
            <a:miter lim="800000"/>
            <a:headEnd/>
            <a:tailEnd/>
          </a:ln>
        </p:spPr>
        <p:txBody>
          <a:bodyPr wrap="none">
            <a:spAutoFit/>
          </a:bodyPr>
          <a:lstStyle/>
          <a:p>
            <a:r>
              <a:rPr lang="en-US" sz="1600" b="1"/>
              <a:t>id</a:t>
            </a:r>
          </a:p>
        </p:txBody>
      </p:sp>
      <p:cxnSp>
        <p:nvCxnSpPr>
          <p:cNvPr id="141" name="Straight Connector 140"/>
          <p:cNvCxnSpPr/>
          <p:nvPr/>
        </p:nvCxnSpPr>
        <p:spPr>
          <a:xfrm rot="5400000">
            <a:off x="7351713" y="5065713"/>
            <a:ext cx="230187" cy="1587"/>
          </a:xfrm>
          <a:prstGeom prst="line">
            <a:avLst/>
          </a:prstGeom>
        </p:spPr>
        <p:style>
          <a:lnRef idx="1">
            <a:schemeClr val="accent1"/>
          </a:lnRef>
          <a:fillRef idx="0">
            <a:schemeClr val="accent1"/>
          </a:fillRef>
          <a:effectRef idx="0">
            <a:schemeClr val="accent1"/>
          </a:effectRef>
          <a:fontRef idx="minor">
            <a:schemeClr val="tx1"/>
          </a:fontRef>
        </p:style>
      </p:cxnSp>
      <p:sp>
        <p:nvSpPr>
          <p:cNvPr id="142" name="TextBox 62"/>
          <p:cNvSpPr txBox="1">
            <a:spLocks noChangeArrowheads="1"/>
          </p:cNvSpPr>
          <p:nvPr/>
        </p:nvSpPr>
        <p:spPr bwMode="auto">
          <a:xfrm>
            <a:off x="7158038" y="4081463"/>
            <a:ext cx="309562" cy="338137"/>
          </a:xfrm>
          <a:prstGeom prst="rect">
            <a:avLst/>
          </a:prstGeom>
          <a:noFill/>
          <a:ln w="9525">
            <a:noFill/>
            <a:miter lim="800000"/>
            <a:headEnd/>
            <a:tailEnd/>
          </a:ln>
        </p:spPr>
        <p:txBody>
          <a:bodyPr wrap="none">
            <a:spAutoFit/>
          </a:bodyPr>
          <a:lstStyle/>
          <a:p>
            <a:r>
              <a:rPr lang="en-US" sz="1600" b="1"/>
              <a:t>F</a:t>
            </a:r>
          </a:p>
        </p:txBody>
      </p:sp>
      <p:cxnSp>
        <p:nvCxnSpPr>
          <p:cNvPr id="143" name="Straight Connector 142"/>
          <p:cNvCxnSpPr/>
          <p:nvPr/>
        </p:nvCxnSpPr>
        <p:spPr>
          <a:xfrm rot="5400000">
            <a:off x="7199313" y="4533900"/>
            <a:ext cx="230188"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44" name="Straight Connector 143"/>
          <p:cNvCxnSpPr>
            <a:stCxn id="142" idx="2"/>
          </p:cNvCxnSpPr>
          <p:nvPr/>
        </p:nvCxnSpPr>
        <p:spPr>
          <a:xfrm rot="5400000">
            <a:off x="7121525" y="4459288"/>
            <a:ext cx="230188" cy="1508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46" name="Straight Connector 145"/>
          <p:cNvCxnSpPr>
            <a:stCxn id="142" idx="2"/>
          </p:cNvCxnSpPr>
          <p:nvPr/>
        </p:nvCxnSpPr>
        <p:spPr>
          <a:xfrm rot="16200000" flipH="1">
            <a:off x="7273925" y="4457700"/>
            <a:ext cx="230188" cy="153988"/>
          </a:xfrm>
          <a:prstGeom prst="line">
            <a:avLst/>
          </a:prstGeom>
        </p:spPr>
        <p:style>
          <a:lnRef idx="1">
            <a:schemeClr val="accent1"/>
          </a:lnRef>
          <a:fillRef idx="0">
            <a:schemeClr val="accent1"/>
          </a:fillRef>
          <a:effectRef idx="0">
            <a:schemeClr val="accent1"/>
          </a:effectRef>
          <a:fontRef idx="minor">
            <a:schemeClr val="tx1"/>
          </a:fontRef>
        </p:style>
      </p:cxnSp>
      <p:sp>
        <p:nvSpPr>
          <p:cNvPr id="148" name="TextBox 62"/>
          <p:cNvSpPr txBox="1">
            <a:spLocks noChangeArrowheads="1"/>
          </p:cNvSpPr>
          <p:nvPr/>
        </p:nvSpPr>
        <p:spPr bwMode="auto">
          <a:xfrm>
            <a:off x="7924800" y="5214938"/>
            <a:ext cx="762000" cy="339725"/>
          </a:xfrm>
          <a:prstGeom prst="rect">
            <a:avLst/>
          </a:prstGeom>
          <a:noFill/>
          <a:ln w="9525">
            <a:noFill/>
            <a:miter lim="800000"/>
            <a:headEnd/>
            <a:tailEnd/>
          </a:ln>
        </p:spPr>
        <p:txBody>
          <a:bodyPr>
            <a:spAutoFit/>
          </a:bodyPr>
          <a:lstStyle/>
          <a:p>
            <a:r>
              <a:rPr lang="en-US" sz="1600" b="1"/>
              <a:t>T * F</a:t>
            </a:r>
          </a:p>
        </p:txBody>
      </p:sp>
      <p:cxnSp>
        <p:nvCxnSpPr>
          <p:cNvPr id="149" name="Straight Connector 148"/>
          <p:cNvCxnSpPr/>
          <p:nvPr/>
        </p:nvCxnSpPr>
        <p:spPr>
          <a:xfrm rot="5400000">
            <a:off x="7961313" y="5634038"/>
            <a:ext cx="230187" cy="1587"/>
          </a:xfrm>
          <a:prstGeom prst="line">
            <a:avLst/>
          </a:prstGeom>
        </p:spPr>
        <p:style>
          <a:lnRef idx="1">
            <a:schemeClr val="accent1"/>
          </a:lnRef>
          <a:fillRef idx="0">
            <a:schemeClr val="accent1"/>
          </a:fillRef>
          <a:effectRef idx="0">
            <a:schemeClr val="accent1"/>
          </a:effectRef>
          <a:fontRef idx="minor">
            <a:schemeClr val="tx1"/>
          </a:fontRef>
        </p:style>
      </p:cxnSp>
      <p:sp>
        <p:nvSpPr>
          <p:cNvPr id="150" name="TextBox 62"/>
          <p:cNvSpPr txBox="1">
            <a:spLocks noChangeArrowheads="1"/>
          </p:cNvSpPr>
          <p:nvPr/>
        </p:nvSpPr>
        <p:spPr bwMode="auto">
          <a:xfrm>
            <a:off x="7924800" y="6400800"/>
            <a:ext cx="357188" cy="338138"/>
          </a:xfrm>
          <a:prstGeom prst="rect">
            <a:avLst/>
          </a:prstGeom>
          <a:noFill/>
          <a:ln w="9525">
            <a:noFill/>
            <a:miter lim="800000"/>
            <a:headEnd/>
            <a:tailEnd/>
          </a:ln>
        </p:spPr>
        <p:txBody>
          <a:bodyPr wrap="none">
            <a:spAutoFit/>
          </a:bodyPr>
          <a:lstStyle/>
          <a:p>
            <a:r>
              <a:rPr lang="en-US" sz="1600" b="1"/>
              <a:t>id</a:t>
            </a:r>
          </a:p>
        </p:txBody>
      </p:sp>
      <p:cxnSp>
        <p:nvCxnSpPr>
          <p:cNvPr id="151" name="Straight Connector 150"/>
          <p:cNvCxnSpPr/>
          <p:nvPr/>
        </p:nvCxnSpPr>
        <p:spPr>
          <a:xfrm rot="5400000">
            <a:off x="7962107" y="6242844"/>
            <a:ext cx="228600" cy="1587"/>
          </a:xfrm>
          <a:prstGeom prst="line">
            <a:avLst/>
          </a:prstGeom>
        </p:spPr>
        <p:style>
          <a:lnRef idx="1">
            <a:schemeClr val="accent1"/>
          </a:lnRef>
          <a:fillRef idx="0">
            <a:schemeClr val="accent1"/>
          </a:fillRef>
          <a:effectRef idx="0">
            <a:schemeClr val="accent1"/>
          </a:effectRef>
          <a:fontRef idx="minor">
            <a:schemeClr val="tx1"/>
          </a:fontRef>
        </p:style>
      </p:cxnSp>
      <p:sp>
        <p:nvSpPr>
          <p:cNvPr id="152" name="TextBox 62"/>
          <p:cNvSpPr txBox="1">
            <a:spLocks noChangeArrowheads="1"/>
          </p:cNvSpPr>
          <p:nvPr/>
        </p:nvSpPr>
        <p:spPr bwMode="auto">
          <a:xfrm>
            <a:off x="7920038" y="5824538"/>
            <a:ext cx="309562" cy="339725"/>
          </a:xfrm>
          <a:prstGeom prst="rect">
            <a:avLst/>
          </a:prstGeom>
          <a:noFill/>
          <a:ln w="9525">
            <a:noFill/>
            <a:miter lim="800000"/>
            <a:headEnd/>
            <a:tailEnd/>
          </a:ln>
        </p:spPr>
        <p:txBody>
          <a:bodyPr wrap="none">
            <a:spAutoFit/>
          </a:bodyPr>
          <a:lstStyle/>
          <a:p>
            <a:r>
              <a:rPr lang="en-US" sz="1600" b="1"/>
              <a:t>F</a:t>
            </a:r>
          </a:p>
        </p:txBody>
      </p:sp>
      <p:sp>
        <p:nvSpPr>
          <p:cNvPr id="153" name="TextBox 62"/>
          <p:cNvSpPr txBox="1">
            <a:spLocks noChangeArrowheads="1"/>
          </p:cNvSpPr>
          <p:nvPr/>
        </p:nvSpPr>
        <p:spPr bwMode="auto">
          <a:xfrm>
            <a:off x="8229600" y="5791200"/>
            <a:ext cx="357188" cy="338138"/>
          </a:xfrm>
          <a:prstGeom prst="rect">
            <a:avLst/>
          </a:prstGeom>
          <a:noFill/>
          <a:ln w="9525">
            <a:noFill/>
            <a:miter lim="800000"/>
            <a:headEnd/>
            <a:tailEnd/>
          </a:ln>
        </p:spPr>
        <p:txBody>
          <a:bodyPr wrap="none">
            <a:spAutoFit/>
          </a:bodyPr>
          <a:lstStyle/>
          <a:p>
            <a:r>
              <a:rPr lang="en-US" sz="1600" b="1"/>
              <a:t>id</a:t>
            </a:r>
          </a:p>
        </p:txBody>
      </p:sp>
      <p:cxnSp>
        <p:nvCxnSpPr>
          <p:cNvPr id="154" name="Straight Connector 153"/>
          <p:cNvCxnSpPr/>
          <p:nvPr/>
        </p:nvCxnSpPr>
        <p:spPr>
          <a:xfrm rot="5400000">
            <a:off x="8266907" y="5633244"/>
            <a:ext cx="228600" cy="1587"/>
          </a:xfrm>
          <a:prstGeom prst="line">
            <a:avLst/>
          </a:prstGeom>
        </p:spPr>
        <p:style>
          <a:lnRef idx="1">
            <a:schemeClr val="accent1"/>
          </a:lnRef>
          <a:fillRef idx="0">
            <a:schemeClr val="accent1"/>
          </a:fillRef>
          <a:effectRef idx="0">
            <a:schemeClr val="accent1"/>
          </a:effectRef>
          <a:fontRef idx="minor">
            <a:schemeClr val="tx1"/>
          </a:fontRef>
        </p:style>
      </p:cxnSp>
      <p:sp>
        <p:nvSpPr>
          <p:cNvPr id="155" name="TextBox 62"/>
          <p:cNvSpPr txBox="1">
            <a:spLocks noChangeArrowheads="1"/>
          </p:cNvSpPr>
          <p:nvPr/>
        </p:nvSpPr>
        <p:spPr bwMode="auto">
          <a:xfrm>
            <a:off x="8072438" y="4648200"/>
            <a:ext cx="309562" cy="338138"/>
          </a:xfrm>
          <a:prstGeom prst="rect">
            <a:avLst/>
          </a:prstGeom>
          <a:noFill/>
          <a:ln w="9525">
            <a:noFill/>
            <a:miter lim="800000"/>
            <a:headEnd/>
            <a:tailEnd/>
          </a:ln>
        </p:spPr>
        <p:txBody>
          <a:bodyPr wrap="none">
            <a:spAutoFit/>
          </a:bodyPr>
          <a:lstStyle/>
          <a:p>
            <a:r>
              <a:rPr lang="en-US" sz="1600" b="1"/>
              <a:t>F</a:t>
            </a:r>
          </a:p>
        </p:txBody>
      </p:sp>
      <p:cxnSp>
        <p:nvCxnSpPr>
          <p:cNvPr id="156" name="Straight Connector 155"/>
          <p:cNvCxnSpPr/>
          <p:nvPr/>
        </p:nvCxnSpPr>
        <p:spPr>
          <a:xfrm rot="5400000">
            <a:off x="8113713" y="5100638"/>
            <a:ext cx="230187"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57" name="Straight Connector 156"/>
          <p:cNvCxnSpPr>
            <a:stCxn id="155" idx="2"/>
          </p:cNvCxnSpPr>
          <p:nvPr/>
        </p:nvCxnSpPr>
        <p:spPr>
          <a:xfrm rot="5400000">
            <a:off x="8035925" y="5026026"/>
            <a:ext cx="230187" cy="1508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58" name="Straight Connector 157"/>
          <p:cNvCxnSpPr>
            <a:stCxn id="155" idx="2"/>
          </p:cNvCxnSpPr>
          <p:nvPr/>
        </p:nvCxnSpPr>
        <p:spPr>
          <a:xfrm rot="16200000" flipH="1">
            <a:off x="8188325" y="5024438"/>
            <a:ext cx="230187" cy="153988"/>
          </a:xfrm>
          <a:prstGeom prst="line">
            <a:avLst/>
          </a:prstGeom>
        </p:spPr>
        <p:style>
          <a:lnRef idx="1">
            <a:schemeClr val="accent1"/>
          </a:lnRef>
          <a:fillRef idx="0">
            <a:schemeClr val="accent1"/>
          </a:fillRef>
          <a:effectRef idx="0">
            <a:schemeClr val="accent1"/>
          </a:effectRef>
          <a:fontRef idx="minor">
            <a:schemeClr val="tx1"/>
          </a:fontRef>
        </p:style>
      </p:cxnSp>
      <p:sp>
        <p:nvSpPr>
          <p:cNvPr id="159" name="TextBox 62"/>
          <p:cNvSpPr txBox="1">
            <a:spLocks noChangeArrowheads="1"/>
          </p:cNvSpPr>
          <p:nvPr/>
        </p:nvSpPr>
        <p:spPr bwMode="auto">
          <a:xfrm>
            <a:off x="8072438" y="4081463"/>
            <a:ext cx="320675" cy="338137"/>
          </a:xfrm>
          <a:prstGeom prst="rect">
            <a:avLst/>
          </a:prstGeom>
          <a:noFill/>
          <a:ln w="9525">
            <a:noFill/>
            <a:miter lim="800000"/>
            <a:headEnd/>
            <a:tailEnd/>
          </a:ln>
        </p:spPr>
        <p:txBody>
          <a:bodyPr wrap="none">
            <a:spAutoFit/>
          </a:bodyPr>
          <a:lstStyle/>
          <a:p>
            <a:r>
              <a:rPr lang="en-US" sz="1600" b="1"/>
              <a:t>E</a:t>
            </a:r>
          </a:p>
        </p:txBody>
      </p:sp>
      <p:cxnSp>
        <p:nvCxnSpPr>
          <p:cNvPr id="160" name="Straight Connector 159"/>
          <p:cNvCxnSpPr/>
          <p:nvPr/>
        </p:nvCxnSpPr>
        <p:spPr>
          <a:xfrm rot="5400000">
            <a:off x="8113713" y="4533900"/>
            <a:ext cx="230188" cy="1587"/>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linds(horizontal)">
                                      <p:cBhvr>
                                        <p:cTn id="7" dur="500"/>
                                        <p:tgtEl>
                                          <p:spTgt spid="10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9"/>
                                        </p:tgtEl>
                                        <p:attrNameLst>
                                          <p:attrName>style.visibility</p:attrName>
                                        </p:attrNameLst>
                                      </p:cBhvr>
                                      <p:to>
                                        <p:strVal val="visible"/>
                                      </p:to>
                                    </p:set>
                                    <p:animEffect transition="in" filter="blinds(horizontal)">
                                      <p:cBhvr>
                                        <p:cTn id="10" dur="500"/>
                                        <p:tgtEl>
                                          <p:spTgt spid="109"/>
                                        </p:tgtEl>
                                      </p:cBhvr>
                                    </p:animEffect>
                                  </p:childTnLst>
                                </p:cTn>
                              </p:par>
                              <p:par>
                                <p:cTn id="11" presetID="3" presetClass="entr" presetSubtype="10" fill="hold" nodeType="withEffect">
                                  <p:stCondLst>
                                    <p:cond delay="0"/>
                                  </p:stCondLst>
                                  <p:childTnLst>
                                    <p:set>
                                      <p:cBhvr>
                                        <p:cTn id="12" dur="1" fill="hold">
                                          <p:stCondLst>
                                            <p:cond delay="0"/>
                                          </p:stCondLst>
                                        </p:cTn>
                                        <p:tgtEl>
                                          <p:spTgt spid="111"/>
                                        </p:tgtEl>
                                        <p:attrNameLst>
                                          <p:attrName>style.visibility</p:attrName>
                                        </p:attrNameLst>
                                      </p:cBhvr>
                                      <p:to>
                                        <p:strVal val="visible"/>
                                      </p:to>
                                    </p:set>
                                    <p:animEffect transition="in" filter="blinds(horizontal)">
                                      <p:cBhvr>
                                        <p:cTn id="13" dur="500"/>
                                        <p:tgtEl>
                                          <p:spTgt spid="111"/>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23"/>
                                        </p:tgtEl>
                                        <p:attrNameLst>
                                          <p:attrName>style.visibility</p:attrName>
                                        </p:attrNameLst>
                                      </p:cBhvr>
                                      <p:to>
                                        <p:strVal val="visible"/>
                                      </p:to>
                                    </p:set>
                                    <p:animEffect transition="in" filter="blinds(horizontal)">
                                      <p:cBhvr>
                                        <p:cTn id="18" dur="500"/>
                                        <p:tgtEl>
                                          <p:spTgt spid="123"/>
                                        </p:tgtEl>
                                      </p:cBhvr>
                                    </p:animEffect>
                                  </p:childTnLst>
                                </p:cTn>
                              </p:par>
                              <p:par>
                                <p:cTn id="19" presetID="3" presetClass="entr" presetSubtype="10" fill="hold" nodeType="withEffect">
                                  <p:stCondLst>
                                    <p:cond delay="0"/>
                                  </p:stCondLst>
                                  <p:childTnLst>
                                    <p:set>
                                      <p:cBhvr>
                                        <p:cTn id="20" dur="1" fill="hold">
                                          <p:stCondLst>
                                            <p:cond delay="0"/>
                                          </p:stCondLst>
                                        </p:cTn>
                                        <p:tgtEl>
                                          <p:spTgt spid="124"/>
                                        </p:tgtEl>
                                        <p:attrNameLst>
                                          <p:attrName>style.visibility</p:attrName>
                                        </p:attrNameLst>
                                      </p:cBhvr>
                                      <p:to>
                                        <p:strVal val="visible"/>
                                      </p:to>
                                    </p:set>
                                    <p:animEffect transition="in" filter="blinds(horizontal)">
                                      <p:cBhvr>
                                        <p:cTn id="21" dur="500"/>
                                        <p:tgtEl>
                                          <p:spTgt spid="124"/>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blinds(horizontal)">
                                      <p:cBhvr>
                                        <p:cTn id="24" dur="500"/>
                                        <p:tgtEl>
                                          <p:spTgt spid="125"/>
                                        </p:tgtEl>
                                      </p:cBhvr>
                                    </p:animEffect>
                                  </p:childTnLst>
                                </p:cTn>
                              </p:par>
                              <p:par>
                                <p:cTn id="25" presetID="3" presetClass="entr" presetSubtype="10" fill="hold" nodeType="withEffect">
                                  <p:stCondLst>
                                    <p:cond delay="0"/>
                                  </p:stCondLst>
                                  <p:childTnLst>
                                    <p:set>
                                      <p:cBhvr>
                                        <p:cTn id="26" dur="1" fill="hold">
                                          <p:stCondLst>
                                            <p:cond delay="0"/>
                                          </p:stCondLst>
                                        </p:cTn>
                                        <p:tgtEl>
                                          <p:spTgt spid="126"/>
                                        </p:tgtEl>
                                        <p:attrNameLst>
                                          <p:attrName>style.visibility</p:attrName>
                                        </p:attrNameLst>
                                      </p:cBhvr>
                                      <p:to>
                                        <p:strVal val="visible"/>
                                      </p:to>
                                    </p:set>
                                    <p:animEffect transition="in" filter="blinds(horizontal)">
                                      <p:cBhvr>
                                        <p:cTn id="27" dur="500"/>
                                        <p:tgtEl>
                                          <p:spTgt spid="126"/>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27"/>
                                        </p:tgtEl>
                                        <p:attrNameLst>
                                          <p:attrName>style.visibility</p:attrName>
                                        </p:attrNameLst>
                                      </p:cBhvr>
                                      <p:to>
                                        <p:strVal val="visible"/>
                                      </p:to>
                                    </p:set>
                                    <p:animEffect transition="in" filter="blinds(horizontal)">
                                      <p:cBhvr>
                                        <p:cTn id="30" dur="500"/>
                                        <p:tgtEl>
                                          <p:spTgt spid="127"/>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28"/>
                                        </p:tgtEl>
                                        <p:attrNameLst>
                                          <p:attrName>style.visibility</p:attrName>
                                        </p:attrNameLst>
                                      </p:cBhvr>
                                      <p:to>
                                        <p:strVal val="visible"/>
                                      </p:to>
                                    </p:set>
                                    <p:animEffect transition="in" filter="blinds(horizontal)">
                                      <p:cBhvr>
                                        <p:cTn id="35" dur="500"/>
                                        <p:tgtEl>
                                          <p:spTgt spid="128"/>
                                        </p:tgtEl>
                                      </p:cBhvr>
                                    </p:animEffect>
                                  </p:childTnLst>
                                </p:cTn>
                              </p:par>
                              <p:par>
                                <p:cTn id="36" presetID="3" presetClass="entr" presetSubtype="10" fill="hold" nodeType="with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blinds(horizontal)">
                                      <p:cBhvr>
                                        <p:cTn id="38" dur="500"/>
                                        <p:tgtEl>
                                          <p:spTgt spid="129"/>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130"/>
                                        </p:tgtEl>
                                        <p:attrNameLst>
                                          <p:attrName>style.visibility</p:attrName>
                                        </p:attrNameLst>
                                      </p:cBhvr>
                                      <p:to>
                                        <p:strVal val="visible"/>
                                      </p:to>
                                    </p:set>
                                    <p:animEffect transition="in" filter="blinds(horizontal)">
                                      <p:cBhvr>
                                        <p:cTn id="41" dur="500"/>
                                        <p:tgtEl>
                                          <p:spTgt spid="130"/>
                                        </p:tgtEl>
                                      </p:cBhvr>
                                    </p:animEffect>
                                  </p:childTnLst>
                                </p:cTn>
                              </p:par>
                              <p:par>
                                <p:cTn id="42" presetID="3" presetClass="entr" presetSubtype="10" fill="hold" nodeType="withEffect">
                                  <p:stCondLst>
                                    <p:cond delay="0"/>
                                  </p:stCondLst>
                                  <p:childTnLst>
                                    <p:set>
                                      <p:cBhvr>
                                        <p:cTn id="43" dur="1" fill="hold">
                                          <p:stCondLst>
                                            <p:cond delay="0"/>
                                          </p:stCondLst>
                                        </p:cTn>
                                        <p:tgtEl>
                                          <p:spTgt spid="131"/>
                                        </p:tgtEl>
                                        <p:attrNameLst>
                                          <p:attrName>style.visibility</p:attrName>
                                        </p:attrNameLst>
                                      </p:cBhvr>
                                      <p:to>
                                        <p:strVal val="visible"/>
                                      </p:to>
                                    </p:set>
                                    <p:animEffect transition="in" filter="blinds(horizontal)">
                                      <p:cBhvr>
                                        <p:cTn id="44" dur="500"/>
                                        <p:tgtEl>
                                          <p:spTgt spid="131"/>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132"/>
                                        </p:tgtEl>
                                        <p:attrNameLst>
                                          <p:attrName>style.visibility</p:attrName>
                                        </p:attrNameLst>
                                      </p:cBhvr>
                                      <p:to>
                                        <p:strVal val="visible"/>
                                      </p:to>
                                    </p:set>
                                    <p:animEffect transition="in" filter="blinds(horizontal)">
                                      <p:cBhvr>
                                        <p:cTn id="47" dur="500"/>
                                        <p:tgtEl>
                                          <p:spTgt spid="132"/>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133"/>
                                        </p:tgtEl>
                                        <p:attrNameLst>
                                          <p:attrName>style.visibility</p:attrName>
                                        </p:attrNameLst>
                                      </p:cBhvr>
                                      <p:to>
                                        <p:strVal val="visible"/>
                                      </p:to>
                                    </p:set>
                                    <p:animEffect transition="in" filter="blinds(horizontal)">
                                      <p:cBhvr>
                                        <p:cTn id="50" dur="500"/>
                                        <p:tgtEl>
                                          <p:spTgt spid="133"/>
                                        </p:tgtEl>
                                      </p:cBhvr>
                                    </p:animEffect>
                                  </p:childTnLst>
                                </p:cTn>
                              </p:par>
                              <p:par>
                                <p:cTn id="51" presetID="3" presetClass="entr" presetSubtype="10" fill="hold" nodeType="with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blinds(horizontal)">
                                      <p:cBhvr>
                                        <p:cTn id="53" dur="500"/>
                                        <p:tgtEl>
                                          <p:spTgt spid="134"/>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135"/>
                                        </p:tgtEl>
                                        <p:attrNameLst>
                                          <p:attrName>style.visibility</p:attrName>
                                        </p:attrNameLst>
                                      </p:cBhvr>
                                      <p:to>
                                        <p:strVal val="visible"/>
                                      </p:to>
                                    </p:set>
                                    <p:animEffect transition="in" filter="blinds(horizontal)">
                                      <p:cBhvr>
                                        <p:cTn id="58" dur="500"/>
                                        <p:tgtEl>
                                          <p:spTgt spid="135"/>
                                        </p:tgtEl>
                                      </p:cBhvr>
                                    </p:animEffect>
                                  </p:childTnLst>
                                </p:cTn>
                              </p:par>
                              <p:par>
                                <p:cTn id="59" presetID="3" presetClass="entr" presetSubtype="10" fill="hold" nodeType="withEffect">
                                  <p:stCondLst>
                                    <p:cond delay="0"/>
                                  </p:stCondLst>
                                  <p:childTnLst>
                                    <p:set>
                                      <p:cBhvr>
                                        <p:cTn id="60" dur="1" fill="hold">
                                          <p:stCondLst>
                                            <p:cond delay="0"/>
                                          </p:stCondLst>
                                        </p:cTn>
                                        <p:tgtEl>
                                          <p:spTgt spid="136"/>
                                        </p:tgtEl>
                                        <p:attrNameLst>
                                          <p:attrName>style.visibility</p:attrName>
                                        </p:attrNameLst>
                                      </p:cBhvr>
                                      <p:to>
                                        <p:strVal val="visible"/>
                                      </p:to>
                                    </p:set>
                                    <p:animEffect transition="in" filter="blinds(horizontal)">
                                      <p:cBhvr>
                                        <p:cTn id="61" dur="500"/>
                                        <p:tgtEl>
                                          <p:spTgt spid="136"/>
                                        </p:tgtEl>
                                      </p:cBhvr>
                                    </p:animEffect>
                                  </p:childTnLst>
                                </p:cTn>
                              </p:par>
                              <p:par>
                                <p:cTn id="62" presetID="3" presetClass="entr" presetSubtype="10" fill="hold" grpId="0" nodeType="withEffect">
                                  <p:stCondLst>
                                    <p:cond delay="0"/>
                                  </p:stCondLst>
                                  <p:childTnLst>
                                    <p:set>
                                      <p:cBhvr>
                                        <p:cTn id="63" dur="1" fill="hold">
                                          <p:stCondLst>
                                            <p:cond delay="0"/>
                                          </p:stCondLst>
                                        </p:cTn>
                                        <p:tgtEl>
                                          <p:spTgt spid="137"/>
                                        </p:tgtEl>
                                        <p:attrNameLst>
                                          <p:attrName>style.visibility</p:attrName>
                                        </p:attrNameLst>
                                      </p:cBhvr>
                                      <p:to>
                                        <p:strVal val="visible"/>
                                      </p:to>
                                    </p:set>
                                    <p:animEffect transition="in" filter="blinds(horizontal)">
                                      <p:cBhvr>
                                        <p:cTn id="64" dur="500"/>
                                        <p:tgtEl>
                                          <p:spTgt spid="137"/>
                                        </p:tgtEl>
                                      </p:cBhvr>
                                    </p:animEffect>
                                  </p:childTnLst>
                                </p:cTn>
                              </p:par>
                              <p:par>
                                <p:cTn id="65" presetID="3" presetClass="entr" presetSubtype="10" fill="hold" nodeType="withEffect">
                                  <p:stCondLst>
                                    <p:cond delay="0"/>
                                  </p:stCondLst>
                                  <p:childTnLst>
                                    <p:set>
                                      <p:cBhvr>
                                        <p:cTn id="66" dur="1" fill="hold">
                                          <p:stCondLst>
                                            <p:cond delay="0"/>
                                          </p:stCondLst>
                                        </p:cTn>
                                        <p:tgtEl>
                                          <p:spTgt spid="138"/>
                                        </p:tgtEl>
                                        <p:attrNameLst>
                                          <p:attrName>style.visibility</p:attrName>
                                        </p:attrNameLst>
                                      </p:cBhvr>
                                      <p:to>
                                        <p:strVal val="visible"/>
                                      </p:to>
                                    </p:set>
                                    <p:animEffect transition="in" filter="blinds(horizontal)">
                                      <p:cBhvr>
                                        <p:cTn id="67" dur="500"/>
                                        <p:tgtEl>
                                          <p:spTgt spid="138"/>
                                        </p:tgtEl>
                                      </p:cBhvr>
                                    </p:animEffect>
                                  </p:childTnLst>
                                </p:cTn>
                              </p:par>
                              <p:par>
                                <p:cTn id="68" presetID="3" presetClass="entr" presetSubtype="10" fill="hold" grpId="0" nodeType="withEffect">
                                  <p:stCondLst>
                                    <p:cond delay="0"/>
                                  </p:stCondLst>
                                  <p:childTnLst>
                                    <p:set>
                                      <p:cBhvr>
                                        <p:cTn id="69" dur="1" fill="hold">
                                          <p:stCondLst>
                                            <p:cond delay="0"/>
                                          </p:stCondLst>
                                        </p:cTn>
                                        <p:tgtEl>
                                          <p:spTgt spid="139"/>
                                        </p:tgtEl>
                                        <p:attrNameLst>
                                          <p:attrName>style.visibility</p:attrName>
                                        </p:attrNameLst>
                                      </p:cBhvr>
                                      <p:to>
                                        <p:strVal val="visible"/>
                                      </p:to>
                                    </p:set>
                                    <p:animEffect transition="in" filter="blinds(horizontal)">
                                      <p:cBhvr>
                                        <p:cTn id="70" dur="500"/>
                                        <p:tgtEl>
                                          <p:spTgt spid="139"/>
                                        </p:tgtEl>
                                      </p:cBhvr>
                                    </p:animEffect>
                                  </p:childTnLst>
                                </p:cTn>
                              </p:par>
                              <p:par>
                                <p:cTn id="71" presetID="3" presetClass="entr" presetSubtype="10" fill="hold" grpId="0" nodeType="withEffect">
                                  <p:stCondLst>
                                    <p:cond delay="0"/>
                                  </p:stCondLst>
                                  <p:childTnLst>
                                    <p:set>
                                      <p:cBhvr>
                                        <p:cTn id="72" dur="1" fill="hold">
                                          <p:stCondLst>
                                            <p:cond delay="0"/>
                                          </p:stCondLst>
                                        </p:cTn>
                                        <p:tgtEl>
                                          <p:spTgt spid="140"/>
                                        </p:tgtEl>
                                        <p:attrNameLst>
                                          <p:attrName>style.visibility</p:attrName>
                                        </p:attrNameLst>
                                      </p:cBhvr>
                                      <p:to>
                                        <p:strVal val="visible"/>
                                      </p:to>
                                    </p:set>
                                    <p:animEffect transition="in" filter="blinds(horizontal)">
                                      <p:cBhvr>
                                        <p:cTn id="73" dur="500"/>
                                        <p:tgtEl>
                                          <p:spTgt spid="140"/>
                                        </p:tgtEl>
                                      </p:cBhvr>
                                    </p:animEffect>
                                  </p:childTnLst>
                                </p:cTn>
                              </p:par>
                              <p:par>
                                <p:cTn id="74" presetID="3" presetClass="entr" presetSubtype="10" fill="hold" nodeType="withEffect">
                                  <p:stCondLst>
                                    <p:cond delay="0"/>
                                  </p:stCondLst>
                                  <p:childTnLst>
                                    <p:set>
                                      <p:cBhvr>
                                        <p:cTn id="75" dur="1" fill="hold">
                                          <p:stCondLst>
                                            <p:cond delay="0"/>
                                          </p:stCondLst>
                                        </p:cTn>
                                        <p:tgtEl>
                                          <p:spTgt spid="141"/>
                                        </p:tgtEl>
                                        <p:attrNameLst>
                                          <p:attrName>style.visibility</p:attrName>
                                        </p:attrNameLst>
                                      </p:cBhvr>
                                      <p:to>
                                        <p:strVal val="visible"/>
                                      </p:to>
                                    </p:set>
                                    <p:animEffect transition="in" filter="blinds(horizontal)">
                                      <p:cBhvr>
                                        <p:cTn id="76" dur="500"/>
                                        <p:tgtEl>
                                          <p:spTgt spid="141"/>
                                        </p:tgtEl>
                                      </p:cBhvr>
                                    </p:animEffect>
                                  </p:childTnLst>
                                </p:cTn>
                              </p:par>
                              <p:par>
                                <p:cTn id="77" presetID="3" presetClass="entr" presetSubtype="10" fill="hold" grpId="0" nodeType="withEffect">
                                  <p:stCondLst>
                                    <p:cond delay="0"/>
                                  </p:stCondLst>
                                  <p:childTnLst>
                                    <p:set>
                                      <p:cBhvr>
                                        <p:cTn id="78" dur="1" fill="hold">
                                          <p:stCondLst>
                                            <p:cond delay="0"/>
                                          </p:stCondLst>
                                        </p:cTn>
                                        <p:tgtEl>
                                          <p:spTgt spid="142"/>
                                        </p:tgtEl>
                                        <p:attrNameLst>
                                          <p:attrName>style.visibility</p:attrName>
                                        </p:attrNameLst>
                                      </p:cBhvr>
                                      <p:to>
                                        <p:strVal val="visible"/>
                                      </p:to>
                                    </p:set>
                                    <p:animEffect transition="in" filter="blinds(horizontal)">
                                      <p:cBhvr>
                                        <p:cTn id="79" dur="500"/>
                                        <p:tgtEl>
                                          <p:spTgt spid="142"/>
                                        </p:tgtEl>
                                      </p:cBhvr>
                                    </p:animEffect>
                                  </p:childTnLst>
                                </p:cTn>
                              </p:par>
                              <p:par>
                                <p:cTn id="80" presetID="3" presetClass="entr" presetSubtype="10" fill="hold" nodeType="withEffect">
                                  <p:stCondLst>
                                    <p:cond delay="0"/>
                                  </p:stCondLst>
                                  <p:childTnLst>
                                    <p:set>
                                      <p:cBhvr>
                                        <p:cTn id="81" dur="1" fill="hold">
                                          <p:stCondLst>
                                            <p:cond delay="0"/>
                                          </p:stCondLst>
                                        </p:cTn>
                                        <p:tgtEl>
                                          <p:spTgt spid="143"/>
                                        </p:tgtEl>
                                        <p:attrNameLst>
                                          <p:attrName>style.visibility</p:attrName>
                                        </p:attrNameLst>
                                      </p:cBhvr>
                                      <p:to>
                                        <p:strVal val="visible"/>
                                      </p:to>
                                    </p:set>
                                    <p:animEffect transition="in" filter="blinds(horizontal)">
                                      <p:cBhvr>
                                        <p:cTn id="82" dur="500"/>
                                        <p:tgtEl>
                                          <p:spTgt spid="143"/>
                                        </p:tgtEl>
                                      </p:cBhvr>
                                    </p:animEffect>
                                  </p:childTnLst>
                                </p:cTn>
                              </p:par>
                              <p:par>
                                <p:cTn id="83" presetID="3" presetClass="entr" presetSubtype="10" fill="hold" nodeType="withEffect">
                                  <p:stCondLst>
                                    <p:cond delay="0"/>
                                  </p:stCondLst>
                                  <p:childTnLst>
                                    <p:set>
                                      <p:cBhvr>
                                        <p:cTn id="84" dur="1" fill="hold">
                                          <p:stCondLst>
                                            <p:cond delay="0"/>
                                          </p:stCondLst>
                                        </p:cTn>
                                        <p:tgtEl>
                                          <p:spTgt spid="144"/>
                                        </p:tgtEl>
                                        <p:attrNameLst>
                                          <p:attrName>style.visibility</p:attrName>
                                        </p:attrNameLst>
                                      </p:cBhvr>
                                      <p:to>
                                        <p:strVal val="visible"/>
                                      </p:to>
                                    </p:set>
                                    <p:animEffect transition="in" filter="blinds(horizontal)">
                                      <p:cBhvr>
                                        <p:cTn id="85" dur="500"/>
                                        <p:tgtEl>
                                          <p:spTgt spid="144"/>
                                        </p:tgtEl>
                                      </p:cBhvr>
                                    </p:animEffect>
                                  </p:childTnLst>
                                </p:cTn>
                              </p:par>
                              <p:par>
                                <p:cTn id="86" presetID="3" presetClass="entr" presetSubtype="10" fill="hold" nodeType="withEffect">
                                  <p:stCondLst>
                                    <p:cond delay="0"/>
                                  </p:stCondLst>
                                  <p:childTnLst>
                                    <p:set>
                                      <p:cBhvr>
                                        <p:cTn id="87" dur="1" fill="hold">
                                          <p:stCondLst>
                                            <p:cond delay="0"/>
                                          </p:stCondLst>
                                        </p:cTn>
                                        <p:tgtEl>
                                          <p:spTgt spid="146"/>
                                        </p:tgtEl>
                                        <p:attrNameLst>
                                          <p:attrName>style.visibility</p:attrName>
                                        </p:attrNameLst>
                                      </p:cBhvr>
                                      <p:to>
                                        <p:strVal val="visible"/>
                                      </p:to>
                                    </p:set>
                                    <p:animEffect transition="in" filter="blinds(horizontal)">
                                      <p:cBhvr>
                                        <p:cTn id="88" dur="500"/>
                                        <p:tgtEl>
                                          <p:spTgt spid="146"/>
                                        </p:tgtEl>
                                      </p:cBhvr>
                                    </p:animEffect>
                                  </p:childTnLst>
                                </p:cTn>
                              </p:par>
                            </p:childTnLst>
                          </p:cTn>
                        </p:par>
                      </p:childTnLst>
                    </p:cTn>
                  </p:par>
                  <p:par>
                    <p:cTn id="89" fill="hold">
                      <p:stCondLst>
                        <p:cond delay="indefinite"/>
                      </p:stCondLst>
                      <p:childTnLst>
                        <p:par>
                          <p:cTn id="90" fill="hold">
                            <p:stCondLst>
                              <p:cond delay="0"/>
                            </p:stCondLst>
                            <p:childTnLst>
                              <p:par>
                                <p:cTn id="91" presetID="3" presetClass="entr" presetSubtype="10" fill="hold" grpId="0" nodeType="clickEffect">
                                  <p:stCondLst>
                                    <p:cond delay="0"/>
                                  </p:stCondLst>
                                  <p:childTnLst>
                                    <p:set>
                                      <p:cBhvr>
                                        <p:cTn id="92" dur="1" fill="hold">
                                          <p:stCondLst>
                                            <p:cond delay="0"/>
                                          </p:stCondLst>
                                        </p:cTn>
                                        <p:tgtEl>
                                          <p:spTgt spid="148"/>
                                        </p:tgtEl>
                                        <p:attrNameLst>
                                          <p:attrName>style.visibility</p:attrName>
                                        </p:attrNameLst>
                                      </p:cBhvr>
                                      <p:to>
                                        <p:strVal val="visible"/>
                                      </p:to>
                                    </p:set>
                                    <p:animEffect transition="in" filter="blinds(horizontal)">
                                      <p:cBhvr>
                                        <p:cTn id="93" dur="500"/>
                                        <p:tgtEl>
                                          <p:spTgt spid="148"/>
                                        </p:tgtEl>
                                      </p:cBhvr>
                                    </p:animEffect>
                                  </p:childTnLst>
                                </p:cTn>
                              </p:par>
                              <p:par>
                                <p:cTn id="94" presetID="3" presetClass="entr" presetSubtype="10" fill="hold" nodeType="withEffect">
                                  <p:stCondLst>
                                    <p:cond delay="0"/>
                                  </p:stCondLst>
                                  <p:childTnLst>
                                    <p:set>
                                      <p:cBhvr>
                                        <p:cTn id="95" dur="1" fill="hold">
                                          <p:stCondLst>
                                            <p:cond delay="0"/>
                                          </p:stCondLst>
                                        </p:cTn>
                                        <p:tgtEl>
                                          <p:spTgt spid="149"/>
                                        </p:tgtEl>
                                        <p:attrNameLst>
                                          <p:attrName>style.visibility</p:attrName>
                                        </p:attrNameLst>
                                      </p:cBhvr>
                                      <p:to>
                                        <p:strVal val="visible"/>
                                      </p:to>
                                    </p:set>
                                    <p:animEffect transition="in" filter="blinds(horizontal)">
                                      <p:cBhvr>
                                        <p:cTn id="96" dur="500"/>
                                        <p:tgtEl>
                                          <p:spTgt spid="149"/>
                                        </p:tgtEl>
                                      </p:cBhvr>
                                    </p:animEffect>
                                  </p:childTnLst>
                                </p:cTn>
                              </p:par>
                              <p:par>
                                <p:cTn id="97" presetID="3" presetClass="entr" presetSubtype="10" fill="hold" grpId="0" nodeType="withEffect">
                                  <p:stCondLst>
                                    <p:cond delay="0"/>
                                  </p:stCondLst>
                                  <p:childTnLst>
                                    <p:set>
                                      <p:cBhvr>
                                        <p:cTn id="98" dur="1" fill="hold">
                                          <p:stCondLst>
                                            <p:cond delay="0"/>
                                          </p:stCondLst>
                                        </p:cTn>
                                        <p:tgtEl>
                                          <p:spTgt spid="150"/>
                                        </p:tgtEl>
                                        <p:attrNameLst>
                                          <p:attrName>style.visibility</p:attrName>
                                        </p:attrNameLst>
                                      </p:cBhvr>
                                      <p:to>
                                        <p:strVal val="visible"/>
                                      </p:to>
                                    </p:set>
                                    <p:animEffect transition="in" filter="blinds(horizontal)">
                                      <p:cBhvr>
                                        <p:cTn id="99" dur="500"/>
                                        <p:tgtEl>
                                          <p:spTgt spid="150"/>
                                        </p:tgtEl>
                                      </p:cBhvr>
                                    </p:animEffect>
                                  </p:childTnLst>
                                </p:cTn>
                              </p:par>
                              <p:par>
                                <p:cTn id="100" presetID="3" presetClass="entr" presetSubtype="10" fill="hold" nodeType="withEffect">
                                  <p:stCondLst>
                                    <p:cond delay="0"/>
                                  </p:stCondLst>
                                  <p:childTnLst>
                                    <p:set>
                                      <p:cBhvr>
                                        <p:cTn id="101" dur="1" fill="hold">
                                          <p:stCondLst>
                                            <p:cond delay="0"/>
                                          </p:stCondLst>
                                        </p:cTn>
                                        <p:tgtEl>
                                          <p:spTgt spid="151"/>
                                        </p:tgtEl>
                                        <p:attrNameLst>
                                          <p:attrName>style.visibility</p:attrName>
                                        </p:attrNameLst>
                                      </p:cBhvr>
                                      <p:to>
                                        <p:strVal val="visible"/>
                                      </p:to>
                                    </p:set>
                                    <p:animEffect transition="in" filter="blinds(horizontal)">
                                      <p:cBhvr>
                                        <p:cTn id="102" dur="500"/>
                                        <p:tgtEl>
                                          <p:spTgt spid="151"/>
                                        </p:tgtEl>
                                      </p:cBhvr>
                                    </p:animEffect>
                                  </p:childTnLst>
                                </p:cTn>
                              </p:par>
                              <p:par>
                                <p:cTn id="103" presetID="3" presetClass="entr" presetSubtype="10" fill="hold" grpId="0" nodeType="withEffect">
                                  <p:stCondLst>
                                    <p:cond delay="0"/>
                                  </p:stCondLst>
                                  <p:childTnLst>
                                    <p:set>
                                      <p:cBhvr>
                                        <p:cTn id="104" dur="1" fill="hold">
                                          <p:stCondLst>
                                            <p:cond delay="0"/>
                                          </p:stCondLst>
                                        </p:cTn>
                                        <p:tgtEl>
                                          <p:spTgt spid="152"/>
                                        </p:tgtEl>
                                        <p:attrNameLst>
                                          <p:attrName>style.visibility</p:attrName>
                                        </p:attrNameLst>
                                      </p:cBhvr>
                                      <p:to>
                                        <p:strVal val="visible"/>
                                      </p:to>
                                    </p:set>
                                    <p:animEffect transition="in" filter="blinds(horizontal)">
                                      <p:cBhvr>
                                        <p:cTn id="105" dur="500"/>
                                        <p:tgtEl>
                                          <p:spTgt spid="152"/>
                                        </p:tgtEl>
                                      </p:cBhvr>
                                    </p:animEffect>
                                  </p:childTnLst>
                                </p:cTn>
                              </p:par>
                              <p:par>
                                <p:cTn id="106" presetID="3" presetClass="entr" presetSubtype="10" fill="hold" grpId="0" nodeType="withEffect">
                                  <p:stCondLst>
                                    <p:cond delay="0"/>
                                  </p:stCondLst>
                                  <p:childTnLst>
                                    <p:set>
                                      <p:cBhvr>
                                        <p:cTn id="107" dur="1" fill="hold">
                                          <p:stCondLst>
                                            <p:cond delay="0"/>
                                          </p:stCondLst>
                                        </p:cTn>
                                        <p:tgtEl>
                                          <p:spTgt spid="153"/>
                                        </p:tgtEl>
                                        <p:attrNameLst>
                                          <p:attrName>style.visibility</p:attrName>
                                        </p:attrNameLst>
                                      </p:cBhvr>
                                      <p:to>
                                        <p:strVal val="visible"/>
                                      </p:to>
                                    </p:set>
                                    <p:animEffect transition="in" filter="blinds(horizontal)">
                                      <p:cBhvr>
                                        <p:cTn id="108" dur="500"/>
                                        <p:tgtEl>
                                          <p:spTgt spid="153"/>
                                        </p:tgtEl>
                                      </p:cBhvr>
                                    </p:animEffect>
                                  </p:childTnLst>
                                </p:cTn>
                              </p:par>
                              <p:par>
                                <p:cTn id="109" presetID="3" presetClass="entr" presetSubtype="10" fill="hold" nodeType="withEffect">
                                  <p:stCondLst>
                                    <p:cond delay="0"/>
                                  </p:stCondLst>
                                  <p:childTnLst>
                                    <p:set>
                                      <p:cBhvr>
                                        <p:cTn id="110" dur="1" fill="hold">
                                          <p:stCondLst>
                                            <p:cond delay="0"/>
                                          </p:stCondLst>
                                        </p:cTn>
                                        <p:tgtEl>
                                          <p:spTgt spid="154"/>
                                        </p:tgtEl>
                                        <p:attrNameLst>
                                          <p:attrName>style.visibility</p:attrName>
                                        </p:attrNameLst>
                                      </p:cBhvr>
                                      <p:to>
                                        <p:strVal val="visible"/>
                                      </p:to>
                                    </p:set>
                                    <p:animEffect transition="in" filter="blinds(horizontal)">
                                      <p:cBhvr>
                                        <p:cTn id="111" dur="500"/>
                                        <p:tgtEl>
                                          <p:spTgt spid="154"/>
                                        </p:tgtEl>
                                      </p:cBhvr>
                                    </p:animEffect>
                                  </p:childTnLst>
                                </p:cTn>
                              </p:par>
                              <p:par>
                                <p:cTn id="112" presetID="3" presetClass="entr" presetSubtype="10" fill="hold" grpId="0" nodeType="withEffect">
                                  <p:stCondLst>
                                    <p:cond delay="0"/>
                                  </p:stCondLst>
                                  <p:childTnLst>
                                    <p:set>
                                      <p:cBhvr>
                                        <p:cTn id="113" dur="1" fill="hold">
                                          <p:stCondLst>
                                            <p:cond delay="0"/>
                                          </p:stCondLst>
                                        </p:cTn>
                                        <p:tgtEl>
                                          <p:spTgt spid="155"/>
                                        </p:tgtEl>
                                        <p:attrNameLst>
                                          <p:attrName>style.visibility</p:attrName>
                                        </p:attrNameLst>
                                      </p:cBhvr>
                                      <p:to>
                                        <p:strVal val="visible"/>
                                      </p:to>
                                    </p:set>
                                    <p:animEffect transition="in" filter="blinds(horizontal)">
                                      <p:cBhvr>
                                        <p:cTn id="114" dur="500"/>
                                        <p:tgtEl>
                                          <p:spTgt spid="155"/>
                                        </p:tgtEl>
                                      </p:cBhvr>
                                    </p:animEffect>
                                  </p:childTnLst>
                                </p:cTn>
                              </p:par>
                              <p:par>
                                <p:cTn id="115" presetID="3" presetClass="entr" presetSubtype="10" fill="hold" nodeType="withEffect">
                                  <p:stCondLst>
                                    <p:cond delay="0"/>
                                  </p:stCondLst>
                                  <p:childTnLst>
                                    <p:set>
                                      <p:cBhvr>
                                        <p:cTn id="116" dur="1" fill="hold">
                                          <p:stCondLst>
                                            <p:cond delay="0"/>
                                          </p:stCondLst>
                                        </p:cTn>
                                        <p:tgtEl>
                                          <p:spTgt spid="156"/>
                                        </p:tgtEl>
                                        <p:attrNameLst>
                                          <p:attrName>style.visibility</p:attrName>
                                        </p:attrNameLst>
                                      </p:cBhvr>
                                      <p:to>
                                        <p:strVal val="visible"/>
                                      </p:to>
                                    </p:set>
                                    <p:animEffect transition="in" filter="blinds(horizontal)">
                                      <p:cBhvr>
                                        <p:cTn id="117" dur="500"/>
                                        <p:tgtEl>
                                          <p:spTgt spid="156"/>
                                        </p:tgtEl>
                                      </p:cBhvr>
                                    </p:animEffect>
                                  </p:childTnLst>
                                </p:cTn>
                              </p:par>
                              <p:par>
                                <p:cTn id="118" presetID="3" presetClass="entr" presetSubtype="10" fill="hold" nodeType="withEffect">
                                  <p:stCondLst>
                                    <p:cond delay="0"/>
                                  </p:stCondLst>
                                  <p:childTnLst>
                                    <p:set>
                                      <p:cBhvr>
                                        <p:cTn id="119" dur="1" fill="hold">
                                          <p:stCondLst>
                                            <p:cond delay="0"/>
                                          </p:stCondLst>
                                        </p:cTn>
                                        <p:tgtEl>
                                          <p:spTgt spid="157"/>
                                        </p:tgtEl>
                                        <p:attrNameLst>
                                          <p:attrName>style.visibility</p:attrName>
                                        </p:attrNameLst>
                                      </p:cBhvr>
                                      <p:to>
                                        <p:strVal val="visible"/>
                                      </p:to>
                                    </p:set>
                                    <p:animEffect transition="in" filter="blinds(horizontal)">
                                      <p:cBhvr>
                                        <p:cTn id="120" dur="500"/>
                                        <p:tgtEl>
                                          <p:spTgt spid="157"/>
                                        </p:tgtEl>
                                      </p:cBhvr>
                                    </p:animEffect>
                                  </p:childTnLst>
                                </p:cTn>
                              </p:par>
                              <p:par>
                                <p:cTn id="121" presetID="3" presetClass="entr" presetSubtype="10" fill="hold" nodeType="withEffect">
                                  <p:stCondLst>
                                    <p:cond delay="0"/>
                                  </p:stCondLst>
                                  <p:childTnLst>
                                    <p:set>
                                      <p:cBhvr>
                                        <p:cTn id="122" dur="1" fill="hold">
                                          <p:stCondLst>
                                            <p:cond delay="0"/>
                                          </p:stCondLst>
                                        </p:cTn>
                                        <p:tgtEl>
                                          <p:spTgt spid="158"/>
                                        </p:tgtEl>
                                        <p:attrNameLst>
                                          <p:attrName>style.visibility</p:attrName>
                                        </p:attrNameLst>
                                      </p:cBhvr>
                                      <p:to>
                                        <p:strVal val="visible"/>
                                      </p:to>
                                    </p:set>
                                    <p:animEffect transition="in" filter="blinds(horizontal)">
                                      <p:cBhvr>
                                        <p:cTn id="123" dur="500"/>
                                        <p:tgtEl>
                                          <p:spTgt spid="158"/>
                                        </p:tgtEl>
                                      </p:cBhvr>
                                    </p:animEffect>
                                  </p:childTnLst>
                                </p:cTn>
                              </p:par>
                              <p:par>
                                <p:cTn id="124" presetID="3" presetClass="entr" presetSubtype="10" fill="hold" grpId="0" nodeType="withEffect">
                                  <p:stCondLst>
                                    <p:cond delay="0"/>
                                  </p:stCondLst>
                                  <p:childTnLst>
                                    <p:set>
                                      <p:cBhvr>
                                        <p:cTn id="125" dur="1" fill="hold">
                                          <p:stCondLst>
                                            <p:cond delay="0"/>
                                          </p:stCondLst>
                                        </p:cTn>
                                        <p:tgtEl>
                                          <p:spTgt spid="159"/>
                                        </p:tgtEl>
                                        <p:attrNameLst>
                                          <p:attrName>style.visibility</p:attrName>
                                        </p:attrNameLst>
                                      </p:cBhvr>
                                      <p:to>
                                        <p:strVal val="visible"/>
                                      </p:to>
                                    </p:set>
                                    <p:animEffect transition="in" filter="blinds(horizontal)">
                                      <p:cBhvr>
                                        <p:cTn id="126" dur="500"/>
                                        <p:tgtEl>
                                          <p:spTgt spid="159"/>
                                        </p:tgtEl>
                                      </p:cBhvr>
                                    </p:animEffect>
                                  </p:childTnLst>
                                </p:cTn>
                              </p:par>
                              <p:par>
                                <p:cTn id="127" presetID="3" presetClass="entr" presetSubtype="10" fill="hold" nodeType="withEffect">
                                  <p:stCondLst>
                                    <p:cond delay="0"/>
                                  </p:stCondLst>
                                  <p:childTnLst>
                                    <p:set>
                                      <p:cBhvr>
                                        <p:cTn id="128" dur="1" fill="hold">
                                          <p:stCondLst>
                                            <p:cond delay="0"/>
                                          </p:stCondLst>
                                        </p:cTn>
                                        <p:tgtEl>
                                          <p:spTgt spid="160"/>
                                        </p:tgtEl>
                                        <p:attrNameLst>
                                          <p:attrName>style.visibility</p:attrName>
                                        </p:attrNameLst>
                                      </p:cBhvr>
                                      <p:to>
                                        <p:strVal val="visible"/>
                                      </p:to>
                                    </p:set>
                                    <p:animEffect transition="in" filter="blinds(horizontal)">
                                      <p:cBhvr>
                                        <p:cTn id="129" dur="5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p:bldP spid="109" grpId="0"/>
      <p:bldP spid="123" grpId="0"/>
      <p:bldP spid="125" grpId="0"/>
      <p:bldP spid="127" grpId="0"/>
      <p:bldP spid="128" grpId="0"/>
      <p:bldP spid="130" grpId="0"/>
      <p:bldP spid="132" grpId="0"/>
      <p:bldP spid="133" grpId="0"/>
      <p:bldP spid="135" grpId="0"/>
      <p:bldP spid="137" grpId="0"/>
      <p:bldP spid="139" grpId="0"/>
      <p:bldP spid="140" grpId="0"/>
      <p:bldP spid="142" grpId="0"/>
      <p:bldP spid="148" grpId="0"/>
      <p:bldP spid="150" grpId="0"/>
      <p:bldP spid="152" grpId="0"/>
      <p:bldP spid="153" grpId="0"/>
      <p:bldP spid="155" grpId="0"/>
      <p:bldP spid="159" grpId="0"/>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smtClean="0"/>
              <a:t>Shift-reduce parser</a:t>
            </a:r>
          </a:p>
        </p:txBody>
      </p:sp>
      <p:sp>
        <p:nvSpPr>
          <p:cNvPr id="40963" name="Content Placeholder 2"/>
          <p:cNvSpPr>
            <a:spLocks noGrp="1"/>
          </p:cNvSpPr>
          <p:nvPr>
            <p:ph idx="1"/>
          </p:nvPr>
        </p:nvSpPr>
        <p:spPr/>
        <p:txBody>
          <a:bodyPr/>
          <a:lstStyle/>
          <a:p>
            <a:r>
              <a:rPr lang="en-US" smtClean="0"/>
              <a:t>The general idea is to shift some symbols of input to the stack until a reduction can be applied</a:t>
            </a:r>
          </a:p>
          <a:p>
            <a:r>
              <a:rPr lang="en-US" smtClean="0"/>
              <a:t>At each reduction step, a specific substring matching the body of a production is replaced by the nonterminal at the head of the production</a:t>
            </a:r>
          </a:p>
          <a:p>
            <a:r>
              <a:rPr lang="en-US" smtClean="0"/>
              <a:t>The key decisions during bottom-up parsing are about when to reduce and about what production to apply</a:t>
            </a:r>
          </a:p>
          <a:p>
            <a:r>
              <a:rPr lang="en-US" smtClean="0"/>
              <a:t>A reduction is a reverse of a step in a derivation</a:t>
            </a:r>
          </a:p>
          <a:p>
            <a:r>
              <a:rPr lang="en-US" smtClean="0"/>
              <a:t>The goal of a bottom-up parser is to construct a derivation in reverse:</a:t>
            </a:r>
          </a:p>
          <a:p>
            <a:pPr lvl="1"/>
            <a:r>
              <a:rPr lang="en-US" smtClean="0"/>
              <a:t>E=&gt;T=&gt;T*F=&gt;T*id=&gt;F*id=&gt;id*id</a:t>
            </a:r>
          </a:p>
          <a:p>
            <a:endParaRPr lang="en-US" smtClean="0"/>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smtClean="0"/>
              <a:t>Handle pruning</a:t>
            </a:r>
          </a:p>
        </p:txBody>
      </p:sp>
      <p:sp>
        <p:nvSpPr>
          <p:cNvPr id="41987" name="Content Placeholder 2"/>
          <p:cNvSpPr>
            <a:spLocks noGrp="1"/>
          </p:cNvSpPr>
          <p:nvPr>
            <p:ph idx="1"/>
          </p:nvPr>
        </p:nvSpPr>
        <p:spPr>
          <a:xfrm>
            <a:off x="457200" y="1935163"/>
            <a:ext cx="8229600" cy="1570037"/>
          </a:xfrm>
        </p:spPr>
        <p:txBody>
          <a:bodyPr/>
          <a:lstStyle/>
          <a:p>
            <a:r>
              <a:rPr lang="en-US" smtClean="0"/>
              <a:t>A Handle is a substring that matches the body of a production and whose reduction represents one step along the reverse of a rightmost derivation</a:t>
            </a:r>
          </a:p>
          <a:p>
            <a:endParaRPr lang="en-US" smtClean="0"/>
          </a:p>
        </p:txBody>
      </p:sp>
      <p:sp>
        <p:nvSpPr>
          <p:cNvPr id="41988" name="TextBox 3"/>
          <p:cNvSpPr txBox="1">
            <a:spLocks noChangeArrowheads="1"/>
          </p:cNvSpPr>
          <p:nvPr/>
        </p:nvSpPr>
        <p:spPr bwMode="auto">
          <a:xfrm>
            <a:off x="685800" y="3581400"/>
            <a:ext cx="2795588" cy="461963"/>
          </a:xfrm>
          <a:prstGeom prst="rect">
            <a:avLst/>
          </a:prstGeom>
          <a:noFill/>
          <a:ln w="9525">
            <a:noFill/>
            <a:miter lim="800000"/>
            <a:headEnd/>
            <a:tailEnd/>
          </a:ln>
        </p:spPr>
        <p:txBody>
          <a:bodyPr wrap="none">
            <a:spAutoFit/>
          </a:bodyPr>
          <a:lstStyle/>
          <a:p>
            <a:r>
              <a:rPr lang="en-US"/>
              <a:t>Right sentential form</a:t>
            </a:r>
          </a:p>
        </p:txBody>
      </p:sp>
      <p:sp>
        <p:nvSpPr>
          <p:cNvPr id="41989" name="TextBox 4"/>
          <p:cNvSpPr txBox="1">
            <a:spLocks noChangeArrowheads="1"/>
          </p:cNvSpPr>
          <p:nvPr/>
        </p:nvSpPr>
        <p:spPr bwMode="auto">
          <a:xfrm>
            <a:off x="3727450" y="3581400"/>
            <a:ext cx="1073150" cy="461963"/>
          </a:xfrm>
          <a:prstGeom prst="rect">
            <a:avLst/>
          </a:prstGeom>
          <a:noFill/>
          <a:ln w="9525">
            <a:noFill/>
            <a:miter lim="800000"/>
            <a:headEnd/>
            <a:tailEnd/>
          </a:ln>
        </p:spPr>
        <p:txBody>
          <a:bodyPr wrap="none">
            <a:spAutoFit/>
          </a:bodyPr>
          <a:lstStyle/>
          <a:p>
            <a:r>
              <a:rPr lang="en-US"/>
              <a:t>Handle</a:t>
            </a:r>
          </a:p>
        </p:txBody>
      </p:sp>
      <p:sp>
        <p:nvSpPr>
          <p:cNvPr id="41990" name="TextBox 5"/>
          <p:cNvSpPr txBox="1">
            <a:spLocks noChangeArrowheads="1"/>
          </p:cNvSpPr>
          <p:nvPr/>
        </p:nvSpPr>
        <p:spPr bwMode="auto">
          <a:xfrm>
            <a:off x="5251450" y="3581400"/>
            <a:ext cx="2771775" cy="461963"/>
          </a:xfrm>
          <a:prstGeom prst="rect">
            <a:avLst/>
          </a:prstGeom>
          <a:noFill/>
          <a:ln w="9525">
            <a:noFill/>
            <a:miter lim="800000"/>
            <a:headEnd/>
            <a:tailEnd/>
          </a:ln>
        </p:spPr>
        <p:txBody>
          <a:bodyPr wrap="none">
            <a:spAutoFit/>
          </a:bodyPr>
          <a:lstStyle/>
          <a:p>
            <a:r>
              <a:rPr lang="en-US"/>
              <a:t>Reducing production</a:t>
            </a:r>
          </a:p>
        </p:txBody>
      </p:sp>
      <p:cxnSp>
        <p:nvCxnSpPr>
          <p:cNvPr id="8" name="Straight Connector 7"/>
          <p:cNvCxnSpPr/>
          <p:nvPr/>
        </p:nvCxnSpPr>
        <p:spPr>
          <a:xfrm>
            <a:off x="457200" y="3581400"/>
            <a:ext cx="8077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57200" y="4113213"/>
            <a:ext cx="80772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57401" y="5105400"/>
            <a:ext cx="3048000" cy="3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3504407" y="5104606"/>
            <a:ext cx="3048000" cy="1587"/>
          </a:xfrm>
          <a:prstGeom prst="line">
            <a:avLst/>
          </a:prstGeom>
        </p:spPr>
        <p:style>
          <a:lnRef idx="1">
            <a:schemeClr val="accent1"/>
          </a:lnRef>
          <a:fillRef idx="0">
            <a:schemeClr val="accent1"/>
          </a:fillRef>
          <a:effectRef idx="0">
            <a:schemeClr val="accent1"/>
          </a:effectRef>
          <a:fontRef idx="minor">
            <a:schemeClr val="tx1"/>
          </a:fontRef>
        </p:style>
      </p:cxnSp>
      <p:sp>
        <p:nvSpPr>
          <p:cNvPr id="41995" name="TextBox 12"/>
          <p:cNvSpPr txBox="1">
            <a:spLocks noChangeArrowheads="1"/>
          </p:cNvSpPr>
          <p:nvPr/>
        </p:nvSpPr>
        <p:spPr bwMode="auto">
          <a:xfrm>
            <a:off x="2536825" y="4114800"/>
            <a:ext cx="815975" cy="461963"/>
          </a:xfrm>
          <a:prstGeom prst="rect">
            <a:avLst/>
          </a:prstGeom>
          <a:noFill/>
          <a:ln w="9525">
            <a:noFill/>
            <a:miter lim="800000"/>
            <a:headEnd/>
            <a:tailEnd/>
          </a:ln>
        </p:spPr>
        <p:txBody>
          <a:bodyPr wrap="none">
            <a:spAutoFit/>
          </a:bodyPr>
          <a:lstStyle/>
          <a:p>
            <a:r>
              <a:rPr lang="en-US"/>
              <a:t>id*id</a:t>
            </a:r>
          </a:p>
        </p:txBody>
      </p:sp>
      <p:sp>
        <p:nvSpPr>
          <p:cNvPr id="41996" name="TextBox 13"/>
          <p:cNvSpPr txBox="1">
            <a:spLocks noChangeArrowheads="1"/>
          </p:cNvSpPr>
          <p:nvPr/>
        </p:nvSpPr>
        <p:spPr bwMode="auto">
          <a:xfrm>
            <a:off x="4071938" y="4110038"/>
            <a:ext cx="423862" cy="461962"/>
          </a:xfrm>
          <a:prstGeom prst="rect">
            <a:avLst/>
          </a:prstGeom>
          <a:noFill/>
          <a:ln w="9525">
            <a:noFill/>
            <a:miter lim="800000"/>
            <a:headEnd/>
            <a:tailEnd/>
          </a:ln>
        </p:spPr>
        <p:txBody>
          <a:bodyPr wrap="none">
            <a:spAutoFit/>
          </a:bodyPr>
          <a:lstStyle/>
          <a:p>
            <a:r>
              <a:rPr lang="en-US"/>
              <a:t>id</a:t>
            </a:r>
          </a:p>
        </p:txBody>
      </p:sp>
      <p:sp>
        <p:nvSpPr>
          <p:cNvPr id="41997" name="TextBox 14"/>
          <p:cNvSpPr txBox="1">
            <a:spLocks noChangeArrowheads="1"/>
          </p:cNvSpPr>
          <p:nvPr/>
        </p:nvSpPr>
        <p:spPr bwMode="auto">
          <a:xfrm>
            <a:off x="5291138" y="4114800"/>
            <a:ext cx="871537" cy="461963"/>
          </a:xfrm>
          <a:prstGeom prst="rect">
            <a:avLst/>
          </a:prstGeom>
          <a:noFill/>
          <a:ln w="9525">
            <a:noFill/>
            <a:miter lim="800000"/>
            <a:headEnd/>
            <a:tailEnd/>
          </a:ln>
        </p:spPr>
        <p:txBody>
          <a:bodyPr wrap="none">
            <a:spAutoFit/>
          </a:bodyPr>
          <a:lstStyle/>
          <a:p>
            <a:r>
              <a:rPr lang="en-US"/>
              <a:t>F-&gt;id</a:t>
            </a:r>
          </a:p>
        </p:txBody>
      </p:sp>
      <p:sp>
        <p:nvSpPr>
          <p:cNvPr id="41998" name="TextBox 15"/>
          <p:cNvSpPr txBox="1">
            <a:spLocks noChangeArrowheads="1"/>
          </p:cNvSpPr>
          <p:nvPr/>
        </p:nvSpPr>
        <p:spPr bwMode="auto">
          <a:xfrm>
            <a:off x="2536825" y="4491038"/>
            <a:ext cx="749300" cy="461962"/>
          </a:xfrm>
          <a:prstGeom prst="rect">
            <a:avLst/>
          </a:prstGeom>
          <a:noFill/>
          <a:ln w="9525">
            <a:noFill/>
            <a:miter lim="800000"/>
            <a:headEnd/>
            <a:tailEnd/>
          </a:ln>
        </p:spPr>
        <p:txBody>
          <a:bodyPr wrap="none">
            <a:spAutoFit/>
          </a:bodyPr>
          <a:lstStyle/>
          <a:p>
            <a:r>
              <a:rPr lang="en-US"/>
              <a:t>F*id</a:t>
            </a:r>
          </a:p>
        </p:txBody>
      </p:sp>
      <p:sp>
        <p:nvSpPr>
          <p:cNvPr id="41999" name="TextBox 16"/>
          <p:cNvSpPr txBox="1">
            <a:spLocks noChangeArrowheads="1"/>
          </p:cNvSpPr>
          <p:nvPr/>
        </p:nvSpPr>
        <p:spPr bwMode="auto">
          <a:xfrm>
            <a:off x="4071938" y="4491038"/>
            <a:ext cx="357187" cy="461962"/>
          </a:xfrm>
          <a:prstGeom prst="rect">
            <a:avLst/>
          </a:prstGeom>
          <a:noFill/>
          <a:ln w="9525">
            <a:noFill/>
            <a:miter lim="800000"/>
            <a:headEnd/>
            <a:tailEnd/>
          </a:ln>
        </p:spPr>
        <p:txBody>
          <a:bodyPr wrap="none">
            <a:spAutoFit/>
          </a:bodyPr>
          <a:lstStyle/>
          <a:p>
            <a:r>
              <a:rPr lang="en-US"/>
              <a:t>F</a:t>
            </a:r>
          </a:p>
        </p:txBody>
      </p:sp>
      <p:sp>
        <p:nvSpPr>
          <p:cNvPr id="42000" name="TextBox 17"/>
          <p:cNvSpPr txBox="1">
            <a:spLocks noChangeArrowheads="1"/>
          </p:cNvSpPr>
          <p:nvPr/>
        </p:nvSpPr>
        <p:spPr bwMode="auto">
          <a:xfrm>
            <a:off x="4038600" y="4876800"/>
            <a:ext cx="423863" cy="461963"/>
          </a:xfrm>
          <a:prstGeom prst="rect">
            <a:avLst/>
          </a:prstGeom>
          <a:noFill/>
          <a:ln w="9525">
            <a:noFill/>
            <a:miter lim="800000"/>
            <a:headEnd/>
            <a:tailEnd/>
          </a:ln>
        </p:spPr>
        <p:txBody>
          <a:bodyPr wrap="none">
            <a:spAutoFit/>
          </a:bodyPr>
          <a:lstStyle/>
          <a:p>
            <a:r>
              <a:rPr lang="en-US"/>
              <a:t>id</a:t>
            </a:r>
          </a:p>
        </p:txBody>
      </p:sp>
      <p:sp>
        <p:nvSpPr>
          <p:cNvPr id="42001" name="TextBox 18"/>
          <p:cNvSpPr txBox="1">
            <a:spLocks noChangeArrowheads="1"/>
          </p:cNvSpPr>
          <p:nvPr/>
        </p:nvSpPr>
        <p:spPr bwMode="auto">
          <a:xfrm>
            <a:off x="5300663" y="4495800"/>
            <a:ext cx="792162" cy="461963"/>
          </a:xfrm>
          <a:prstGeom prst="rect">
            <a:avLst/>
          </a:prstGeom>
          <a:noFill/>
          <a:ln w="9525">
            <a:noFill/>
            <a:miter lim="800000"/>
            <a:headEnd/>
            <a:tailEnd/>
          </a:ln>
        </p:spPr>
        <p:txBody>
          <a:bodyPr wrap="none">
            <a:spAutoFit/>
          </a:bodyPr>
          <a:lstStyle/>
          <a:p>
            <a:r>
              <a:rPr lang="en-US"/>
              <a:t>T-&gt;F</a:t>
            </a:r>
          </a:p>
        </p:txBody>
      </p:sp>
      <p:sp>
        <p:nvSpPr>
          <p:cNvPr id="42002" name="TextBox 19"/>
          <p:cNvSpPr txBox="1">
            <a:spLocks noChangeArrowheads="1"/>
          </p:cNvSpPr>
          <p:nvPr/>
        </p:nvSpPr>
        <p:spPr bwMode="auto">
          <a:xfrm>
            <a:off x="2511425" y="4876800"/>
            <a:ext cx="765175" cy="461963"/>
          </a:xfrm>
          <a:prstGeom prst="rect">
            <a:avLst/>
          </a:prstGeom>
          <a:noFill/>
          <a:ln w="9525">
            <a:noFill/>
            <a:miter lim="800000"/>
            <a:headEnd/>
            <a:tailEnd/>
          </a:ln>
        </p:spPr>
        <p:txBody>
          <a:bodyPr wrap="none">
            <a:spAutoFit/>
          </a:bodyPr>
          <a:lstStyle/>
          <a:p>
            <a:r>
              <a:rPr lang="en-US"/>
              <a:t>T*id</a:t>
            </a:r>
          </a:p>
        </p:txBody>
      </p:sp>
      <p:sp>
        <p:nvSpPr>
          <p:cNvPr id="42003" name="TextBox 20"/>
          <p:cNvSpPr txBox="1">
            <a:spLocks noChangeArrowheads="1"/>
          </p:cNvSpPr>
          <p:nvPr/>
        </p:nvSpPr>
        <p:spPr bwMode="auto">
          <a:xfrm>
            <a:off x="5305425" y="4872038"/>
            <a:ext cx="869950" cy="461962"/>
          </a:xfrm>
          <a:prstGeom prst="rect">
            <a:avLst/>
          </a:prstGeom>
          <a:noFill/>
          <a:ln w="9525">
            <a:noFill/>
            <a:miter lim="800000"/>
            <a:headEnd/>
            <a:tailEnd/>
          </a:ln>
        </p:spPr>
        <p:txBody>
          <a:bodyPr wrap="none">
            <a:spAutoFit/>
          </a:bodyPr>
          <a:lstStyle/>
          <a:p>
            <a:r>
              <a:rPr lang="en-US"/>
              <a:t>F-&gt;id</a:t>
            </a:r>
          </a:p>
        </p:txBody>
      </p:sp>
      <p:sp>
        <p:nvSpPr>
          <p:cNvPr id="42004" name="TextBox 21"/>
          <p:cNvSpPr txBox="1">
            <a:spLocks noChangeArrowheads="1"/>
          </p:cNvSpPr>
          <p:nvPr/>
        </p:nvSpPr>
        <p:spPr bwMode="auto">
          <a:xfrm>
            <a:off x="2514600" y="5329238"/>
            <a:ext cx="696913" cy="461962"/>
          </a:xfrm>
          <a:prstGeom prst="rect">
            <a:avLst/>
          </a:prstGeom>
          <a:noFill/>
          <a:ln w="9525">
            <a:noFill/>
            <a:miter lim="800000"/>
            <a:headEnd/>
            <a:tailEnd/>
          </a:ln>
        </p:spPr>
        <p:txBody>
          <a:bodyPr wrap="none">
            <a:spAutoFit/>
          </a:bodyPr>
          <a:lstStyle/>
          <a:p>
            <a:r>
              <a:rPr lang="en-US"/>
              <a:t>T*F</a:t>
            </a:r>
          </a:p>
        </p:txBody>
      </p:sp>
      <p:sp>
        <p:nvSpPr>
          <p:cNvPr id="42005" name="TextBox 22"/>
          <p:cNvSpPr txBox="1">
            <a:spLocks noChangeArrowheads="1"/>
          </p:cNvSpPr>
          <p:nvPr/>
        </p:nvSpPr>
        <p:spPr bwMode="auto">
          <a:xfrm>
            <a:off x="3962400" y="5334000"/>
            <a:ext cx="696913" cy="461963"/>
          </a:xfrm>
          <a:prstGeom prst="rect">
            <a:avLst/>
          </a:prstGeom>
          <a:noFill/>
          <a:ln w="9525">
            <a:noFill/>
            <a:miter lim="800000"/>
            <a:headEnd/>
            <a:tailEnd/>
          </a:ln>
        </p:spPr>
        <p:txBody>
          <a:bodyPr wrap="none">
            <a:spAutoFit/>
          </a:bodyPr>
          <a:lstStyle/>
          <a:p>
            <a:r>
              <a:rPr lang="en-US"/>
              <a:t>T*F</a:t>
            </a:r>
          </a:p>
        </p:txBody>
      </p:sp>
      <p:sp>
        <p:nvSpPr>
          <p:cNvPr id="42006" name="TextBox 24"/>
          <p:cNvSpPr txBox="1">
            <a:spLocks noChangeArrowheads="1"/>
          </p:cNvSpPr>
          <p:nvPr/>
        </p:nvSpPr>
        <p:spPr bwMode="auto">
          <a:xfrm>
            <a:off x="5300663" y="5334000"/>
            <a:ext cx="1162050" cy="461963"/>
          </a:xfrm>
          <a:prstGeom prst="rect">
            <a:avLst/>
          </a:prstGeom>
          <a:noFill/>
          <a:ln w="9525">
            <a:noFill/>
            <a:miter lim="800000"/>
            <a:headEnd/>
            <a:tailEnd/>
          </a:ln>
        </p:spPr>
        <p:txBody>
          <a:bodyPr wrap="none">
            <a:spAutoFit/>
          </a:bodyPr>
          <a:lstStyle/>
          <a:p>
            <a:r>
              <a:rPr lang="en-US"/>
              <a:t>E-&gt;T*F</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smtClean="0"/>
              <a:t>Shift reduce parsing</a:t>
            </a:r>
          </a:p>
        </p:txBody>
      </p:sp>
      <p:sp>
        <p:nvSpPr>
          <p:cNvPr id="43011" name="Content Placeholder 2"/>
          <p:cNvSpPr>
            <a:spLocks noGrp="1"/>
          </p:cNvSpPr>
          <p:nvPr>
            <p:ph idx="1"/>
          </p:nvPr>
        </p:nvSpPr>
        <p:spPr/>
        <p:txBody>
          <a:bodyPr/>
          <a:lstStyle/>
          <a:p>
            <a:r>
              <a:rPr lang="en-US" smtClean="0"/>
              <a:t>A stack is used to hold grammar symbols</a:t>
            </a:r>
          </a:p>
          <a:p>
            <a:r>
              <a:rPr lang="en-US" smtClean="0"/>
              <a:t>Handle always appear on top of the stack</a:t>
            </a:r>
          </a:p>
          <a:p>
            <a:r>
              <a:rPr lang="en-US" smtClean="0"/>
              <a:t>Initial configuration:</a:t>
            </a:r>
          </a:p>
          <a:p>
            <a:pPr lvl="1">
              <a:buFont typeface="Wingdings 2" pitchFamily="18" charset="2"/>
              <a:buNone/>
            </a:pPr>
            <a:r>
              <a:rPr lang="en-US" smtClean="0"/>
              <a:t>Stack	 Input</a:t>
            </a:r>
          </a:p>
          <a:p>
            <a:pPr lvl="1">
              <a:buFont typeface="Wingdings 2" pitchFamily="18" charset="2"/>
              <a:buNone/>
            </a:pPr>
            <a:r>
              <a:rPr lang="en-US" smtClean="0"/>
              <a:t>$			      w$</a:t>
            </a:r>
          </a:p>
          <a:p>
            <a:r>
              <a:rPr lang="en-US" smtClean="0"/>
              <a:t>Acceptance configuration</a:t>
            </a:r>
          </a:p>
          <a:p>
            <a:pPr lvl="1">
              <a:buFont typeface="Wingdings 2" pitchFamily="18" charset="2"/>
              <a:buNone/>
            </a:pPr>
            <a:r>
              <a:rPr lang="en-US" smtClean="0"/>
              <a:t>Stack	 Input</a:t>
            </a:r>
          </a:p>
          <a:p>
            <a:pPr lvl="1">
              <a:buFont typeface="Wingdings 2" pitchFamily="18" charset="2"/>
              <a:buNone/>
            </a:pPr>
            <a:r>
              <a:rPr lang="en-US" smtClean="0"/>
              <a:t>$S		         $</a:t>
            </a:r>
          </a:p>
          <a:p>
            <a:endParaRPr lang="en-US" smtClean="0"/>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smtClean="0"/>
              <a:t>Shift reduce parsing (cont.)</a:t>
            </a:r>
          </a:p>
        </p:txBody>
      </p:sp>
      <p:sp>
        <p:nvSpPr>
          <p:cNvPr id="44035" name="Content Placeholder 2"/>
          <p:cNvSpPr>
            <a:spLocks noGrp="1"/>
          </p:cNvSpPr>
          <p:nvPr>
            <p:ph idx="1"/>
          </p:nvPr>
        </p:nvSpPr>
        <p:spPr>
          <a:xfrm>
            <a:off x="457200" y="1935163"/>
            <a:ext cx="3352800" cy="4389437"/>
          </a:xfrm>
        </p:spPr>
        <p:txBody>
          <a:bodyPr/>
          <a:lstStyle/>
          <a:p>
            <a:r>
              <a:rPr lang="en-US" smtClean="0"/>
              <a:t>Basic operations:</a:t>
            </a:r>
          </a:p>
          <a:p>
            <a:pPr lvl="1"/>
            <a:r>
              <a:rPr lang="en-US" smtClean="0"/>
              <a:t>Shift</a:t>
            </a:r>
          </a:p>
          <a:p>
            <a:pPr lvl="1"/>
            <a:r>
              <a:rPr lang="en-US" smtClean="0"/>
              <a:t>Reduce</a:t>
            </a:r>
          </a:p>
          <a:p>
            <a:pPr lvl="1"/>
            <a:r>
              <a:rPr lang="en-US" smtClean="0"/>
              <a:t>Accept</a:t>
            </a:r>
          </a:p>
          <a:p>
            <a:pPr lvl="1"/>
            <a:r>
              <a:rPr lang="en-US" smtClean="0"/>
              <a:t>Error</a:t>
            </a:r>
          </a:p>
          <a:p>
            <a:r>
              <a:rPr lang="en-US" smtClean="0"/>
              <a:t>Example: id*id</a:t>
            </a:r>
          </a:p>
        </p:txBody>
      </p:sp>
      <p:cxnSp>
        <p:nvCxnSpPr>
          <p:cNvPr id="5" name="Straight Connector 4"/>
          <p:cNvCxnSpPr/>
          <p:nvPr/>
        </p:nvCxnSpPr>
        <p:spPr>
          <a:xfrm>
            <a:off x="4419600" y="2514600"/>
            <a:ext cx="3810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419600" y="2970213"/>
            <a:ext cx="3810000" cy="1587"/>
          </a:xfrm>
          <a:prstGeom prst="line">
            <a:avLst/>
          </a:prstGeom>
        </p:spPr>
        <p:style>
          <a:lnRef idx="1">
            <a:schemeClr val="accent1"/>
          </a:lnRef>
          <a:fillRef idx="0">
            <a:schemeClr val="accent1"/>
          </a:fillRef>
          <a:effectRef idx="0">
            <a:schemeClr val="accent1"/>
          </a:effectRef>
          <a:fontRef idx="minor">
            <a:schemeClr val="tx1"/>
          </a:fontRef>
        </p:style>
      </p:cxnSp>
      <p:sp>
        <p:nvSpPr>
          <p:cNvPr id="44038" name="TextBox 9"/>
          <p:cNvSpPr txBox="1">
            <a:spLocks noChangeArrowheads="1"/>
          </p:cNvSpPr>
          <p:nvPr/>
        </p:nvSpPr>
        <p:spPr bwMode="auto">
          <a:xfrm>
            <a:off x="4495800" y="2514600"/>
            <a:ext cx="866775" cy="461963"/>
          </a:xfrm>
          <a:prstGeom prst="rect">
            <a:avLst/>
          </a:prstGeom>
          <a:noFill/>
          <a:ln w="9525">
            <a:noFill/>
            <a:miter lim="800000"/>
            <a:headEnd/>
            <a:tailEnd/>
          </a:ln>
        </p:spPr>
        <p:txBody>
          <a:bodyPr wrap="none">
            <a:spAutoFit/>
          </a:bodyPr>
          <a:lstStyle/>
          <a:p>
            <a:r>
              <a:rPr lang="en-US"/>
              <a:t>Stack</a:t>
            </a:r>
          </a:p>
        </p:txBody>
      </p:sp>
      <p:sp>
        <p:nvSpPr>
          <p:cNvPr id="44039" name="TextBox 10"/>
          <p:cNvSpPr txBox="1">
            <a:spLocks noChangeArrowheads="1"/>
          </p:cNvSpPr>
          <p:nvPr/>
        </p:nvSpPr>
        <p:spPr bwMode="auto">
          <a:xfrm>
            <a:off x="5762625" y="2509838"/>
            <a:ext cx="833438" cy="461962"/>
          </a:xfrm>
          <a:prstGeom prst="rect">
            <a:avLst/>
          </a:prstGeom>
          <a:noFill/>
          <a:ln w="9525">
            <a:noFill/>
            <a:miter lim="800000"/>
            <a:headEnd/>
            <a:tailEnd/>
          </a:ln>
        </p:spPr>
        <p:txBody>
          <a:bodyPr wrap="none">
            <a:spAutoFit/>
          </a:bodyPr>
          <a:lstStyle/>
          <a:p>
            <a:r>
              <a:rPr lang="en-US"/>
              <a:t>Input</a:t>
            </a:r>
          </a:p>
        </p:txBody>
      </p:sp>
      <p:sp>
        <p:nvSpPr>
          <p:cNvPr id="44040" name="TextBox 11"/>
          <p:cNvSpPr txBox="1">
            <a:spLocks noChangeArrowheads="1"/>
          </p:cNvSpPr>
          <p:nvPr/>
        </p:nvSpPr>
        <p:spPr bwMode="auto">
          <a:xfrm>
            <a:off x="6905625" y="2514600"/>
            <a:ext cx="1020763" cy="461963"/>
          </a:xfrm>
          <a:prstGeom prst="rect">
            <a:avLst/>
          </a:prstGeom>
          <a:noFill/>
          <a:ln w="9525">
            <a:noFill/>
            <a:miter lim="800000"/>
            <a:headEnd/>
            <a:tailEnd/>
          </a:ln>
        </p:spPr>
        <p:txBody>
          <a:bodyPr wrap="none">
            <a:spAutoFit/>
          </a:bodyPr>
          <a:lstStyle/>
          <a:p>
            <a:r>
              <a:rPr lang="en-US"/>
              <a:t>Action</a:t>
            </a:r>
          </a:p>
        </p:txBody>
      </p:sp>
      <p:sp>
        <p:nvSpPr>
          <p:cNvPr id="44041" name="TextBox 12"/>
          <p:cNvSpPr txBox="1">
            <a:spLocks noChangeArrowheads="1"/>
          </p:cNvSpPr>
          <p:nvPr/>
        </p:nvSpPr>
        <p:spPr bwMode="auto">
          <a:xfrm>
            <a:off x="4572000" y="2971800"/>
            <a:ext cx="338138" cy="461963"/>
          </a:xfrm>
          <a:prstGeom prst="rect">
            <a:avLst/>
          </a:prstGeom>
          <a:noFill/>
          <a:ln w="9525">
            <a:noFill/>
            <a:miter lim="800000"/>
            <a:headEnd/>
            <a:tailEnd/>
          </a:ln>
        </p:spPr>
        <p:txBody>
          <a:bodyPr wrap="none">
            <a:spAutoFit/>
          </a:bodyPr>
          <a:lstStyle/>
          <a:p>
            <a:r>
              <a:rPr lang="en-US"/>
              <a:t>$</a:t>
            </a:r>
          </a:p>
        </p:txBody>
      </p:sp>
      <p:sp>
        <p:nvSpPr>
          <p:cNvPr id="44042" name="TextBox 13"/>
          <p:cNvSpPr txBox="1">
            <a:spLocks noChangeArrowheads="1"/>
          </p:cNvSpPr>
          <p:nvPr/>
        </p:nvSpPr>
        <p:spPr bwMode="auto">
          <a:xfrm>
            <a:off x="4572000" y="3352800"/>
            <a:ext cx="577850" cy="461963"/>
          </a:xfrm>
          <a:prstGeom prst="rect">
            <a:avLst/>
          </a:prstGeom>
          <a:noFill/>
          <a:ln w="9525">
            <a:noFill/>
            <a:miter lim="800000"/>
            <a:headEnd/>
            <a:tailEnd/>
          </a:ln>
        </p:spPr>
        <p:txBody>
          <a:bodyPr wrap="none">
            <a:spAutoFit/>
          </a:bodyPr>
          <a:lstStyle/>
          <a:p>
            <a:r>
              <a:rPr lang="en-US"/>
              <a:t>$id</a:t>
            </a:r>
          </a:p>
        </p:txBody>
      </p:sp>
      <p:sp>
        <p:nvSpPr>
          <p:cNvPr id="44043" name="TextBox 14"/>
          <p:cNvSpPr txBox="1">
            <a:spLocks noChangeArrowheads="1"/>
          </p:cNvSpPr>
          <p:nvPr/>
        </p:nvSpPr>
        <p:spPr bwMode="auto">
          <a:xfrm>
            <a:off x="5681663" y="2971800"/>
            <a:ext cx="969962" cy="461963"/>
          </a:xfrm>
          <a:prstGeom prst="rect">
            <a:avLst/>
          </a:prstGeom>
          <a:noFill/>
          <a:ln w="9525">
            <a:noFill/>
            <a:miter lim="800000"/>
            <a:headEnd/>
            <a:tailEnd/>
          </a:ln>
        </p:spPr>
        <p:txBody>
          <a:bodyPr wrap="none">
            <a:spAutoFit/>
          </a:bodyPr>
          <a:lstStyle/>
          <a:p>
            <a:r>
              <a:rPr lang="en-US"/>
              <a:t>id*id$</a:t>
            </a:r>
          </a:p>
        </p:txBody>
      </p:sp>
      <p:sp>
        <p:nvSpPr>
          <p:cNvPr id="44044" name="TextBox 15"/>
          <p:cNvSpPr txBox="1">
            <a:spLocks noChangeArrowheads="1"/>
          </p:cNvSpPr>
          <p:nvPr/>
        </p:nvSpPr>
        <p:spPr bwMode="auto">
          <a:xfrm>
            <a:off x="6900863" y="2971800"/>
            <a:ext cx="730250" cy="461963"/>
          </a:xfrm>
          <a:prstGeom prst="rect">
            <a:avLst/>
          </a:prstGeom>
          <a:noFill/>
          <a:ln w="9525">
            <a:noFill/>
            <a:miter lim="800000"/>
            <a:headEnd/>
            <a:tailEnd/>
          </a:ln>
        </p:spPr>
        <p:txBody>
          <a:bodyPr wrap="none">
            <a:spAutoFit/>
          </a:bodyPr>
          <a:lstStyle/>
          <a:p>
            <a:r>
              <a:rPr lang="en-US"/>
              <a:t>shift</a:t>
            </a:r>
          </a:p>
        </p:txBody>
      </p:sp>
      <p:sp>
        <p:nvSpPr>
          <p:cNvPr id="44045" name="TextBox 16"/>
          <p:cNvSpPr txBox="1">
            <a:spLocks noChangeArrowheads="1"/>
          </p:cNvSpPr>
          <p:nvPr/>
        </p:nvSpPr>
        <p:spPr bwMode="auto">
          <a:xfrm>
            <a:off x="5943600" y="3348038"/>
            <a:ext cx="731838" cy="461962"/>
          </a:xfrm>
          <a:prstGeom prst="rect">
            <a:avLst/>
          </a:prstGeom>
          <a:noFill/>
          <a:ln w="9525">
            <a:noFill/>
            <a:miter lim="800000"/>
            <a:headEnd/>
            <a:tailEnd/>
          </a:ln>
        </p:spPr>
        <p:txBody>
          <a:bodyPr wrap="none">
            <a:spAutoFit/>
          </a:bodyPr>
          <a:lstStyle/>
          <a:p>
            <a:r>
              <a:rPr lang="en-US"/>
              <a:t>*id$</a:t>
            </a:r>
          </a:p>
        </p:txBody>
      </p:sp>
      <p:sp>
        <p:nvSpPr>
          <p:cNvPr id="44046" name="TextBox 17"/>
          <p:cNvSpPr txBox="1">
            <a:spLocks noChangeArrowheads="1"/>
          </p:cNvSpPr>
          <p:nvPr/>
        </p:nvSpPr>
        <p:spPr bwMode="auto">
          <a:xfrm>
            <a:off x="6934200" y="3348038"/>
            <a:ext cx="2151063" cy="461962"/>
          </a:xfrm>
          <a:prstGeom prst="rect">
            <a:avLst/>
          </a:prstGeom>
          <a:noFill/>
          <a:ln w="9525">
            <a:noFill/>
            <a:miter lim="800000"/>
            <a:headEnd/>
            <a:tailEnd/>
          </a:ln>
        </p:spPr>
        <p:txBody>
          <a:bodyPr wrap="none">
            <a:spAutoFit/>
          </a:bodyPr>
          <a:lstStyle/>
          <a:p>
            <a:r>
              <a:rPr lang="en-US"/>
              <a:t>reduce by F-&gt;id</a:t>
            </a:r>
          </a:p>
        </p:txBody>
      </p:sp>
      <p:sp>
        <p:nvSpPr>
          <p:cNvPr id="44047" name="TextBox 18"/>
          <p:cNvSpPr txBox="1">
            <a:spLocks noChangeArrowheads="1"/>
          </p:cNvSpPr>
          <p:nvPr/>
        </p:nvSpPr>
        <p:spPr bwMode="auto">
          <a:xfrm>
            <a:off x="4572000" y="3652838"/>
            <a:ext cx="509588" cy="461962"/>
          </a:xfrm>
          <a:prstGeom prst="rect">
            <a:avLst/>
          </a:prstGeom>
          <a:noFill/>
          <a:ln w="9525">
            <a:noFill/>
            <a:miter lim="800000"/>
            <a:headEnd/>
            <a:tailEnd/>
          </a:ln>
        </p:spPr>
        <p:txBody>
          <a:bodyPr wrap="none">
            <a:spAutoFit/>
          </a:bodyPr>
          <a:lstStyle/>
          <a:p>
            <a:r>
              <a:rPr lang="en-US"/>
              <a:t>$F</a:t>
            </a:r>
          </a:p>
        </p:txBody>
      </p:sp>
      <p:sp>
        <p:nvSpPr>
          <p:cNvPr id="44048" name="TextBox 19"/>
          <p:cNvSpPr txBox="1">
            <a:spLocks noChangeArrowheads="1"/>
          </p:cNvSpPr>
          <p:nvPr/>
        </p:nvSpPr>
        <p:spPr bwMode="auto">
          <a:xfrm>
            <a:off x="5943600" y="3648075"/>
            <a:ext cx="731838" cy="461963"/>
          </a:xfrm>
          <a:prstGeom prst="rect">
            <a:avLst/>
          </a:prstGeom>
          <a:noFill/>
          <a:ln w="9525">
            <a:noFill/>
            <a:miter lim="800000"/>
            <a:headEnd/>
            <a:tailEnd/>
          </a:ln>
        </p:spPr>
        <p:txBody>
          <a:bodyPr wrap="none">
            <a:spAutoFit/>
          </a:bodyPr>
          <a:lstStyle/>
          <a:p>
            <a:r>
              <a:rPr lang="en-US"/>
              <a:t>*id$</a:t>
            </a:r>
          </a:p>
        </p:txBody>
      </p:sp>
      <p:sp>
        <p:nvSpPr>
          <p:cNvPr id="44049" name="TextBox 20"/>
          <p:cNvSpPr txBox="1">
            <a:spLocks noChangeArrowheads="1"/>
          </p:cNvSpPr>
          <p:nvPr/>
        </p:nvSpPr>
        <p:spPr bwMode="auto">
          <a:xfrm>
            <a:off x="6934200" y="3648075"/>
            <a:ext cx="2066925" cy="461963"/>
          </a:xfrm>
          <a:prstGeom prst="rect">
            <a:avLst/>
          </a:prstGeom>
          <a:noFill/>
          <a:ln w="9525">
            <a:noFill/>
            <a:miter lim="800000"/>
            <a:headEnd/>
            <a:tailEnd/>
          </a:ln>
        </p:spPr>
        <p:txBody>
          <a:bodyPr wrap="none">
            <a:spAutoFit/>
          </a:bodyPr>
          <a:lstStyle/>
          <a:p>
            <a:r>
              <a:rPr lang="en-US"/>
              <a:t>reduce by T-&gt;F</a:t>
            </a:r>
          </a:p>
        </p:txBody>
      </p:sp>
      <p:sp>
        <p:nvSpPr>
          <p:cNvPr id="44050" name="TextBox 21"/>
          <p:cNvSpPr txBox="1">
            <a:spLocks noChangeArrowheads="1"/>
          </p:cNvSpPr>
          <p:nvPr/>
        </p:nvSpPr>
        <p:spPr bwMode="auto">
          <a:xfrm>
            <a:off x="4572000" y="3957638"/>
            <a:ext cx="525463" cy="461962"/>
          </a:xfrm>
          <a:prstGeom prst="rect">
            <a:avLst/>
          </a:prstGeom>
          <a:noFill/>
          <a:ln w="9525">
            <a:noFill/>
            <a:miter lim="800000"/>
            <a:headEnd/>
            <a:tailEnd/>
          </a:ln>
        </p:spPr>
        <p:txBody>
          <a:bodyPr wrap="none">
            <a:spAutoFit/>
          </a:bodyPr>
          <a:lstStyle/>
          <a:p>
            <a:r>
              <a:rPr lang="en-US"/>
              <a:t>$T</a:t>
            </a:r>
          </a:p>
        </p:txBody>
      </p:sp>
      <p:sp>
        <p:nvSpPr>
          <p:cNvPr id="44051" name="TextBox 22"/>
          <p:cNvSpPr txBox="1">
            <a:spLocks noChangeArrowheads="1"/>
          </p:cNvSpPr>
          <p:nvPr/>
        </p:nvSpPr>
        <p:spPr bwMode="auto">
          <a:xfrm>
            <a:off x="5943600" y="3952875"/>
            <a:ext cx="731838" cy="461963"/>
          </a:xfrm>
          <a:prstGeom prst="rect">
            <a:avLst/>
          </a:prstGeom>
          <a:noFill/>
          <a:ln w="9525">
            <a:noFill/>
            <a:miter lim="800000"/>
            <a:headEnd/>
            <a:tailEnd/>
          </a:ln>
        </p:spPr>
        <p:txBody>
          <a:bodyPr wrap="none">
            <a:spAutoFit/>
          </a:bodyPr>
          <a:lstStyle/>
          <a:p>
            <a:r>
              <a:rPr lang="en-US"/>
              <a:t>*id$</a:t>
            </a:r>
          </a:p>
        </p:txBody>
      </p:sp>
      <p:sp>
        <p:nvSpPr>
          <p:cNvPr id="44052" name="TextBox 23"/>
          <p:cNvSpPr txBox="1">
            <a:spLocks noChangeArrowheads="1"/>
          </p:cNvSpPr>
          <p:nvPr/>
        </p:nvSpPr>
        <p:spPr bwMode="auto">
          <a:xfrm>
            <a:off x="6934200" y="3952875"/>
            <a:ext cx="731838" cy="461963"/>
          </a:xfrm>
          <a:prstGeom prst="rect">
            <a:avLst/>
          </a:prstGeom>
          <a:noFill/>
          <a:ln w="9525">
            <a:noFill/>
            <a:miter lim="800000"/>
            <a:headEnd/>
            <a:tailEnd/>
          </a:ln>
        </p:spPr>
        <p:txBody>
          <a:bodyPr wrap="none">
            <a:spAutoFit/>
          </a:bodyPr>
          <a:lstStyle/>
          <a:p>
            <a:r>
              <a:rPr lang="en-US"/>
              <a:t>shift</a:t>
            </a:r>
          </a:p>
        </p:txBody>
      </p:sp>
      <p:sp>
        <p:nvSpPr>
          <p:cNvPr id="44053" name="TextBox 24"/>
          <p:cNvSpPr txBox="1">
            <a:spLocks noChangeArrowheads="1"/>
          </p:cNvSpPr>
          <p:nvPr/>
        </p:nvSpPr>
        <p:spPr bwMode="auto">
          <a:xfrm>
            <a:off x="4554538" y="4262438"/>
            <a:ext cx="679450" cy="461962"/>
          </a:xfrm>
          <a:prstGeom prst="rect">
            <a:avLst/>
          </a:prstGeom>
          <a:noFill/>
          <a:ln w="9525">
            <a:noFill/>
            <a:miter lim="800000"/>
            <a:headEnd/>
            <a:tailEnd/>
          </a:ln>
        </p:spPr>
        <p:txBody>
          <a:bodyPr wrap="none">
            <a:spAutoFit/>
          </a:bodyPr>
          <a:lstStyle/>
          <a:p>
            <a:r>
              <a:rPr lang="en-US"/>
              <a:t>$T*</a:t>
            </a:r>
          </a:p>
        </p:txBody>
      </p:sp>
      <p:sp>
        <p:nvSpPr>
          <p:cNvPr id="44054" name="TextBox 25"/>
          <p:cNvSpPr txBox="1">
            <a:spLocks noChangeArrowheads="1"/>
          </p:cNvSpPr>
          <p:nvPr/>
        </p:nvSpPr>
        <p:spPr bwMode="auto">
          <a:xfrm>
            <a:off x="6096000" y="4257675"/>
            <a:ext cx="577850" cy="461963"/>
          </a:xfrm>
          <a:prstGeom prst="rect">
            <a:avLst/>
          </a:prstGeom>
          <a:noFill/>
          <a:ln w="9525">
            <a:noFill/>
            <a:miter lim="800000"/>
            <a:headEnd/>
            <a:tailEnd/>
          </a:ln>
        </p:spPr>
        <p:txBody>
          <a:bodyPr wrap="none">
            <a:spAutoFit/>
          </a:bodyPr>
          <a:lstStyle/>
          <a:p>
            <a:r>
              <a:rPr lang="en-US"/>
              <a:t>id$</a:t>
            </a:r>
          </a:p>
        </p:txBody>
      </p:sp>
      <p:sp>
        <p:nvSpPr>
          <p:cNvPr id="44055" name="TextBox 26"/>
          <p:cNvSpPr txBox="1">
            <a:spLocks noChangeArrowheads="1"/>
          </p:cNvSpPr>
          <p:nvPr/>
        </p:nvSpPr>
        <p:spPr bwMode="auto">
          <a:xfrm>
            <a:off x="6916738" y="4257675"/>
            <a:ext cx="730250" cy="461963"/>
          </a:xfrm>
          <a:prstGeom prst="rect">
            <a:avLst/>
          </a:prstGeom>
          <a:noFill/>
          <a:ln w="9525">
            <a:noFill/>
            <a:miter lim="800000"/>
            <a:headEnd/>
            <a:tailEnd/>
          </a:ln>
        </p:spPr>
        <p:txBody>
          <a:bodyPr wrap="none">
            <a:spAutoFit/>
          </a:bodyPr>
          <a:lstStyle/>
          <a:p>
            <a:r>
              <a:rPr lang="en-US"/>
              <a:t>shift</a:t>
            </a:r>
          </a:p>
        </p:txBody>
      </p:sp>
      <p:sp>
        <p:nvSpPr>
          <p:cNvPr id="44056" name="TextBox 27"/>
          <p:cNvSpPr txBox="1">
            <a:spLocks noChangeArrowheads="1"/>
          </p:cNvSpPr>
          <p:nvPr/>
        </p:nvSpPr>
        <p:spPr bwMode="auto">
          <a:xfrm>
            <a:off x="4525963" y="4643438"/>
            <a:ext cx="919162" cy="461962"/>
          </a:xfrm>
          <a:prstGeom prst="rect">
            <a:avLst/>
          </a:prstGeom>
          <a:noFill/>
          <a:ln w="9525">
            <a:noFill/>
            <a:miter lim="800000"/>
            <a:headEnd/>
            <a:tailEnd/>
          </a:ln>
        </p:spPr>
        <p:txBody>
          <a:bodyPr wrap="none">
            <a:spAutoFit/>
          </a:bodyPr>
          <a:lstStyle/>
          <a:p>
            <a:r>
              <a:rPr lang="en-US"/>
              <a:t>$T*id</a:t>
            </a:r>
          </a:p>
        </p:txBody>
      </p:sp>
      <p:sp>
        <p:nvSpPr>
          <p:cNvPr id="44057" name="TextBox 28"/>
          <p:cNvSpPr txBox="1">
            <a:spLocks noChangeArrowheads="1"/>
          </p:cNvSpPr>
          <p:nvPr/>
        </p:nvSpPr>
        <p:spPr bwMode="auto">
          <a:xfrm>
            <a:off x="6367463" y="4638675"/>
            <a:ext cx="338137" cy="461963"/>
          </a:xfrm>
          <a:prstGeom prst="rect">
            <a:avLst/>
          </a:prstGeom>
          <a:noFill/>
          <a:ln w="9525">
            <a:noFill/>
            <a:miter lim="800000"/>
            <a:headEnd/>
            <a:tailEnd/>
          </a:ln>
        </p:spPr>
        <p:txBody>
          <a:bodyPr wrap="none">
            <a:spAutoFit/>
          </a:bodyPr>
          <a:lstStyle/>
          <a:p>
            <a:r>
              <a:rPr lang="en-US"/>
              <a:t>$</a:t>
            </a:r>
          </a:p>
        </p:txBody>
      </p:sp>
      <p:sp>
        <p:nvSpPr>
          <p:cNvPr id="44058" name="TextBox 30"/>
          <p:cNvSpPr txBox="1">
            <a:spLocks noChangeArrowheads="1"/>
          </p:cNvSpPr>
          <p:nvPr/>
        </p:nvSpPr>
        <p:spPr bwMode="auto">
          <a:xfrm>
            <a:off x="6916738" y="4572000"/>
            <a:ext cx="2151062" cy="461963"/>
          </a:xfrm>
          <a:prstGeom prst="rect">
            <a:avLst/>
          </a:prstGeom>
          <a:noFill/>
          <a:ln w="9525">
            <a:noFill/>
            <a:miter lim="800000"/>
            <a:headEnd/>
            <a:tailEnd/>
          </a:ln>
        </p:spPr>
        <p:txBody>
          <a:bodyPr wrap="none">
            <a:spAutoFit/>
          </a:bodyPr>
          <a:lstStyle/>
          <a:p>
            <a:r>
              <a:rPr lang="en-US"/>
              <a:t>reduce by F-&gt;id</a:t>
            </a:r>
          </a:p>
        </p:txBody>
      </p:sp>
      <p:sp>
        <p:nvSpPr>
          <p:cNvPr id="44059" name="TextBox 31"/>
          <p:cNvSpPr txBox="1">
            <a:spLocks noChangeArrowheads="1"/>
          </p:cNvSpPr>
          <p:nvPr/>
        </p:nvSpPr>
        <p:spPr bwMode="auto">
          <a:xfrm>
            <a:off x="4525963" y="4948238"/>
            <a:ext cx="852487" cy="461962"/>
          </a:xfrm>
          <a:prstGeom prst="rect">
            <a:avLst/>
          </a:prstGeom>
          <a:noFill/>
          <a:ln w="9525">
            <a:noFill/>
            <a:miter lim="800000"/>
            <a:headEnd/>
            <a:tailEnd/>
          </a:ln>
        </p:spPr>
        <p:txBody>
          <a:bodyPr wrap="none">
            <a:spAutoFit/>
          </a:bodyPr>
          <a:lstStyle/>
          <a:p>
            <a:r>
              <a:rPr lang="en-US"/>
              <a:t>$T*F</a:t>
            </a:r>
          </a:p>
        </p:txBody>
      </p:sp>
      <p:sp>
        <p:nvSpPr>
          <p:cNvPr id="44060" name="TextBox 32"/>
          <p:cNvSpPr txBox="1">
            <a:spLocks noChangeArrowheads="1"/>
          </p:cNvSpPr>
          <p:nvPr/>
        </p:nvSpPr>
        <p:spPr bwMode="auto">
          <a:xfrm>
            <a:off x="6367463" y="4943475"/>
            <a:ext cx="338137" cy="461963"/>
          </a:xfrm>
          <a:prstGeom prst="rect">
            <a:avLst/>
          </a:prstGeom>
          <a:noFill/>
          <a:ln w="9525">
            <a:noFill/>
            <a:miter lim="800000"/>
            <a:headEnd/>
            <a:tailEnd/>
          </a:ln>
        </p:spPr>
        <p:txBody>
          <a:bodyPr wrap="none">
            <a:spAutoFit/>
          </a:bodyPr>
          <a:lstStyle/>
          <a:p>
            <a:r>
              <a:rPr lang="en-US"/>
              <a:t>$</a:t>
            </a:r>
          </a:p>
        </p:txBody>
      </p:sp>
      <p:sp>
        <p:nvSpPr>
          <p:cNvPr id="44061" name="TextBox 33"/>
          <p:cNvSpPr txBox="1">
            <a:spLocks noChangeArrowheads="1"/>
          </p:cNvSpPr>
          <p:nvPr/>
        </p:nvSpPr>
        <p:spPr bwMode="auto">
          <a:xfrm>
            <a:off x="6781800" y="4876800"/>
            <a:ext cx="2408238" cy="461963"/>
          </a:xfrm>
          <a:prstGeom prst="rect">
            <a:avLst/>
          </a:prstGeom>
          <a:noFill/>
          <a:ln w="9525">
            <a:noFill/>
            <a:miter lim="800000"/>
            <a:headEnd/>
            <a:tailEnd/>
          </a:ln>
        </p:spPr>
        <p:txBody>
          <a:bodyPr wrap="none">
            <a:spAutoFit/>
          </a:bodyPr>
          <a:lstStyle/>
          <a:p>
            <a:r>
              <a:rPr lang="en-US"/>
              <a:t>reduce by T-&gt;T*F</a:t>
            </a:r>
          </a:p>
        </p:txBody>
      </p:sp>
      <p:sp>
        <p:nvSpPr>
          <p:cNvPr id="44062" name="TextBox 34"/>
          <p:cNvSpPr txBox="1">
            <a:spLocks noChangeArrowheads="1"/>
          </p:cNvSpPr>
          <p:nvPr/>
        </p:nvSpPr>
        <p:spPr bwMode="auto">
          <a:xfrm>
            <a:off x="4495800" y="5253038"/>
            <a:ext cx="525463" cy="461962"/>
          </a:xfrm>
          <a:prstGeom prst="rect">
            <a:avLst/>
          </a:prstGeom>
          <a:noFill/>
          <a:ln w="9525">
            <a:noFill/>
            <a:miter lim="800000"/>
            <a:headEnd/>
            <a:tailEnd/>
          </a:ln>
        </p:spPr>
        <p:txBody>
          <a:bodyPr wrap="none">
            <a:spAutoFit/>
          </a:bodyPr>
          <a:lstStyle/>
          <a:p>
            <a:r>
              <a:rPr lang="en-US"/>
              <a:t>$T</a:t>
            </a:r>
          </a:p>
        </p:txBody>
      </p:sp>
      <p:sp>
        <p:nvSpPr>
          <p:cNvPr id="44063" name="TextBox 35"/>
          <p:cNvSpPr txBox="1">
            <a:spLocks noChangeArrowheads="1"/>
          </p:cNvSpPr>
          <p:nvPr/>
        </p:nvSpPr>
        <p:spPr bwMode="auto">
          <a:xfrm>
            <a:off x="6335713" y="5248275"/>
            <a:ext cx="339725" cy="461963"/>
          </a:xfrm>
          <a:prstGeom prst="rect">
            <a:avLst/>
          </a:prstGeom>
          <a:noFill/>
          <a:ln w="9525">
            <a:noFill/>
            <a:miter lim="800000"/>
            <a:headEnd/>
            <a:tailEnd/>
          </a:ln>
        </p:spPr>
        <p:txBody>
          <a:bodyPr wrap="none">
            <a:spAutoFit/>
          </a:bodyPr>
          <a:lstStyle/>
          <a:p>
            <a:r>
              <a:rPr lang="en-US"/>
              <a:t>$</a:t>
            </a:r>
          </a:p>
        </p:txBody>
      </p:sp>
      <p:sp>
        <p:nvSpPr>
          <p:cNvPr id="44064" name="TextBox 36"/>
          <p:cNvSpPr txBox="1">
            <a:spLocks noChangeArrowheads="1"/>
          </p:cNvSpPr>
          <p:nvPr/>
        </p:nvSpPr>
        <p:spPr bwMode="auto">
          <a:xfrm>
            <a:off x="6884988" y="5181600"/>
            <a:ext cx="2152650" cy="461963"/>
          </a:xfrm>
          <a:prstGeom prst="rect">
            <a:avLst/>
          </a:prstGeom>
          <a:noFill/>
          <a:ln w="9525">
            <a:noFill/>
            <a:miter lim="800000"/>
            <a:headEnd/>
            <a:tailEnd/>
          </a:ln>
        </p:spPr>
        <p:txBody>
          <a:bodyPr wrap="none">
            <a:spAutoFit/>
          </a:bodyPr>
          <a:lstStyle/>
          <a:p>
            <a:r>
              <a:rPr lang="en-US"/>
              <a:t>reduce by E-&gt;T</a:t>
            </a:r>
          </a:p>
        </p:txBody>
      </p:sp>
      <p:sp>
        <p:nvSpPr>
          <p:cNvPr id="44065" name="TextBox 37"/>
          <p:cNvSpPr txBox="1">
            <a:spLocks noChangeArrowheads="1"/>
          </p:cNvSpPr>
          <p:nvPr/>
        </p:nvSpPr>
        <p:spPr bwMode="auto">
          <a:xfrm>
            <a:off x="4495800" y="5557838"/>
            <a:ext cx="525463" cy="461962"/>
          </a:xfrm>
          <a:prstGeom prst="rect">
            <a:avLst/>
          </a:prstGeom>
          <a:noFill/>
          <a:ln w="9525">
            <a:noFill/>
            <a:miter lim="800000"/>
            <a:headEnd/>
            <a:tailEnd/>
          </a:ln>
        </p:spPr>
        <p:txBody>
          <a:bodyPr wrap="none">
            <a:spAutoFit/>
          </a:bodyPr>
          <a:lstStyle/>
          <a:p>
            <a:r>
              <a:rPr lang="en-US"/>
              <a:t>$E</a:t>
            </a:r>
          </a:p>
        </p:txBody>
      </p:sp>
      <p:sp>
        <p:nvSpPr>
          <p:cNvPr id="44066" name="TextBox 38"/>
          <p:cNvSpPr txBox="1">
            <a:spLocks noChangeArrowheads="1"/>
          </p:cNvSpPr>
          <p:nvPr/>
        </p:nvSpPr>
        <p:spPr bwMode="auto">
          <a:xfrm>
            <a:off x="6335713" y="5553075"/>
            <a:ext cx="339725" cy="461963"/>
          </a:xfrm>
          <a:prstGeom prst="rect">
            <a:avLst/>
          </a:prstGeom>
          <a:noFill/>
          <a:ln w="9525">
            <a:noFill/>
            <a:miter lim="800000"/>
            <a:headEnd/>
            <a:tailEnd/>
          </a:ln>
        </p:spPr>
        <p:txBody>
          <a:bodyPr wrap="none">
            <a:spAutoFit/>
          </a:bodyPr>
          <a:lstStyle/>
          <a:p>
            <a:r>
              <a:rPr lang="en-US"/>
              <a:t>$</a:t>
            </a:r>
          </a:p>
        </p:txBody>
      </p:sp>
      <p:sp>
        <p:nvSpPr>
          <p:cNvPr id="44067" name="TextBox 39"/>
          <p:cNvSpPr txBox="1">
            <a:spLocks noChangeArrowheads="1"/>
          </p:cNvSpPr>
          <p:nvPr/>
        </p:nvSpPr>
        <p:spPr bwMode="auto">
          <a:xfrm>
            <a:off x="6884988" y="5486400"/>
            <a:ext cx="968375" cy="461963"/>
          </a:xfrm>
          <a:prstGeom prst="rect">
            <a:avLst/>
          </a:prstGeom>
          <a:noFill/>
          <a:ln w="9525">
            <a:noFill/>
            <a:miter lim="800000"/>
            <a:headEnd/>
            <a:tailEnd/>
          </a:ln>
        </p:spPr>
        <p:txBody>
          <a:bodyPr wrap="none">
            <a:spAutoFit/>
          </a:bodyPr>
          <a:lstStyle/>
          <a:p>
            <a:r>
              <a:rPr lang="en-US"/>
              <a:t>accept</a:t>
            </a: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smtClean="0"/>
              <a:t>Handle will appear on top of the stack</a:t>
            </a:r>
          </a:p>
        </p:txBody>
      </p:sp>
      <p:cxnSp>
        <p:nvCxnSpPr>
          <p:cNvPr id="5" name="Straight Connector 4"/>
          <p:cNvCxnSpPr/>
          <p:nvPr/>
        </p:nvCxnSpPr>
        <p:spPr>
          <a:xfrm rot="5400000">
            <a:off x="762000" y="2362200"/>
            <a:ext cx="1219200" cy="1219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762000" y="3581400"/>
            <a:ext cx="30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45064" idx="1"/>
          </p:cNvCxnSpPr>
          <p:nvPr/>
        </p:nvCxnSpPr>
        <p:spPr>
          <a:xfrm rot="10800000" flipV="1">
            <a:off x="1219200" y="2589213"/>
            <a:ext cx="887413" cy="9921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219200" y="3581400"/>
            <a:ext cx="381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45063" name="TextBox 17"/>
          <p:cNvSpPr txBox="1">
            <a:spLocks noChangeArrowheads="1"/>
          </p:cNvSpPr>
          <p:nvPr/>
        </p:nvSpPr>
        <p:spPr bwMode="auto">
          <a:xfrm>
            <a:off x="2133600" y="1905000"/>
            <a:ext cx="355600" cy="461963"/>
          </a:xfrm>
          <a:prstGeom prst="rect">
            <a:avLst/>
          </a:prstGeom>
          <a:noFill/>
          <a:ln w="9525">
            <a:noFill/>
            <a:miter lim="800000"/>
            <a:headEnd/>
            <a:tailEnd/>
          </a:ln>
        </p:spPr>
        <p:txBody>
          <a:bodyPr wrap="none">
            <a:spAutoFit/>
          </a:bodyPr>
          <a:lstStyle/>
          <a:p>
            <a:r>
              <a:rPr lang="en-US"/>
              <a:t>S</a:t>
            </a:r>
          </a:p>
        </p:txBody>
      </p:sp>
      <p:sp>
        <p:nvSpPr>
          <p:cNvPr id="45064" name="TextBox 18"/>
          <p:cNvSpPr txBox="1">
            <a:spLocks noChangeArrowheads="1"/>
          </p:cNvSpPr>
          <p:nvPr/>
        </p:nvSpPr>
        <p:spPr bwMode="auto">
          <a:xfrm>
            <a:off x="2106613" y="2357438"/>
            <a:ext cx="407987" cy="461962"/>
          </a:xfrm>
          <a:prstGeom prst="rect">
            <a:avLst/>
          </a:prstGeom>
          <a:noFill/>
          <a:ln w="9525">
            <a:noFill/>
            <a:miter lim="800000"/>
            <a:headEnd/>
            <a:tailEnd/>
          </a:ln>
        </p:spPr>
        <p:txBody>
          <a:bodyPr wrap="none">
            <a:spAutoFit/>
          </a:bodyPr>
          <a:lstStyle/>
          <a:p>
            <a:r>
              <a:rPr lang="en-US"/>
              <a:t>A</a:t>
            </a:r>
          </a:p>
        </p:txBody>
      </p:sp>
      <p:sp>
        <p:nvSpPr>
          <p:cNvPr id="45065" name="TextBox 19"/>
          <p:cNvSpPr txBox="1">
            <a:spLocks noChangeArrowheads="1"/>
          </p:cNvSpPr>
          <p:nvPr/>
        </p:nvSpPr>
        <p:spPr bwMode="auto">
          <a:xfrm>
            <a:off x="2106613" y="2738438"/>
            <a:ext cx="390525" cy="461962"/>
          </a:xfrm>
          <a:prstGeom prst="rect">
            <a:avLst/>
          </a:prstGeom>
          <a:noFill/>
          <a:ln w="9525">
            <a:noFill/>
            <a:miter lim="800000"/>
            <a:headEnd/>
            <a:tailEnd/>
          </a:ln>
        </p:spPr>
        <p:txBody>
          <a:bodyPr wrap="none">
            <a:spAutoFit/>
          </a:bodyPr>
          <a:lstStyle/>
          <a:p>
            <a:r>
              <a:rPr lang="en-US"/>
              <a:t>B</a:t>
            </a:r>
          </a:p>
        </p:txBody>
      </p:sp>
      <p:cxnSp>
        <p:nvCxnSpPr>
          <p:cNvPr id="22" name="Straight Connector 21"/>
          <p:cNvCxnSpPr/>
          <p:nvPr/>
        </p:nvCxnSpPr>
        <p:spPr>
          <a:xfrm rot="5400000">
            <a:off x="1752600" y="3200400"/>
            <a:ext cx="4572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828800" y="3581400"/>
            <a:ext cx="762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2286000" y="3276600"/>
            <a:ext cx="4572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45064" idx="3"/>
          </p:cNvCxnSpPr>
          <p:nvPr/>
        </p:nvCxnSpPr>
        <p:spPr>
          <a:xfrm>
            <a:off x="2514600" y="2589213"/>
            <a:ext cx="685800" cy="992187"/>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0800000">
            <a:off x="2819400" y="3581400"/>
            <a:ext cx="381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6200000" flipH="1">
            <a:off x="2476500" y="2400300"/>
            <a:ext cx="1295400" cy="1066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0800000">
            <a:off x="3352800" y="3581400"/>
            <a:ext cx="304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45073" name="TextBox 39"/>
          <p:cNvSpPr txBox="1">
            <a:spLocks noChangeArrowheads="1"/>
          </p:cNvSpPr>
          <p:nvPr/>
        </p:nvSpPr>
        <p:spPr bwMode="auto">
          <a:xfrm>
            <a:off x="650875" y="3429000"/>
            <a:ext cx="492125" cy="461963"/>
          </a:xfrm>
          <a:prstGeom prst="rect">
            <a:avLst/>
          </a:prstGeom>
          <a:noFill/>
          <a:ln w="9525">
            <a:noFill/>
            <a:miter lim="800000"/>
            <a:headEnd/>
            <a:tailEnd/>
          </a:ln>
        </p:spPr>
        <p:txBody>
          <a:bodyPr wrap="none">
            <a:spAutoFit/>
          </a:bodyPr>
          <a:lstStyle/>
          <a:p>
            <a:r>
              <a:rPr lang="el-GR">
                <a:latin typeface="MS Mincho" pitchFamily="49" charset="-128"/>
                <a:ea typeface="MS Mincho" pitchFamily="49" charset="-128"/>
              </a:rPr>
              <a:t>α</a:t>
            </a:r>
            <a:endParaRPr lang="en-US"/>
          </a:p>
        </p:txBody>
      </p:sp>
      <p:sp>
        <p:nvSpPr>
          <p:cNvPr id="45074" name="TextBox 40"/>
          <p:cNvSpPr txBox="1">
            <a:spLocks noChangeArrowheads="1"/>
          </p:cNvSpPr>
          <p:nvPr/>
        </p:nvSpPr>
        <p:spPr bwMode="auto">
          <a:xfrm>
            <a:off x="1108075" y="3500438"/>
            <a:ext cx="492125" cy="461962"/>
          </a:xfrm>
          <a:prstGeom prst="rect">
            <a:avLst/>
          </a:prstGeom>
          <a:noFill/>
          <a:ln w="9525">
            <a:noFill/>
            <a:miter lim="800000"/>
            <a:headEnd/>
            <a:tailEnd/>
          </a:ln>
        </p:spPr>
        <p:txBody>
          <a:bodyPr wrap="none">
            <a:spAutoFit/>
          </a:bodyPr>
          <a:lstStyle/>
          <a:p>
            <a:r>
              <a:rPr lang="el-GR">
                <a:latin typeface="MS Mincho" pitchFamily="49" charset="-128"/>
                <a:ea typeface="MS Mincho" pitchFamily="49" charset="-128"/>
              </a:rPr>
              <a:t>β</a:t>
            </a:r>
            <a:endParaRPr lang="en-US"/>
          </a:p>
        </p:txBody>
      </p:sp>
      <p:sp>
        <p:nvSpPr>
          <p:cNvPr id="45075" name="TextBox 41"/>
          <p:cNvSpPr txBox="1">
            <a:spLocks noChangeArrowheads="1"/>
          </p:cNvSpPr>
          <p:nvPr/>
        </p:nvSpPr>
        <p:spPr bwMode="auto">
          <a:xfrm>
            <a:off x="1870075" y="3505200"/>
            <a:ext cx="492125" cy="461963"/>
          </a:xfrm>
          <a:prstGeom prst="rect">
            <a:avLst/>
          </a:prstGeom>
          <a:noFill/>
          <a:ln w="9525">
            <a:noFill/>
            <a:miter lim="800000"/>
            <a:headEnd/>
            <a:tailEnd/>
          </a:ln>
        </p:spPr>
        <p:txBody>
          <a:bodyPr wrap="none">
            <a:spAutoFit/>
          </a:bodyPr>
          <a:lstStyle/>
          <a:p>
            <a:r>
              <a:rPr lang="el-GR">
                <a:latin typeface="MS Mincho" pitchFamily="49" charset="-128"/>
                <a:ea typeface="MS Mincho" pitchFamily="49" charset="-128"/>
              </a:rPr>
              <a:t>γ</a:t>
            </a:r>
            <a:endParaRPr lang="en-US"/>
          </a:p>
        </p:txBody>
      </p:sp>
      <p:sp>
        <p:nvSpPr>
          <p:cNvPr id="45076" name="TextBox 42"/>
          <p:cNvSpPr txBox="1">
            <a:spLocks noChangeArrowheads="1"/>
          </p:cNvSpPr>
          <p:nvPr/>
        </p:nvSpPr>
        <p:spPr bwMode="auto">
          <a:xfrm>
            <a:off x="2743200" y="3581400"/>
            <a:ext cx="338138" cy="461963"/>
          </a:xfrm>
          <a:prstGeom prst="rect">
            <a:avLst/>
          </a:prstGeom>
          <a:noFill/>
          <a:ln w="9525">
            <a:noFill/>
            <a:miter lim="800000"/>
            <a:headEnd/>
            <a:tailEnd/>
          </a:ln>
        </p:spPr>
        <p:txBody>
          <a:bodyPr wrap="none">
            <a:spAutoFit/>
          </a:bodyPr>
          <a:lstStyle/>
          <a:p>
            <a:r>
              <a:rPr lang="en-US">
                <a:latin typeface="MS Mincho" pitchFamily="49" charset="-128"/>
                <a:ea typeface="MS Mincho" pitchFamily="49" charset="-128"/>
              </a:rPr>
              <a:t>y</a:t>
            </a:r>
            <a:endParaRPr lang="en-US"/>
          </a:p>
        </p:txBody>
      </p:sp>
      <p:sp>
        <p:nvSpPr>
          <p:cNvPr id="45077" name="TextBox 43"/>
          <p:cNvSpPr txBox="1">
            <a:spLocks noChangeArrowheads="1"/>
          </p:cNvSpPr>
          <p:nvPr/>
        </p:nvSpPr>
        <p:spPr bwMode="auto">
          <a:xfrm>
            <a:off x="3241675" y="3505200"/>
            <a:ext cx="338138" cy="461963"/>
          </a:xfrm>
          <a:prstGeom prst="rect">
            <a:avLst/>
          </a:prstGeom>
          <a:noFill/>
          <a:ln w="9525">
            <a:noFill/>
            <a:miter lim="800000"/>
            <a:headEnd/>
            <a:tailEnd/>
          </a:ln>
        </p:spPr>
        <p:txBody>
          <a:bodyPr wrap="none">
            <a:spAutoFit/>
          </a:bodyPr>
          <a:lstStyle/>
          <a:p>
            <a:r>
              <a:rPr lang="en-US">
                <a:latin typeface="MS Mincho" pitchFamily="49" charset="-128"/>
                <a:ea typeface="MS Mincho" pitchFamily="49" charset="-128"/>
              </a:rPr>
              <a:t>z</a:t>
            </a:r>
            <a:endParaRPr lang="en-US"/>
          </a:p>
        </p:txBody>
      </p:sp>
      <p:cxnSp>
        <p:nvCxnSpPr>
          <p:cNvPr id="46" name="Straight Connector 45"/>
          <p:cNvCxnSpPr/>
          <p:nvPr/>
        </p:nvCxnSpPr>
        <p:spPr>
          <a:xfrm rot="5400000">
            <a:off x="2209006" y="2364582"/>
            <a:ext cx="155575" cy="1588"/>
          </a:xfrm>
          <a:prstGeom prst="line">
            <a:avLst/>
          </a:prstGeom>
        </p:spPr>
        <p:style>
          <a:lnRef idx="1">
            <a:schemeClr val="accent1"/>
          </a:lnRef>
          <a:fillRef idx="0">
            <a:schemeClr val="accent1"/>
          </a:fillRef>
          <a:effectRef idx="0">
            <a:schemeClr val="accent1"/>
          </a:effectRef>
          <a:fontRef idx="minor">
            <a:schemeClr val="tx1"/>
          </a:fontRef>
        </p:style>
      </p:cxnSp>
      <p:sp>
        <p:nvSpPr>
          <p:cNvPr id="45079" name="TextBox 47"/>
          <p:cNvSpPr txBox="1">
            <a:spLocks noChangeArrowheads="1"/>
          </p:cNvSpPr>
          <p:nvPr/>
        </p:nvSpPr>
        <p:spPr bwMode="auto">
          <a:xfrm>
            <a:off x="838200" y="4186238"/>
            <a:ext cx="866775" cy="461962"/>
          </a:xfrm>
          <a:prstGeom prst="rect">
            <a:avLst/>
          </a:prstGeom>
          <a:noFill/>
          <a:ln w="9525">
            <a:noFill/>
            <a:miter lim="800000"/>
            <a:headEnd/>
            <a:tailEnd/>
          </a:ln>
        </p:spPr>
        <p:txBody>
          <a:bodyPr wrap="none">
            <a:spAutoFit/>
          </a:bodyPr>
          <a:lstStyle/>
          <a:p>
            <a:r>
              <a:rPr lang="en-US"/>
              <a:t>Stack</a:t>
            </a:r>
          </a:p>
        </p:txBody>
      </p:sp>
      <p:sp>
        <p:nvSpPr>
          <p:cNvPr id="45080" name="TextBox 48"/>
          <p:cNvSpPr txBox="1">
            <a:spLocks noChangeArrowheads="1"/>
          </p:cNvSpPr>
          <p:nvPr/>
        </p:nvSpPr>
        <p:spPr bwMode="auto">
          <a:xfrm>
            <a:off x="2366963" y="4181475"/>
            <a:ext cx="833437" cy="461963"/>
          </a:xfrm>
          <a:prstGeom prst="rect">
            <a:avLst/>
          </a:prstGeom>
          <a:noFill/>
          <a:ln w="9525">
            <a:noFill/>
            <a:miter lim="800000"/>
            <a:headEnd/>
            <a:tailEnd/>
          </a:ln>
        </p:spPr>
        <p:txBody>
          <a:bodyPr wrap="none">
            <a:spAutoFit/>
          </a:bodyPr>
          <a:lstStyle/>
          <a:p>
            <a:r>
              <a:rPr lang="en-US"/>
              <a:t>Input</a:t>
            </a:r>
          </a:p>
        </p:txBody>
      </p:sp>
      <p:sp>
        <p:nvSpPr>
          <p:cNvPr id="45081" name="TextBox 49"/>
          <p:cNvSpPr txBox="1">
            <a:spLocks noChangeArrowheads="1"/>
          </p:cNvSpPr>
          <p:nvPr/>
        </p:nvSpPr>
        <p:spPr bwMode="auto">
          <a:xfrm>
            <a:off x="914400" y="4643438"/>
            <a:ext cx="1262063" cy="461962"/>
          </a:xfrm>
          <a:prstGeom prst="rect">
            <a:avLst/>
          </a:prstGeom>
          <a:noFill/>
          <a:ln w="9525">
            <a:noFill/>
            <a:miter lim="800000"/>
            <a:headEnd/>
            <a:tailEnd/>
          </a:ln>
        </p:spPr>
        <p:txBody>
          <a:bodyPr>
            <a:spAutoFit/>
          </a:bodyPr>
          <a:lstStyle/>
          <a:p>
            <a:r>
              <a:rPr lang="en-US"/>
              <a:t>$</a:t>
            </a:r>
            <a:r>
              <a:rPr lang="el-GR">
                <a:latin typeface="MS Mincho" pitchFamily="49" charset="-128"/>
                <a:ea typeface="MS Mincho" pitchFamily="49" charset="-128"/>
              </a:rPr>
              <a:t>αβγ</a:t>
            </a:r>
            <a:endParaRPr lang="en-US"/>
          </a:p>
        </p:txBody>
      </p:sp>
      <p:sp>
        <p:nvSpPr>
          <p:cNvPr id="45082" name="TextBox 50"/>
          <p:cNvSpPr txBox="1">
            <a:spLocks noChangeArrowheads="1"/>
          </p:cNvSpPr>
          <p:nvPr/>
        </p:nvSpPr>
        <p:spPr bwMode="auto">
          <a:xfrm>
            <a:off x="2459038" y="4643438"/>
            <a:ext cx="628650" cy="461962"/>
          </a:xfrm>
          <a:prstGeom prst="rect">
            <a:avLst/>
          </a:prstGeom>
          <a:noFill/>
          <a:ln w="9525">
            <a:noFill/>
            <a:miter lim="800000"/>
            <a:headEnd/>
            <a:tailEnd/>
          </a:ln>
        </p:spPr>
        <p:txBody>
          <a:bodyPr wrap="none">
            <a:spAutoFit/>
          </a:bodyPr>
          <a:lstStyle/>
          <a:p>
            <a:r>
              <a:rPr lang="en-US"/>
              <a:t>yz$</a:t>
            </a:r>
          </a:p>
        </p:txBody>
      </p:sp>
      <p:sp>
        <p:nvSpPr>
          <p:cNvPr id="45083" name="TextBox 51"/>
          <p:cNvSpPr txBox="1">
            <a:spLocks noChangeArrowheads="1"/>
          </p:cNvSpPr>
          <p:nvPr/>
        </p:nvSpPr>
        <p:spPr bwMode="auto">
          <a:xfrm>
            <a:off x="871538" y="5024438"/>
            <a:ext cx="1262062" cy="461962"/>
          </a:xfrm>
          <a:prstGeom prst="rect">
            <a:avLst/>
          </a:prstGeom>
          <a:noFill/>
          <a:ln w="9525">
            <a:noFill/>
            <a:miter lim="800000"/>
            <a:headEnd/>
            <a:tailEnd/>
          </a:ln>
        </p:spPr>
        <p:txBody>
          <a:bodyPr>
            <a:spAutoFit/>
          </a:bodyPr>
          <a:lstStyle/>
          <a:p>
            <a:r>
              <a:rPr lang="en-US"/>
              <a:t>$</a:t>
            </a:r>
            <a:r>
              <a:rPr lang="el-GR">
                <a:latin typeface="MS Mincho" pitchFamily="49" charset="-128"/>
                <a:ea typeface="MS Mincho" pitchFamily="49" charset="-128"/>
              </a:rPr>
              <a:t>αβ</a:t>
            </a:r>
            <a:r>
              <a:rPr lang="en-US">
                <a:latin typeface="MS Mincho" pitchFamily="49" charset="-128"/>
                <a:ea typeface="MS Mincho" pitchFamily="49" charset="-128"/>
              </a:rPr>
              <a:t>B</a:t>
            </a:r>
            <a:endParaRPr lang="en-US"/>
          </a:p>
        </p:txBody>
      </p:sp>
      <p:sp>
        <p:nvSpPr>
          <p:cNvPr id="45084" name="TextBox 52"/>
          <p:cNvSpPr txBox="1">
            <a:spLocks noChangeArrowheads="1"/>
          </p:cNvSpPr>
          <p:nvPr/>
        </p:nvSpPr>
        <p:spPr bwMode="auto">
          <a:xfrm>
            <a:off x="2495550" y="5024438"/>
            <a:ext cx="628650" cy="461962"/>
          </a:xfrm>
          <a:prstGeom prst="rect">
            <a:avLst/>
          </a:prstGeom>
          <a:noFill/>
          <a:ln w="9525">
            <a:noFill/>
            <a:miter lim="800000"/>
            <a:headEnd/>
            <a:tailEnd/>
          </a:ln>
        </p:spPr>
        <p:txBody>
          <a:bodyPr wrap="none">
            <a:spAutoFit/>
          </a:bodyPr>
          <a:lstStyle/>
          <a:p>
            <a:r>
              <a:rPr lang="en-US"/>
              <a:t>yz$</a:t>
            </a:r>
          </a:p>
        </p:txBody>
      </p:sp>
      <p:cxnSp>
        <p:nvCxnSpPr>
          <p:cNvPr id="54" name="Straight Connector 53"/>
          <p:cNvCxnSpPr/>
          <p:nvPr/>
        </p:nvCxnSpPr>
        <p:spPr>
          <a:xfrm rot="5400000">
            <a:off x="2208213" y="2740025"/>
            <a:ext cx="157162" cy="1588"/>
          </a:xfrm>
          <a:prstGeom prst="line">
            <a:avLst/>
          </a:prstGeom>
        </p:spPr>
        <p:style>
          <a:lnRef idx="1">
            <a:schemeClr val="accent1"/>
          </a:lnRef>
          <a:fillRef idx="0">
            <a:schemeClr val="accent1"/>
          </a:fillRef>
          <a:effectRef idx="0">
            <a:schemeClr val="accent1"/>
          </a:effectRef>
          <a:fontRef idx="minor">
            <a:schemeClr val="tx1"/>
          </a:fontRef>
        </p:style>
      </p:cxnSp>
      <p:sp>
        <p:nvSpPr>
          <p:cNvPr id="45086" name="TextBox 54"/>
          <p:cNvSpPr txBox="1">
            <a:spLocks noChangeArrowheads="1"/>
          </p:cNvSpPr>
          <p:nvPr/>
        </p:nvSpPr>
        <p:spPr bwMode="auto">
          <a:xfrm>
            <a:off x="871538" y="5405438"/>
            <a:ext cx="1262062" cy="461962"/>
          </a:xfrm>
          <a:prstGeom prst="rect">
            <a:avLst/>
          </a:prstGeom>
          <a:noFill/>
          <a:ln w="9525">
            <a:noFill/>
            <a:miter lim="800000"/>
            <a:headEnd/>
            <a:tailEnd/>
          </a:ln>
        </p:spPr>
        <p:txBody>
          <a:bodyPr>
            <a:spAutoFit/>
          </a:bodyPr>
          <a:lstStyle/>
          <a:p>
            <a:r>
              <a:rPr lang="en-US"/>
              <a:t>$</a:t>
            </a:r>
            <a:r>
              <a:rPr lang="el-GR">
                <a:latin typeface="MS Mincho" pitchFamily="49" charset="-128"/>
                <a:ea typeface="MS Mincho" pitchFamily="49" charset="-128"/>
              </a:rPr>
              <a:t>αβ</a:t>
            </a:r>
            <a:r>
              <a:rPr lang="en-US">
                <a:latin typeface="MS Mincho" pitchFamily="49" charset="-128"/>
                <a:ea typeface="MS Mincho" pitchFamily="49" charset="-128"/>
              </a:rPr>
              <a:t>By</a:t>
            </a:r>
            <a:endParaRPr lang="en-US"/>
          </a:p>
        </p:txBody>
      </p:sp>
      <p:sp>
        <p:nvSpPr>
          <p:cNvPr id="45087" name="TextBox 55"/>
          <p:cNvSpPr txBox="1">
            <a:spLocks noChangeArrowheads="1"/>
          </p:cNvSpPr>
          <p:nvPr/>
        </p:nvSpPr>
        <p:spPr bwMode="auto">
          <a:xfrm>
            <a:off x="2649538" y="5405438"/>
            <a:ext cx="474662" cy="461962"/>
          </a:xfrm>
          <a:prstGeom prst="rect">
            <a:avLst/>
          </a:prstGeom>
          <a:noFill/>
          <a:ln w="9525">
            <a:noFill/>
            <a:miter lim="800000"/>
            <a:headEnd/>
            <a:tailEnd/>
          </a:ln>
        </p:spPr>
        <p:txBody>
          <a:bodyPr wrap="none">
            <a:spAutoFit/>
          </a:bodyPr>
          <a:lstStyle/>
          <a:p>
            <a:r>
              <a:rPr lang="en-US"/>
              <a:t>z$</a:t>
            </a:r>
          </a:p>
        </p:txBody>
      </p:sp>
      <p:cxnSp>
        <p:nvCxnSpPr>
          <p:cNvPr id="57" name="Straight Connector 56"/>
          <p:cNvCxnSpPr/>
          <p:nvPr/>
        </p:nvCxnSpPr>
        <p:spPr>
          <a:xfrm rot="5400000">
            <a:off x="4953000" y="2362200"/>
            <a:ext cx="1219200" cy="1219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4953000" y="3581400"/>
            <a:ext cx="30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5410200" y="3581400"/>
            <a:ext cx="533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45091" name="TextBox 60"/>
          <p:cNvSpPr txBox="1">
            <a:spLocks noChangeArrowheads="1"/>
          </p:cNvSpPr>
          <p:nvPr/>
        </p:nvSpPr>
        <p:spPr bwMode="auto">
          <a:xfrm>
            <a:off x="6324600" y="1905000"/>
            <a:ext cx="355600" cy="461963"/>
          </a:xfrm>
          <a:prstGeom prst="rect">
            <a:avLst/>
          </a:prstGeom>
          <a:noFill/>
          <a:ln w="9525">
            <a:noFill/>
            <a:miter lim="800000"/>
            <a:headEnd/>
            <a:tailEnd/>
          </a:ln>
        </p:spPr>
        <p:txBody>
          <a:bodyPr wrap="none">
            <a:spAutoFit/>
          </a:bodyPr>
          <a:lstStyle/>
          <a:p>
            <a:r>
              <a:rPr lang="en-US"/>
              <a:t>S</a:t>
            </a:r>
          </a:p>
        </p:txBody>
      </p:sp>
      <p:sp>
        <p:nvSpPr>
          <p:cNvPr id="45092" name="TextBox 61"/>
          <p:cNvSpPr txBox="1">
            <a:spLocks noChangeArrowheads="1"/>
          </p:cNvSpPr>
          <p:nvPr/>
        </p:nvSpPr>
        <p:spPr bwMode="auto">
          <a:xfrm>
            <a:off x="6858000" y="2895600"/>
            <a:ext cx="407988" cy="461963"/>
          </a:xfrm>
          <a:prstGeom prst="rect">
            <a:avLst/>
          </a:prstGeom>
          <a:noFill/>
          <a:ln w="9525">
            <a:noFill/>
            <a:miter lim="800000"/>
            <a:headEnd/>
            <a:tailEnd/>
          </a:ln>
        </p:spPr>
        <p:txBody>
          <a:bodyPr wrap="none">
            <a:spAutoFit/>
          </a:bodyPr>
          <a:lstStyle/>
          <a:p>
            <a:r>
              <a:rPr lang="en-US"/>
              <a:t>A</a:t>
            </a:r>
          </a:p>
        </p:txBody>
      </p:sp>
      <p:sp>
        <p:nvSpPr>
          <p:cNvPr id="45093" name="TextBox 62"/>
          <p:cNvSpPr txBox="1">
            <a:spLocks noChangeArrowheads="1"/>
          </p:cNvSpPr>
          <p:nvPr/>
        </p:nvSpPr>
        <p:spPr bwMode="auto">
          <a:xfrm>
            <a:off x="5638800" y="2895600"/>
            <a:ext cx="390525" cy="461963"/>
          </a:xfrm>
          <a:prstGeom prst="rect">
            <a:avLst/>
          </a:prstGeom>
          <a:noFill/>
          <a:ln w="9525">
            <a:noFill/>
            <a:miter lim="800000"/>
            <a:headEnd/>
            <a:tailEnd/>
          </a:ln>
        </p:spPr>
        <p:txBody>
          <a:bodyPr wrap="none">
            <a:spAutoFit/>
          </a:bodyPr>
          <a:lstStyle/>
          <a:p>
            <a:r>
              <a:rPr lang="en-US"/>
              <a:t>B</a:t>
            </a:r>
          </a:p>
        </p:txBody>
      </p:sp>
      <p:cxnSp>
        <p:nvCxnSpPr>
          <p:cNvPr id="65" name="Straight Connector 64"/>
          <p:cNvCxnSpPr/>
          <p:nvPr/>
        </p:nvCxnSpPr>
        <p:spPr>
          <a:xfrm>
            <a:off x="6096000" y="3581400"/>
            <a:ext cx="457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0800000">
            <a:off x="6781800" y="3581400"/>
            <a:ext cx="609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6667500" y="2400300"/>
            <a:ext cx="1295400" cy="1066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10800000">
            <a:off x="7543800" y="3581400"/>
            <a:ext cx="304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45098" name="TextBox 70"/>
          <p:cNvSpPr txBox="1">
            <a:spLocks noChangeArrowheads="1"/>
          </p:cNvSpPr>
          <p:nvPr/>
        </p:nvSpPr>
        <p:spPr bwMode="auto">
          <a:xfrm>
            <a:off x="4841875" y="3429000"/>
            <a:ext cx="492125" cy="461963"/>
          </a:xfrm>
          <a:prstGeom prst="rect">
            <a:avLst/>
          </a:prstGeom>
          <a:noFill/>
          <a:ln w="9525">
            <a:noFill/>
            <a:miter lim="800000"/>
            <a:headEnd/>
            <a:tailEnd/>
          </a:ln>
        </p:spPr>
        <p:txBody>
          <a:bodyPr wrap="none">
            <a:spAutoFit/>
          </a:bodyPr>
          <a:lstStyle/>
          <a:p>
            <a:r>
              <a:rPr lang="el-GR">
                <a:latin typeface="MS Mincho" pitchFamily="49" charset="-128"/>
                <a:ea typeface="MS Mincho" pitchFamily="49" charset="-128"/>
              </a:rPr>
              <a:t>α</a:t>
            </a:r>
            <a:endParaRPr lang="en-US"/>
          </a:p>
        </p:txBody>
      </p:sp>
      <p:sp>
        <p:nvSpPr>
          <p:cNvPr id="45099" name="TextBox 72"/>
          <p:cNvSpPr txBox="1">
            <a:spLocks noChangeArrowheads="1"/>
          </p:cNvSpPr>
          <p:nvPr/>
        </p:nvSpPr>
        <p:spPr bwMode="auto">
          <a:xfrm>
            <a:off x="5410200" y="3505200"/>
            <a:ext cx="492125" cy="461963"/>
          </a:xfrm>
          <a:prstGeom prst="rect">
            <a:avLst/>
          </a:prstGeom>
          <a:noFill/>
          <a:ln w="9525">
            <a:noFill/>
            <a:miter lim="800000"/>
            <a:headEnd/>
            <a:tailEnd/>
          </a:ln>
        </p:spPr>
        <p:txBody>
          <a:bodyPr wrap="none">
            <a:spAutoFit/>
          </a:bodyPr>
          <a:lstStyle/>
          <a:p>
            <a:r>
              <a:rPr lang="el-GR">
                <a:latin typeface="MS Mincho" pitchFamily="49" charset="-128"/>
                <a:ea typeface="MS Mincho" pitchFamily="49" charset="-128"/>
              </a:rPr>
              <a:t>γ</a:t>
            </a:r>
            <a:endParaRPr lang="en-US"/>
          </a:p>
        </p:txBody>
      </p:sp>
      <p:sp>
        <p:nvSpPr>
          <p:cNvPr id="45100" name="TextBox 73"/>
          <p:cNvSpPr txBox="1">
            <a:spLocks noChangeArrowheads="1"/>
          </p:cNvSpPr>
          <p:nvPr/>
        </p:nvSpPr>
        <p:spPr bwMode="auto">
          <a:xfrm>
            <a:off x="6934200" y="3581400"/>
            <a:ext cx="338138" cy="461963"/>
          </a:xfrm>
          <a:prstGeom prst="rect">
            <a:avLst/>
          </a:prstGeom>
          <a:noFill/>
          <a:ln w="9525">
            <a:noFill/>
            <a:miter lim="800000"/>
            <a:headEnd/>
            <a:tailEnd/>
          </a:ln>
        </p:spPr>
        <p:txBody>
          <a:bodyPr wrap="none">
            <a:spAutoFit/>
          </a:bodyPr>
          <a:lstStyle/>
          <a:p>
            <a:r>
              <a:rPr lang="en-US">
                <a:latin typeface="MS Mincho" pitchFamily="49" charset="-128"/>
                <a:ea typeface="MS Mincho" pitchFamily="49" charset="-128"/>
              </a:rPr>
              <a:t>y</a:t>
            </a:r>
            <a:endParaRPr lang="en-US"/>
          </a:p>
        </p:txBody>
      </p:sp>
      <p:sp>
        <p:nvSpPr>
          <p:cNvPr id="45101" name="TextBox 74"/>
          <p:cNvSpPr txBox="1">
            <a:spLocks noChangeArrowheads="1"/>
          </p:cNvSpPr>
          <p:nvPr/>
        </p:nvSpPr>
        <p:spPr bwMode="auto">
          <a:xfrm>
            <a:off x="7432675" y="3505200"/>
            <a:ext cx="338138" cy="461963"/>
          </a:xfrm>
          <a:prstGeom prst="rect">
            <a:avLst/>
          </a:prstGeom>
          <a:noFill/>
          <a:ln w="9525">
            <a:noFill/>
            <a:miter lim="800000"/>
            <a:headEnd/>
            <a:tailEnd/>
          </a:ln>
        </p:spPr>
        <p:txBody>
          <a:bodyPr wrap="none">
            <a:spAutoFit/>
          </a:bodyPr>
          <a:lstStyle/>
          <a:p>
            <a:r>
              <a:rPr lang="en-US">
                <a:latin typeface="MS Mincho" pitchFamily="49" charset="-128"/>
                <a:ea typeface="MS Mincho" pitchFamily="49" charset="-128"/>
              </a:rPr>
              <a:t>z</a:t>
            </a:r>
            <a:endParaRPr lang="en-US"/>
          </a:p>
        </p:txBody>
      </p:sp>
      <p:cxnSp>
        <p:nvCxnSpPr>
          <p:cNvPr id="76" name="Straight Connector 75"/>
          <p:cNvCxnSpPr/>
          <p:nvPr/>
        </p:nvCxnSpPr>
        <p:spPr>
          <a:xfrm rot="16200000" flipH="1">
            <a:off x="6364288" y="2401888"/>
            <a:ext cx="684212" cy="455612"/>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5868194" y="2437606"/>
            <a:ext cx="609600" cy="4587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5372100" y="3314700"/>
            <a:ext cx="3048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5751513" y="3392487"/>
            <a:ext cx="306388" cy="74613"/>
          </a:xfrm>
          <a:prstGeom prst="line">
            <a:avLst/>
          </a:prstGeom>
        </p:spPr>
        <p:style>
          <a:lnRef idx="1">
            <a:schemeClr val="accent1"/>
          </a:lnRef>
          <a:fillRef idx="0">
            <a:schemeClr val="accent1"/>
          </a:fillRef>
          <a:effectRef idx="0">
            <a:schemeClr val="accent1"/>
          </a:effectRef>
          <a:fontRef idx="minor">
            <a:schemeClr val="tx1"/>
          </a:fontRef>
        </p:style>
      </p:cxnSp>
      <p:sp>
        <p:nvSpPr>
          <p:cNvPr id="45106" name="TextBox 87"/>
          <p:cNvSpPr txBox="1">
            <a:spLocks noChangeArrowheads="1"/>
          </p:cNvSpPr>
          <p:nvPr/>
        </p:nvSpPr>
        <p:spPr bwMode="auto">
          <a:xfrm>
            <a:off x="6215063" y="3581400"/>
            <a:ext cx="338137" cy="461963"/>
          </a:xfrm>
          <a:prstGeom prst="rect">
            <a:avLst/>
          </a:prstGeom>
          <a:noFill/>
          <a:ln w="9525">
            <a:noFill/>
            <a:miter lim="800000"/>
            <a:headEnd/>
            <a:tailEnd/>
          </a:ln>
        </p:spPr>
        <p:txBody>
          <a:bodyPr wrap="none">
            <a:spAutoFit/>
          </a:bodyPr>
          <a:lstStyle/>
          <a:p>
            <a:r>
              <a:rPr lang="en-US">
                <a:latin typeface="MS Mincho" pitchFamily="49" charset="-128"/>
                <a:ea typeface="MS Mincho" pitchFamily="49" charset="-128"/>
              </a:rPr>
              <a:t>x</a:t>
            </a:r>
            <a:endParaRPr lang="en-US"/>
          </a:p>
        </p:txBody>
      </p:sp>
      <p:cxnSp>
        <p:nvCxnSpPr>
          <p:cNvPr id="92" name="Straight Connector 91"/>
          <p:cNvCxnSpPr/>
          <p:nvPr/>
        </p:nvCxnSpPr>
        <p:spPr>
          <a:xfrm rot="5400000">
            <a:off x="6705600" y="3352800"/>
            <a:ext cx="3048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rot="16200000" flipH="1">
            <a:off x="7124700" y="3314700"/>
            <a:ext cx="30480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5109" name="TextBox 94"/>
          <p:cNvSpPr txBox="1">
            <a:spLocks noChangeArrowheads="1"/>
          </p:cNvSpPr>
          <p:nvPr/>
        </p:nvSpPr>
        <p:spPr bwMode="auto">
          <a:xfrm>
            <a:off x="5029200" y="4195763"/>
            <a:ext cx="866775" cy="461962"/>
          </a:xfrm>
          <a:prstGeom prst="rect">
            <a:avLst/>
          </a:prstGeom>
          <a:noFill/>
          <a:ln w="9525">
            <a:noFill/>
            <a:miter lim="800000"/>
            <a:headEnd/>
            <a:tailEnd/>
          </a:ln>
        </p:spPr>
        <p:txBody>
          <a:bodyPr wrap="none">
            <a:spAutoFit/>
          </a:bodyPr>
          <a:lstStyle/>
          <a:p>
            <a:r>
              <a:rPr lang="en-US"/>
              <a:t>Stack</a:t>
            </a:r>
          </a:p>
        </p:txBody>
      </p:sp>
      <p:sp>
        <p:nvSpPr>
          <p:cNvPr id="45110" name="TextBox 95"/>
          <p:cNvSpPr txBox="1">
            <a:spLocks noChangeArrowheads="1"/>
          </p:cNvSpPr>
          <p:nvPr/>
        </p:nvSpPr>
        <p:spPr bwMode="auto">
          <a:xfrm>
            <a:off x="6557963" y="4191000"/>
            <a:ext cx="833437" cy="461963"/>
          </a:xfrm>
          <a:prstGeom prst="rect">
            <a:avLst/>
          </a:prstGeom>
          <a:noFill/>
          <a:ln w="9525">
            <a:noFill/>
            <a:miter lim="800000"/>
            <a:headEnd/>
            <a:tailEnd/>
          </a:ln>
        </p:spPr>
        <p:txBody>
          <a:bodyPr wrap="none">
            <a:spAutoFit/>
          </a:bodyPr>
          <a:lstStyle/>
          <a:p>
            <a:r>
              <a:rPr lang="en-US"/>
              <a:t>Input</a:t>
            </a:r>
          </a:p>
        </p:txBody>
      </p:sp>
      <p:sp>
        <p:nvSpPr>
          <p:cNvPr id="45111" name="TextBox 96"/>
          <p:cNvSpPr txBox="1">
            <a:spLocks noChangeArrowheads="1"/>
          </p:cNvSpPr>
          <p:nvPr/>
        </p:nvSpPr>
        <p:spPr bwMode="auto">
          <a:xfrm>
            <a:off x="5105400" y="4652963"/>
            <a:ext cx="1262063" cy="461962"/>
          </a:xfrm>
          <a:prstGeom prst="rect">
            <a:avLst/>
          </a:prstGeom>
          <a:noFill/>
          <a:ln w="9525">
            <a:noFill/>
            <a:miter lim="800000"/>
            <a:headEnd/>
            <a:tailEnd/>
          </a:ln>
        </p:spPr>
        <p:txBody>
          <a:bodyPr>
            <a:spAutoFit/>
          </a:bodyPr>
          <a:lstStyle/>
          <a:p>
            <a:r>
              <a:rPr lang="en-US"/>
              <a:t>$</a:t>
            </a:r>
            <a:r>
              <a:rPr lang="el-GR">
                <a:latin typeface="MS Mincho" pitchFamily="49" charset="-128"/>
                <a:ea typeface="MS Mincho" pitchFamily="49" charset="-128"/>
              </a:rPr>
              <a:t>αγ</a:t>
            </a:r>
            <a:endParaRPr lang="en-US"/>
          </a:p>
        </p:txBody>
      </p:sp>
      <p:sp>
        <p:nvSpPr>
          <p:cNvPr id="45112" name="TextBox 97"/>
          <p:cNvSpPr txBox="1">
            <a:spLocks noChangeArrowheads="1"/>
          </p:cNvSpPr>
          <p:nvPr/>
        </p:nvSpPr>
        <p:spPr bwMode="auto">
          <a:xfrm>
            <a:off x="6650038" y="4652963"/>
            <a:ext cx="782637" cy="461962"/>
          </a:xfrm>
          <a:prstGeom prst="rect">
            <a:avLst/>
          </a:prstGeom>
          <a:noFill/>
          <a:ln w="9525">
            <a:noFill/>
            <a:miter lim="800000"/>
            <a:headEnd/>
            <a:tailEnd/>
          </a:ln>
        </p:spPr>
        <p:txBody>
          <a:bodyPr wrap="none">
            <a:spAutoFit/>
          </a:bodyPr>
          <a:lstStyle/>
          <a:p>
            <a:r>
              <a:rPr lang="en-US"/>
              <a:t>xyz$</a:t>
            </a:r>
          </a:p>
        </p:txBody>
      </p:sp>
      <p:sp>
        <p:nvSpPr>
          <p:cNvPr id="45113" name="TextBox 98"/>
          <p:cNvSpPr txBox="1">
            <a:spLocks noChangeArrowheads="1"/>
          </p:cNvSpPr>
          <p:nvPr/>
        </p:nvSpPr>
        <p:spPr bwMode="auto">
          <a:xfrm>
            <a:off x="5062538" y="5033963"/>
            <a:ext cx="1262062" cy="461962"/>
          </a:xfrm>
          <a:prstGeom prst="rect">
            <a:avLst/>
          </a:prstGeom>
          <a:noFill/>
          <a:ln w="9525">
            <a:noFill/>
            <a:miter lim="800000"/>
            <a:headEnd/>
            <a:tailEnd/>
          </a:ln>
        </p:spPr>
        <p:txBody>
          <a:bodyPr>
            <a:spAutoFit/>
          </a:bodyPr>
          <a:lstStyle/>
          <a:p>
            <a:r>
              <a:rPr lang="en-US"/>
              <a:t>$</a:t>
            </a:r>
            <a:r>
              <a:rPr lang="el-GR">
                <a:latin typeface="MS Mincho" pitchFamily="49" charset="-128"/>
                <a:ea typeface="MS Mincho" pitchFamily="49" charset="-128"/>
              </a:rPr>
              <a:t>α</a:t>
            </a:r>
            <a:r>
              <a:rPr lang="en-US">
                <a:latin typeface="MS Mincho" pitchFamily="49" charset="-128"/>
                <a:ea typeface="MS Mincho" pitchFamily="49" charset="-128"/>
              </a:rPr>
              <a:t>Bxy</a:t>
            </a:r>
            <a:endParaRPr lang="en-US"/>
          </a:p>
        </p:txBody>
      </p:sp>
      <p:sp>
        <p:nvSpPr>
          <p:cNvPr id="45114" name="TextBox 99"/>
          <p:cNvSpPr txBox="1">
            <a:spLocks noChangeArrowheads="1"/>
          </p:cNvSpPr>
          <p:nvPr/>
        </p:nvSpPr>
        <p:spPr bwMode="auto">
          <a:xfrm>
            <a:off x="6916738" y="5033963"/>
            <a:ext cx="474662" cy="461962"/>
          </a:xfrm>
          <a:prstGeom prst="rect">
            <a:avLst/>
          </a:prstGeom>
          <a:noFill/>
          <a:ln w="9525">
            <a:noFill/>
            <a:miter lim="800000"/>
            <a:headEnd/>
            <a:tailEnd/>
          </a:ln>
        </p:spPr>
        <p:txBody>
          <a:bodyPr wrap="none">
            <a:spAutoFit/>
          </a:bodyPr>
          <a:lstStyle/>
          <a:p>
            <a:r>
              <a:rPr lang="en-US"/>
              <a:t>z$</a:t>
            </a: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smtClean="0"/>
              <a:t>Conflicts during shit reduce parsing</a:t>
            </a:r>
          </a:p>
        </p:txBody>
      </p:sp>
      <p:sp>
        <p:nvSpPr>
          <p:cNvPr id="46083" name="Content Placeholder 2"/>
          <p:cNvSpPr>
            <a:spLocks noGrp="1"/>
          </p:cNvSpPr>
          <p:nvPr>
            <p:ph idx="1"/>
          </p:nvPr>
        </p:nvSpPr>
        <p:spPr/>
        <p:txBody>
          <a:bodyPr/>
          <a:lstStyle/>
          <a:p>
            <a:r>
              <a:rPr lang="en-US" smtClean="0"/>
              <a:t>Two kind of conflicts</a:t>
            </a:r>
          </a:p>
          <a:p>
            <a:pPr lvl="1"/>
            <a:r>
              <a:rPr lang="en-US" smtClean="0"/>
              <a:t>Shift/reduce conflict</a:t>
            </a:r>
          </a:p>
          <a:p>
            <a:pPr lvl="1"/>
            <a:r>
              <a:rPr lang="en-US" smtClean="0"/>
              <a:t>Reduce/reduce conflict</a:t>
            </a:r>
          </a:p>
          <a:p>
            <a:r>
              <a:rPr lang="en-US" smtClean="0"/>
              <a:t>Example:</a:t>
            </a:r>
          </a:p>
        </p:txBody>
      </p:sp>
      <p:pic>
        <p:nvPicPr>
          <p:cNvPr id="46084" name="Picture 4"/>
          <p:cNvPicPr>
            <a:picLocks noChangeAspect="1" noChangeArrowheads="1"/>
          </p:cNvPicPr>
          <p:nvPr/>
        </p:nvPicPr>
        <p:blipFill>
          <a:blip r:embed="rId2"/>
          <a:srcRect/>
          <a:stretch>
            <a:fillRect/>
          </a:stretch>
        </p:blipFill>
        <p:spPr bwMode="auto">
          <a:xfrm>
            <a:off x="1171575" y="3957638"/>
            <a:ext cx="3019425" cy="1147762"/>
          </a:xfrm>
          <a:prstGeom prst="rect">
            <a:avLst/>
          </a:prstGeom>
          <a:noFill/>
          <a:ln w="9525">
            <a:noFill/>
            <a:miter lim="800000"/>
            <a:headEnd/>
            <a:tailEnd/>
          </a:ln>
        </p:spPr>
      </p:pic>
      <p:sp>
        <p:nvSpPr>
          <p:cNvPr id="46085" name="TextBox 4"/>
          <p:cNvSpPr txBox="1">
            <a:spLocks noChangeArrowheads="1"/>
          </p:cNvSpPr>
          <p:nvPr/>
        </p:nvSpPr>
        <p:spPr bwMode="auto">
          <a:xfrm>
            <a:off x="2057400" y="5562600"/>
            <a:ext cx="866775" cy="461963"/>
          </a:xfrm>
          <a:prstGeom prst="rect">
            <a:avLst/>
          </a:prstGeom>
          <a:noFill/>
          <a:ln w="9525">
            <a:noFill/>
            <a:miter lim="800000"/>
            <a:headEnd/>
            <a:tailEnd/>
          </a:ln>
        </p:spPr>
        <p:txBody>
          <a:bodyPr wrap="none">
            <a:spAutoFit/>
          </a:bodyPr>
          <a:lstStyle/>
          <a:p>
            <a:r>
              <a:rPr lang="en-US"/>
              <a:t>Stack</a:t>
            </a:r>
          </a:p>
        </p:txBody>
      </p:sp>
      <p:sp>
        <p:nvSpPr>
          <p:cNvPr id="46086" name="TextBox 5"/>
          <p:cNvSpPr txBox="1">
            <a:spLocks noChangeArrowheads="1"/>
          </p:cNvSpPr>
          <p:nvPr/>
        </p:nvSpPr>
        <p:spPr bwMode="auto">
          <a:xfrm>
            <a:off x="5486400" y="5486400"/>
            <a:ext cx="833438" cy="461963"/>
          </a:xfrm>
          <a:prstGeom prst="rect">
            <a:avLst/>
          </a:prstGeom>
          <a:noFill/>
          <a:ln w="9525">
            <a:noFill/>
            <a:miter lim="800000"/>
            <a:headEnd/>
            <a:tailEnd/>
          </a:ln>
        </p:spPr>
        <p:txBody>
          <a:bodyPr wrap="none">
            <a:spAutoFit/>
          </a:bodyPr>
          <a:lstStyle/>
          <a:p>
            <a:r>
              <a:rPr lang="en-US"/>
              <a:t>Input</a:t>
            </a:r>
          </a:p>
        </p:txBody>
      </p:sp>
      <p:sp>
        <p:nvSpPr>
          <p:cNvPr id="46087" name="TextBox 7"/>
          <p:cNvSpPr txBox="1">
            <a:spLocks noChangeArrowheads="1"/>
          </p:cNvSpPr>
          <p:nvPr/>
        </p:nvSpPr>
        <p:spPr bwMode="auto">
          <a:xfrm>
            <a:off x="5334000" y="6019800"/>
            <a:ext cx="1201738" cy="461963"/>
          </a:xfrm>
          <a:prstGeom prst="rect">
            <a:avLst/>
          </a:prstGeom>
          <a:noFill/>
          <a:ln w="9525">
            <a:noFill/>
            <a:miter lim="800000"/>
            <a:headEnd/>
            <a:tailEnd/>
          </a:ln>
        </p:spPr>
        <p:txBody>
          <a:bodyPr wrap="none">
            <a:spAutoFit/>
          </a:bodyPr>
          <a:lstStyle/>
          <a:p>
            <a:r>
              <a:rPr lang="en-US"/>
              <a:t>else …$</a:t>
            </a:r>
          </a:p>
        </p:txBody>
      </p:sp>
      <p:sp>
        <p:nvSpPr>
          <p:cNvPr id="46088" name="TextBox 8"/>
          <p:cNvSpPr txBox="1">
            <a:spLocks noChangeArrowheads="1"/>
          </p:cNvSpPr>
          <p:nvPr/>
        </p:nvSpPr>
        <p:spPr bwMode="auto">
          <a:xfrm>
            <a:off x="1371600" y="6019800"/>
            <a:ext cx="2667000" cy="461963"/>
          </a:xfrm>
          <a:prstGeom prst="rect">
            <a:avLst/>
          </a:prstGeom>
          <a:noFill/>
          <a:ln w="9525">
            <a:noFill/>
            <a:miter lim="800000"/>
            <a:headEnd/>
            <a:tailEnd/>
          </a:ln>
        </p:spPr>
        <p:txBody>
          <a:bodyPr>
            <a:spAutoFit/>
          </a:bodyPr>
          <a:lstStyle/>
          <a:p>
            <a:r>
              <a:rPr lang="en-US"/>
              <a:t>… if expr then stmt</a:t>
            </a: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smtClean="0"/>
              <a:t>Reduce/reduce conflict</a:t>
            </a:r>
          </a:p>
        </p:txBody>
      </p:sp>
      <p:sp>
        <p:nvSpPr>
          <p:cNvPr id="47107" name="TextBox 3"/>
          <p:cNvSpPr txBox="1">
            <a:spLocks noChangeArrowheads="1"/>
          </p:cNvSpPr>
          <p:nvPr/>
        </p:nvSpPr>
        <p:spPr bwMode="auto">
          <a:xfrm>
            <a:off x="304800" y="2133600"/>
            <a:ext cx="5373688" cy="3416300"/>
          </a:xfrm>
          <a:prstGeom prst="rect">
            <a:avLst/>
          </a:prstGeom>
          <a:noFill/>
          <a:ln w="9525">
            <a:noFill/>
            <a:miter lim="800000"/>
            <a:headEnd/>
            <a:tailEnd/>
          </a:ln>
        </p:spPr>
        <p:txBody>
          <a:bodyPr wrap="none">
            <a:spAutoFit/>
          </a:bodyPr>
          <a:lstStyle/>
          <a:p>
            <a:r>
              <a:rPr lang="en-US"/>
              <a:t>stmt -&gt; id(parameter_list)</a:t>
            </a:r>
          </a:p>
          <a:p>
            <a:r>
              <a:rPr lang="en-US"/>
              <a:t>stmt -&gt; expr:=expr</a:t>
            </a:r>
          </a:p>
          <a:p>
            <a:r>
              <a:rPr lang="en-US"/>
              <a:t>parameter_list-&gt;parameter_list, parameter</a:t>
            </a:r>
          </a:p>
          <a:p>
            <a:r>
              <a:rPr lang="en-US"/>
              <a:t>parameter_list-&gt;parameter</a:t>
            </a:r>
          </a:p>
          <a:p>
            <a:r>
              <a:rPr lang="en-US"/>
              <a:t>parameter-&gt;id</a:t>
            </a:r>
          </a:p>
          <a:p>
            <a:r>
              <a:rPr lang="en-US"/>
              <a:t>expr-&gt;id(expr_list)</a:t>
            </a:r>
          </a:p>
          <a:p>
            <a:r>
              <a:rPr lang="en-US"/>
              <a:t>expr-&gt;id</a:t>
            </a:r>
          </a:p>
          <a:p>
            <a:r>
              <a:rPr lang="en-US"/>
              <a:t>expr_list-&gt;expr_list, expr</a:t>
            </a:r>
          </a:p>
          <a:p>
            <a:r>
              <a:rPr lang="en-US"/>
              <a:t>expr_list-&gt;expr</a:t>
            </a:r>
          </a:p>
        </p:txBody>
      </p:sp>
      <p:sp>
        <p:nvSpPr>
          <p:cNvPr id="47108" name="TextBox 4"/>
          <p:cNvSpPr txBox="1">
            <a:spLocks noChangeArrowheads="1"/>
          </p:cNvSpPr>
          <p:nvPr/>
        </p:nvSpPr>
        <p:spPr bwMode="auto">
          <a:xfrm>
            <a:off x="4495800" y="4953000"/>
            <a:ext cx="866775" cy="461963"/>
          </a:xfrm>
          <a:prstGeom prst="rect">
            <a:avLst/>
          </a:prstGeom>
          <a:noFill/>
          <a:ln w="9525">
            <a:noFill/>
            <a:miter lim="800000"/>
            <a:headEnd/>
            <a:tailEnd/>
          </a:ln>
        </p:spPr>
        <p:txBody>
          <a:bodyPr wrap="none">
            <a:spAutoFit/>
          </a:bodyPr>
          <a:lstStyle/>
          <a:p>
            <a:r>
              <a:rPr lang="en-US"/>
              <a:t>Stack</a:t>
            </a:r>
          </a:p>
        </p:txBody>
      </p:sp>
      <p:sp>
        <p:nvSpPr>
          <p:cNvPr id="47109" name="TextBox 5"/>
          <p:cNvSpPr txBox="1">
            <a:spLocks noChangeArrowheads="1"/>
          </p:cNvSpPr>
          <p:nvPr/>
        </p:nvSpPr>
        <p:spPr bwMode="auto">
          <a:xfrm>
            <a:off x="7924800" y="4876800"/>
            <a:ext cx="833438" cy="461963"/>
          </a:xfrm>
          <a:prstGeom prst="rect">
            <a:avLst/>
          </a:prstGeom>
          <a:noFill/>
          <a:ln w="9525">
            <a:noFill/>
            <a:miter lim="800000"/>
            <a:headEnd/>
            <a:tailEnd/>
          </a:ln>
        </p:spPr>
        <p:txBody>
          <a:bodyPr wrap="none">
            <a:spAutoFit/>
          </a:bodyPr>
          <a:lstStyle/>
          <a:p>
            <a:r>
              <a:rPr lang="en-US"/>
              <a:t>Input</a:t>
            </a:r>
          </a:p>
        </p:txBody>
      </p:sp>
      <p:sp>
        <p:nvSpPr>
          <p:cNvPr id="47110" name="TextBox 6"/>
          <p:cNvSpPr txBox="1">
            <a:spLocks noChangeArrowheads="1"/>
          </p:cNvSpPr>
          <p:nvPr/>
        </p:nvSpPr>
        <p:spPr bwMode="auto">
          <a:xfrm>
            <a:off x="7772400" y="5410200"/>
            <a:ext cx="1141413" cy="461963"/>
          </a:xfrm>
          <a:prstGeom prst="rect">
            <a:avLst/>
          </a:prstGeom>
          <a:noFill/>
          <a:ln w="9525">
            <a:noFill/>
            <a:miter lim="800000"/>
            <a:headEnd/>
            <a:tailEnd/>
          </a:ln>
        </p:spPr>
        <p:txBody>
          <a:bodyPr wrap="none">
            <a:spAutoFit/>
          </a:bodyPr>
          <a:lstStyle/>
          <a:p>
            <a:r>
              <a:rPr lang="en-US"/>
              <a:t>,id) …$</a:t>
            </a:r>
          </a:p>
        </p:txBody>
      </p:sp>
      <p:sp>
        <p:nvSpPr>
          <p:cNvPr id="47111" name="TextBox 7"/>
          <p:cNvSpPr txBox="1">
            <a:spLocks noChangeArrowheads="1"/>
          </p:cNvSpPr>
          <p:nvPr/>
        </p:nvSpPr>
        <p:spPr bwMode="auto">
          <a:xfrm>
            <a:off x="3810000" y="5410200"/>
            <a:ext cx="2667000" cy="461963"/>
          </a:xfrm>
          <a:prstGeom prst="rect">
            <a:avLst/>
          </a:prstGeom>
          <a:noFill/>
          <a:ln w="9525">
            <a:noFill/>
            <a:miter lim="800000"/>
            <a:headEnd/>
            <a:tailEnd/>
          </a:ln>
        </p:spPr>
        <p:txBody>
          <a:bodyPr>
            <a:spAutoFit/>
          </a:bodyPr>
          <a:lstStyle/>
          <a:p>
            <a:r>
              <a:rPr lang="en-US"/>
              <a:t>… id(id</a:t>
            </a: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smtClean="0"/>
              <a:t>LR Parsing</a:t>
            </a:r>
          </a:p>
        </p:txBody>
      </p:sp>
      <p:sp>
        <p:nvSpPr>
          <p:cNvPr id="3" name="Content Placeholder 2"/>
          <p:cNvSpPr>
            <a:spLocks noGrp="1"/>
          </p:cNvSpPr>
          <p:nvPr>
            <p:ph idx="1"/>
          </p:nvPr>
        </p:nvSpPr>
        <p:spPr/>
        <p:txBody>
          <a:bodyPr>
            <a:normAutofit/>
          </a:bodyPr>
          <a:lstStyle/>
          <a:p>
            <a:pPr>
              <a:defRPr/>
            </a:pPr>
            <a:r>
              <a:rPr lang="en-US" dirty="0" smtClean="0"/>
              <a:t>The most prevalent type of bottom-up parsers</a:t>
            </a:r>
          </a:p>
          <a:p>
            <a:pPr>
              <a:defRPr/>
            </a:pPr>
            <a:r>
              <a:rPr lang="en-US" dirty="0" smtClean="0"/>
              <a:t>LR(k), mostly interested on parsers with k&lt;=1</a:t>
            </a:r>
          </a:p>
          <a:p>
            <a:pPr>
              <a:defRPr/>
            </a:pPr>
            <a:r>
              <a:rPr lang="en-US" dirty="0" smtClean="0"/>
              <a:t>Why LR parsers?</a:t>
            </a:r>
          </a:p>
          <a:p>
            <a:pPr lvl="1">
              <a:defRPr/>
            </a:pPr>
            <a:r>
              <a:rPr lang="en-US" dirty="0" smtClean="0"/>
              <a:t>Table driven</a:t>
            </a:r>
          </a:p>
          <a:p>
            <a:pPr lvl="1">
              <a:defRPr/>
            </a:pPr>
            <a:r>
              <a:rPr lang="en-US" dirty="0" smtClean="0"/>
              <a:t>Can be constructed to recognize all programming language constructs</a:t>
            </a:r>
          </a:p>
          <a:p>
            <a:pPr lvl="1">
              <a:defRPr/>
            </a:pPr>
            <a:r>
              <a:rPr lang="en-US" dirty="0" smtClean="0"/>
              <a:t>Most general non-backtracking shift-reduce parsing method</a:t>
            </a:r>
          </a:p>
          <a:p>
            <a:pPr lvl="1">
              <a:defRPr/>
            </a:pPr>
            <a:r>
              <a:rPr lang="en-US" dirty="0" smtClean="0"/>
              <a:t>Can detect a syntactic error as soon as it is possible to do so</a:t>
            </a:r>
          </a:p>
          <a:p>
            <a:pPr lvl="1">
              <a:defRPr/>
            </a:pPr>
            <a:r>
              <a:rPr lang="en-US" dirty="0" smtClean="0"/>
              <a:t>Class of grammars for which we can construct LR parsers are superset of those which we can construct LL parsers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1" name="CustomShape 1"/>
          <p:cNvSpPr/>
          <p:nvPr/>
        </p:nvSpPr>
        <p:spPr>
          <a:xfrm>
            <a:off x="685800" y="274320"/>
            <a:ext cx="7771680" cy="7308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gn="ctr">
              <a:lnSpc>
                <a:spcPct val="100000"/>
              </a:lnSpc>
            </a:pPr>
            <a:endParaRPr lang="en-US" sz="1800" b="0" strike="noStrike" spc="-1">
              <a:solidFill>
                <a:srgbClr val="000000"/>
              </a:solidFill>
              <a:uFill>
                <a:solidFill>
                  <a:srgbClr val="FFFFFF"/>
                </a:solidFill>
              </a:uFill>
              <a:latin typeface="Arial"/>
            </a:endParaRPr>
          </a:p>
          <a:p>
            <a:pPr algn="ctr">
              <a:lnSpc>
                <a:spcPct val="100000"/>
              </a:lnSpc>
            </a:pPr>
            <a:r>
              <a:rPr lang="en-US" sz="3600" b="1" strike="noStrike" spc="-1">
                <a:solidFill>
                  <a:srgbClr val="000000"/>
                </a:solidFill>
                <a:uFill>
                  <a:solidFill>
                    <a:srgbClr val="FFFFFF"/>
                  </a:solidFill>
                </a:uFill>
                <a:latin typeface="Times New Roman"/>
                <a:ea typeface="DejaVu Sans"/>
              </a:rPr>
              <a:t>Phases of a Compiler - Front end</a:t>
            </a:r>
            <a:endParaRPr lang="en-US" sz="1800" b="0" strike="noStrike" spc="-1">
              <a:solidFill>
                <a:srgbClr val="000000"/>
              </a:solidFill>
              <a:uFill>
                <a:solidFill>
                  <a:srgbClr val="FFFFFF"/>
                </a:solidFill>
              </a:uFill>
              <a:latin typeface="Arial"/>
            </a:endParaRPr>
          </a:p>
          <a:p>
            <a:pPr algn="ctr">
              <a:lnSpc>
                <a:spcPct val="100000"/>
              </a:lnSpc>
            </a:pPr>
            <a:endParaRPr lang="en-US" sz="1800" b="0" strike="noStrike" spc="-1">
              <a:solidFill>
                <a:srgbClr val="000000"/>
              </a:solidFill>
              <a:uFill>
                <a:solidFill>
                  <a:srgbClr val="FFFFFF"/>
                </a:solidFill>
              </a:uFill>
              <a:latin typeface="Arial"/>
            </a:endParaRPr>
          </a:p>
        </p:txBody>
      </p:sp>
      <p:sp>
        <p:nvSpPr>
          <p:cNvPr id="142" name="CustomShape 2"/>
          <p:cNvSpPr/>
          <p:nvPr/>
        </p:nvSpPr>
        <p:spPr>
          <a:xfrm>
            <a:off x="365760" y="822960"/>
            <a:ext cx="8091720" cy="52722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just">
              <a:lnSpc>
                <a:spcPct val="100000"/>
              </a:lnSpc>
            </a:pPr>
            <a:endParaRPr lang="en-US" sz="1800" b="0" strike="noStrike" spc="-1">
              <a:solidFill>
                <a:srgbClr val="000000"/>
              </a:solidFill>
              <a:uFill>
                <a:solidFill>
                  <a:srgbClr val="FFFFFF"/>
                </a:solidFill>
              </a:uFill>
              <a:latin typeface="Arial"/>
            </a:endParaRPr>
          </a:p>
          <a:p>
            <a:pPr marL="457200" indent="-456840" algn="just">
              <a:lnSpc>
                <a:spcPct val="100000"/>
              </a:lnSpc>
              <a:buClr>
                <a:srgbClr val="000000"/>
              </a:buClr>
              <a:buFont typeface="Wingdings" charset="2"/>
              <a:buChar char=""/>
            </a:pPr>
            <a:r>
              <a:rPr lang="en-US" sz="3200" b="0" strike="noStrike" spc="-1">
                <a:solidFill>
                  <a:srgbClr val="000000"/>
                </a:solidFill>
                <a:uFill>
                  <a:solidFill>
                    <a:srgbClr val="FFFFFF"/>
                  </a:solidFill>
                </a:uFill>
                <a:latin typeface="Times New Roman"/>
                <a:ea typeface="DejaVu Sans"/>
              </a:rPr>
              <a:t>The front end analyzes the source code to build an internal representation of the program, called the intermediate representation (IR).</a:t>
            </a:r>
            <a:endParaRPr lang="en-US" sz="1800" b="0" strike="noStrike" spc="-1">
              <a:solidFill>
                <a:srgbClr val="000000"/>
              </a:solidFill>
              <a:uFill>
                <a:solidFill>
                  <a:srgbClr val="FFFFFF"/>
                </a:solidFill>
              </a:uFill>
              <a:latin typeface="Arial"/>
            </a:endParaRPr>
          </a:p>
          <a:p>
            <a:pPr marL="514440" indent="-514080" algn="just">
              <a:lnSpc>
                <a:spcPct val="100000"/>
              </a:lnSpc>
              <a:buClr>
                <a:srgbClr val="000000"/>
              </a:buClr>
              <a:buFont typeface="Wingdings" charset="2"/>
              <a:buChar char=""/>
            </a:pPr>
            <a:r>
              <a:rPr lang="en-US" sz="3200" b="0" strike="noStrike" spc="-1">
                <a:solidFill>
                  <a:srgbClr val="000000"/>
                </a:solidFill>
                <a:uFill>
                  <a:solidFill>
                    <a:srgbClr val="FFFFFF"/>
                  </a:solidFill>
                </a:uFill>
                <a:latin typeface="Times New Roman"/>
                <a:ea typeface="DejaVu Sans"/>
              </a:rPr>
              <a:t>It also manages the symbol table, a data structure mapping each symbol in the source code to associated information such as location, type and scope. </a:t>
            </a:r>
            <a:endParaRPr lang="en-US" sz="1800" b="0" strike="noStrike" spc="-1">
              <a:solidFill>
                <a:srgbClr val="000000"/>
              </a:solidFill>
              <a:uFill>
                <a:solidFill>
                  <a:srgbClr val="FFFFFF"/>
                </a:solidFill>
              </a:uFill>
              <a:latin typeface="Arial"/>
            </a:endParaRPr>
          </a:p>
          <a:p>
            <a:pPr algn="just">
              <a:lnSpc>
                <a:spcPct val="100000"/>
              </a:lnSpc>
            </a:pPr>
            <a:endParaRPr lang="en-US" sz="1800" b="0" strike="noStrike" spc="-1">
              <a:solidFill>
                <a:srgbClr val="000000"/>
              </a:solidFill>
              <a:uFill>
                <a:solidFill>
                  <a:srgbClr val="FFFFFF"/>
                </a:solidFill>
              </a:uFill>
              <a:latin typeface="Arial"/>
            </a:endParaRPr>
          </a:p>
          <a:p>
            <a:pPr marL="360" algn="just">
              <a:lnSpc>
                <a:spcPct val="100000"/>
              </a:lnSpc>
            </a:pPr>
            <a:endParaRPr lang="en-US"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smtClean="0"/>
              <a:t>States of an LR parser</a:t>
            </a:r>
          </a:p>
        </p:txBody>
      </p:sp>
      <p:sp>
        <p:nvSpPr>
          <p:cNvPr id="49155" name="Content Placeholder 2"/>
          <p:cNvSpPr>
            <a:spLocks noGrp="1"/>
          </p:cNvSpPr>
          <p:nvPr>
            <p:ph idx="1"/>
          </p:nvPr>
        </p:nvSpPr>
        <p:spPr/>
        <p:txBody>
          <a:bodyPr/>
          <a:lstStyle/>
          <a:p>
            <a:r>
              <a:rPr lang="en-US" smtClean="0"/>
              <a:t>States represent set of items</a:t>
            </a:r>
          </a:p>
          <a:p>
            <a:r>
              <a:rPr lang="en-US" smtClean="0"/>
              <a:t>An LR(0) item of G is a production of G with the dot at some position of the body:</a:t>
            </a:r>
          </a:p>
          <a:p>
            <a:pPr lvl="1"/>
            <a:r>
              <a:rPr lang="en-US" smtClean="0"/>
              <a:t>For A-&gt;XYZ we have following items</a:t>
            </a:r>
          </a:p>
          <a:p>
            <a:pPr lvl="2"/>
            <a:r>
              <a:rPr lang="en-US" smtClean="0"/>
              <a:t>A-&gt;.XYZ</a:t>
            </a:r>
          </a:p>
          <a:p>
            <a:pPr lvl="2"/>
            <a:r>
              <a:rPr lang="en-US" smtClean="0"/>
              <a:t>A-&gt;X.YZ</a:t>
            </a:r>
          </a:p>
          <a:p>
            <a:pPr lvl="2"/>
            <a:r>
              <a:rPr lang="en-US" smtClean="0"/>
              <a:t>A-&gt;XY.Z</a:t>
            </a:r>
          </a:p>
          <a:p>
            <a:pPr lvl="2"/>
            <a:r>
              <a:rPr lang="en-US" smtClean="0"/>
              <a:t>A-&gt;XYZ.</a:t>
            </a:r>
          </a:p>
          <a:p>
            <a:pPr lvl="1"/>
            <a:r>
              <a:rPr lang="en-US" smtClean="0"/>
              <a:t>In a state having A-&gt;.XYZ we hope to see a string derivable from XYZ next on the input.</a:t>
            </a:r>
          </a:p>
          <a:p>
            <a:pPr lvl="1"/>
            <a:r>
              <a:rPr lang="en-US" smtClean="0"/>
              <a:t>What about A-&gt;X.YZ?</a:t>
            </a: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smtClean="0"/>
              <a:t>Constructing canonical LR(0) item sets</a:t>
            </a:r>
          </a:p>
        </p:txBody>
      </p:sp>
      <p:sp>
        <p:nvSpPr>
          <p:cNvPr id="50179" name="Content Placeholder 2"/>
          <p:cNvSpPr>
            <a:spLocks noGrp="1"/>
          </p:cNvSpPr>
          <p:nvPr>
            <p:ph idx="1"/>
          </p:nvPr>
        </p:nvSpPr>
        <p:spPr>
          <a:xfrm>
            <a:off x="457200" y="1828800"/>
            <a:ext cx="8229600" cy="2713038"/>
          </a:xfrm>
        </p:spPr>
        <p:txBody>
          <a:bodyPr>
            <a:normAutofit fontScale="92500" lnSpcReduction="20000"/>
          </a:bodyPr>
          <a:lstStyle/>
          <a:p>
            <a:r>
              <a:rPr lang="en-US" sz="2000" smtClean="0"/>
              <a:t>Augmented grammar:</a:t>
            </a:r>
          </a:p>
          <a:p>
            <a:pPr lvl="1"/>
            <a:r>
              <a:rPr lang="en-US" sz="2000" smtClean="0"/>
              <a:t>G with addition of a production: S’-&gt;S</a:t>
            </a:r>
          </a:p>
          <a:p>
            <a:r>
              <a:rPr lang="en-US" sz="2000" smtClean="0"/>
              <a:t>Closure of item sets:</a:t>
            </a:r>
          </a:p>
          <a:p>
            <a:pPr lvl="1"/>
            <a:r>
              <a:rPr lang="en-US" sz="2000" smtClean="0"/>
              <a:t>If I is a set of items, closure(I) is a set of items constructed from I by the following rules:</a:t>
            </a:r>
          </a:p>
          <a:p>
            <a:pPr lvl="2"/>
            <a:r>
              <a:rPr lang="en-US" sz="2000" smtClean="0"/>
              <a:t>Add every item in I to closure(I)</a:t>
            </a:r>
          </a:p>
          <a:p>
            <a:pPr lvl="2"/>
            <a:r>
              <a:rPr lang="en-US" sz="2000" smtClean="0"/>
              <a:t>If A-&gt;</a:t>
            </a:r>
            <a:r>
              <a:rPr lang="el-GR" sz="2000" smtClean="0"/>
              <a:t>α</a:t>
            </a:r>
            <a:r>
              <a:rPr lang="en-US" sz="2000" smtClean="0"/>
              <a:t>.B</a:t>
            </a:r>
            <a:r>
              <a:rPr lang="el-GR" sz="2000" smtClean="0"/>
              <a:t>β</a:t>
            </a:r>
            <a:r>
              <a:rPr lang="en-US" sz="2000" smtClean="0"/>
              <a:t> is in closure(I) and B-&gt;</a:t>
            </a:r>
            <a:r>
              <a:rPr lang="el-GR" sz="2000" smtClean="0"/>
              <a:t>γ</a:t>
            </a:r>
            <a:r>
              <a:rPr lang="en-US" sz="2000" smtClean="0"/>
              <a:t> is a production then add the item B-&gt;.</a:t>
            </a:r>
            <a:r>
              <a:rPr lang="el-GR" sz="2000" smtClean="0"/>
              <a:t>γ</a:t>
            </a:r>
            <a:r>
              <a:rPr lang="en-US" sz="2000" smtClean="0"/>
              <a:t> to clsoure(I).</a:t>
            </a:r>
          </a:p>
          <a:p>
            <a:r>
              <a:rPr lang="en-US" sz="2000" smtClean="0"/>
              <a:t>Example:</a:t>
            </a:r>
          </a:p>
          <a:p>
            <a:pPr lvl="2"/>
            <a:endParaRPr lang="en-US" sz="2000" smtClean="0"/>
          </a:p>
        </p:txBody>
      </p:sp>
      <p:sp>
        <p:nvSpPr>
          <p:cNvPr id="50180" name="Rectangle 3"/>
          <p:cNvSpPr>
            <a:spLocks noChangeArrowheads="1"/>
          </p:cNvSpPr>
          <p:nvPr/>
        </p:nvSpPr>
        <p:spPr bwMode="auto">
          <a:xfrm>
            <a:off x="1981200" y="4800600"/>
            <a:ext cx="3810000" cy="1422400"/>
          </a:xfrm>
          <a:prstGeom prst="rect">
            <a:avLst/>
          </a:prstGeom>
          <a:noFill/>
          <a:ln w="9525">
            <a:noFill/>
            <a:miter lim="800000"/>
            <a:headEnd/>
            <a:tailEnd/>
          </a:ln>
        </p:spPr>
        <p:txBody>
          <a:bodyPr>
            <a:spAutoFit/>
          </a:bodyPr>
          <a:lstStyle/>
          <a:p>
            <a:pPr marL="457200" indent="-457200">
              <a:lnSpc>
                <a:spcPct val="90000"/>
              </a:lnSpc>
              <a:buFont typeface="Wingdings 2" pitchFamily="18" charset="2"/>
              <a:buNone/>
            </a:pPr>
            <a:r>
              <a:rPr lang="en-US"/>
              <a:t>E’-&gt;E</a:t>
            </a:r>
          </a:p>
          <a:p>
            <a:pPr marL="457200" indent="-457200">
              <a:lnSpc>
                <a:spcPct val="90000"/>
              </a:lnSpc>
              <a:buFont typeface="Wingdings 2" pitchFamily="18" charset="2"/>
              <a:buNone/>
            </a:pPr>
            <a:r>
              <a:rPr lang="en-US"/>
              <a:t>E -&gt; E + T | T</a:t>
            </a:r>
          </a:p>
          <a:p>
            <a:pPr marL="457200" indent="-457200">
              <a:lnSpc>
                <a:spcPct val="90000"/>
              </a:lnSpc>
              <a:buFont typeface="Wingdings 2" pitchFamily="18" charset="2"/>
              <a:buNone/>
            </a:pPr>
            <a:r>
              <a:rPr lang="en-US"/>
              <a:t>T -&gt; T * F | F</a:t>
            </a:r>
          </a:p>
          <a:p>
            <a:pPr marL="457200" indent="-457200">
              <a:lnSpc>
                <a:spcPct val="90000"/>
              </a:lnSpc>
              <a:buFont typeface="Wingdings 2" pitchFamily="18" charset="2"/>
              <a:buNone/>
            </a:pPr>
            <a:r>
              <a:rPr lang="en-US"/>
              <a:t>F -&gt; (E) | </a:t>
            </a:r>
            <a:r>
              <a:rPr lang="en-US" b="1"/>
              <a:t>id</a:t>
            </a:r>
          </a:p>
        </p:txBody>
      </p:sp>
      <p:sp>
        <p:nvSpPr>
          <p:cNvPr id="5" name="Rectangle 4"/>
          <p:cNvSpPr/>
          <p:nvPr/>
        </p:nvSpPr>
        <p:spPr>
          <a:xfrm>
            <a:off x="5257800" y="4648200"/>
            <a:ext cx="3352800" cy="2133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t>I0=closure({[E’-&gt;.E]}</a:t>
            </a:r>
          </a:p>
          <a:p>
            <a:pPr>
              <a:defRPr/>
            </a:pPr>
            <a:r>
              <a:rPr lang="en-US" sz="1800" dirty="0"/>
              <a:t>E’-&gt;.E</a:t>
            </a:r>
          </a:p>
          <a:p>
            <a:pPr>
              <a:defRPr/>
            </a:pPr>
            <a:r>
              <a:rPr lang="en-US" sz="1800" dirty="0"/>
              <a:t>E-&gt;.E+T</a:t>
            </a:r>
          </a:p>
          <a:p>
            <a:pPr>
              <a:defRPr/>
            </a:pPr>
            <a:r>
              <a:rPr lang="en-US" sz="1800" dirty="0"/>
              <a:t>E-&gt;.T</a:t>
            </a:r>
          </a:p>
          <a:p>
            <a:pPr>
              <a:defRPr/>
            </a:pPr>
            <a:r>
              <a:rPr lang="en-US" sz="1800" dirty="0"/>
              <a:t>T-&gt;.T*F</a:t>
            </a:r>
          </a:p>
          <a:p>
            <a:pPr>
              <a:defRPr/>
            </a:pPr>
            <a:r>
              <a:rPr lang="en-US" sz="1800" dirty="0"/>
              <a:t>T-&gt;.F</a:t>
            </a:r>
          </a:p>
          <a:p>
            <a:pPr>
              <a:defRPr/>
            </a:pPr>
            <a:r>
              <a:rPr lang="en-US" sz="1800" dirty="0"/>
              <a:t>F-&gt;.(E)</a:t>
            </a:r>
          </a:p>
          <a:p>
            <a:pPr>
              <a:defRPr/>
            </a:pPr>
            <a:r>
              <a:rPr lang="en-US" sz="1800" dirty="0"/>
              <a:t>F-&gt;.id</a:t>
            </a: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smtClean="0"/>
              <a:t>Constructing canonical LR(0) item sets (cont.)</a:t>
            </a:r>
          </a:p>
        </p:txBody>
      </p:sp>
      <p:sp>
        <p:nvSpPr>
          <p:cNvPr id="51203" name="Content Placeholder 2"/>
          <p:cNvSpPr>
            <a:spLocks noGrp="1"/>
          </p:cNvSpPr>
          <p:nvPr>
            <p:ph idx="1"/>
          </p:nvPr>
        </p:nvSpPr>
        <p:spPr>
          <a:xfrm>
            <a:off x="457200" y="1935163"/>
            <a:ext cx="8229600" cy="1722437"/>
          </a:xfrm>
        </p:spPr>
        <p:txBody>
          <a:bodyPr/>
          <a:lstStyle/>
          <a:p>
            <a:r>
              <a:rPr lang="en-US" smtClean="0"/>
              <a:t>Goto (I,X) where I is an item set and X is a grammar symbol is closure of set of all items [A-&gt;</a:t>
            </a:r>
            <a:r>
              <a:rPr lang="el-GR" sz="2800" smtClean="0"/>
              <a:t> α</a:t>
            </a:r>
            <a:r>
              <a:rPr lang="en-US" sz="2800" smtClean="0"/>
              <a:t>X. </a:t>
            </a:r>
            <a:r>
              <a:rPr lang="el-GR" sz="2800" smtClean="0"/>
              <a:t>β</a:t>
            </a:r>
            <a:r>
              <a:rPr lang="en-US" sz="2800" smtClean="0"/>
              <a:t>] </a:t>
            </a:r>
            <a:r>
              <a:rPr lang="en-US" sz="2400" smtClean="0"/>
              <a:t>where [A-&gt;</a:t>
            </a:r>
            <a:r>
              <a:rPr lang="el-GR" sz="2400" smtClean="0"/>
              <a:t> α</a:t>
            </a:r>
            <a:r>
              <a:rPr lang="en-US" sz="2400" smtClean="0"/>
              <a:t>.X </a:t>
            </a:r>
            <a:r>
              <a:rPr lang="el-GR" sz="2400" smtClean="0"/>
              <a:t>β</a:t>
            </a:r>
            <a:r>
              <a:rPr lang="en-US" sz="2400" smtClean="0"/>
              <a:t>] is in I</a:t>
            </a:r>
          </a:p>
          <a:p>
            <a:r>
              <a:rPr lang="en-US" sz="2400" smtClean="0"/>
              <a:t>Example</a:t>
            </a:r>
            <a:endParaRPr lang="en-US" smtClean="0"/>
          </a:p>
        </p:txBody>
      </p:sp>
      <p:sp>
        <p:nvSpPr>
          <p:cNvPr id="4" name="Rectangle 3"/>
          <p:cNvSpPr/>
          <p:nvPr/>
        </p:nvSpPr>
        <p:spPr>
          <a:xfrm>
            <a:off x="533400" y="3886200"/>
            <a:ext cx="2286000" cy="2133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t>I0=closure({[E’-&gt;.E]}</a:t>
            </a:r>
          </a:p>
          <a:p>
            <a:pPr>
              <a:defRPr/>
            </a:pPr>
            <a:r>
              <a:rPr lang="en-US" sz="1800" dirty="0"/>
              <a:t>E’-&gt;.E</a:t>
            </a:r>
          </a:p>
          <a:p>
            <a:pPr>
              <a:defRPr/>
            </a:pPr>
            <a:r>
              <a:rPr lang="en-US" sz="1800" dirty="0"/>
              <a:t>E-&gt;.E+T</a:t>
            </a:r>
          </a:p>
          <a:p>
            <a:pPr>
              <a:defRPr/>
            </a:pPr>
            <a:r>
              <a:rPr lang="en-US" sz="1800" dirty="0"/>
              <a:t>E-&gt;.T</a:t>
            </a:r>
          </a:p>
          <a:p>
            <a:pPr>
              <a:defRPr/>
            </a:pPr>
            <a:r>
              <a:rPr lang="en-US" sz="1800" dirty="0"/>
              <a:t>T-&gt;.T*F</a:t>
            </a:r>
          </a:p>
          <a:p>
            <a:pPr>
              <a:defRPr/>
            </a:pPr>
            <a:r>
              <a:rPr lang="en-US" sz="1800" dirty="0"/>
              <a:t>T-&gt;.F</a:t>
            </a:r>
          </a:p>
          <a:p>
            <a:pPr>
              <a:defRPr/>
            </a:pPr>
            <a:r>
              <a:rPr lang="en-US" sz="1800" dirty="0"/>
              <a:t>F-&gt;.(E)</a:t>
            </a:r>
          </a:p>
          <a:p>
            <a:pPr>
              <a:defRPr/>
            </a:pPr>
            <a:r>
              <a:rPr lang="en-US" sz="1800" dirty="0"/>
              <a:t>F-&gt;.id</a:t>
            </a:r>
          </a:p>
        </p:txBody>
      </p:sp>
      <p:cxnSp>
        <p:nvCxnSpPr>
          <p:cNvPr id="6" name="Straight Arrow Connector 5"/>
          <p:cNvCxnSpPr/>
          <p:nvPr/>
        </p:nvCxnSpPr>
        <p:spPr>
          <a:xfrm flipV="1">
            <a:off x="2819400" y="3733800"/>
            <a:ext cx="14478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1206" name="TextBox 6"/>
          <p:cNvSpPr txBox="1">
            <a:spLocks noChangeArrowheads="1"/>
          </p:cNvSpPr>
          <p:nvPr/>
        </p:nvSpPr>
        <p:spPr bwMode="auto">
          <a:xfrm>
            <a:off x="3581400" y="3505200"/>
            <a:ext cx="371475" cy="461963"/>
          </a:xfrm>
          <a:prstGeom prst="rect">
            <a:avLst/>
          </a:prstGeom>
          <a:noFill/>
          <a:ln w="9525">
            <a:noFill/>
            <a:miter lim="800000"/>
            <a:headEnd/>
            <a:tailEnd/>
          </a:ln>
        </p:spPr>
        <p:txBody>
          <a:bodyPr wrap="none">
            <a:spAutoFit/>
          </a:bodyPr>
          <a:lstStyle/>
          <a:p>
            <a:r>
              <a:rPr lang="en-US"/>
              <a:t>E</a:t>
            </a:r>
          </a:p>
        </p:txBody>
      </p:sp>
      <p:sp>
        <p:nvSpPr>
          <p:cNvPr id="8" name="Rectangle 7"/>
          <p:cNvSpPr/>
          <p:nvPr/>
        </p:nvSpPr>
        <p:spPr>
          <a:xfrm>
            <a:off x="4267200" y="3124200"/>
            <a:ext cx="22860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t>I1</a:t>
            </a:r>
          </a:p>
          <a:p>
            <a:pPr>
              <a:defRPr/>
            </a:pPr>
            <a:r>
              <a:rPr lang="en-US" sz="1800" dirty="0"/>
              <a:t>E’-&gt;E.</a:t>
            </a:r>
          </a:p>
          <a:p>
            <a:pPr>
              <a:defRPr/>
            </a:pPr>
            <a:r>
              <a:rPr lang="en-US" sz="1800" dirty="0"/>
              <a:t>E-&gt;E.+T</a:t>
            </a:r>
          </a:p>
        </p:txBody>
      </p:sp>
      <p:sp>
        <p:nvSpPr>
          <p:cNvPr id="10" name="Rectangle 9"/>
          <p:cNvSpPr/>
          <p:nvPr/>
        </p:nvSpPr>
        <p:spPr>
          <a:xfrm>
            <a:off x="4191000" y="4191000"/>
            <a:ext cx="22860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t>I2</a:t>
            </a:r>
          </a:p>
          <a:p>
            <a:pPr>
              <a:defRPr/>
            </a:pPr>
            <a:r>
              <a:rPr lang="en-US" sz="1800" dirty="0"/>
              <a:t>E’-&gt;T.</a:t>
            </a:r>
          </a:p>
          <a:p>
            <a:pPr>
              <a:defRPr/>
            </a:pPr>
            <a:r>
              <a:rPr lang="en-US" sz="1800" dirty="0"/>
              <a:t>T-&gt;T.*F</a:t>
            </a:r>
          </a:p>
        </p:txBody>
      </p:sp>
      <p:cxnSp>
        <p:nvCxnSpPr>
          <p:cNvPr id="11" name="Straight Arrow Connector 10"/>
          <p:cNvCxnSpPr>
            <a:endCxn id="10" idx="1"/>
          </p:cNvCxnSpPr>
          <p:nvPr/>
        </p:nvCxnSpPr>
        <p:spPr>
          <a:xfrm>
            <a:off x="2819400" y="4495800"/>
            <a:ext cx="1371600" cy="114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1210" name="TextBox 12"/>
          <p:cNvSpPr txBox="1">
            <a:spLocks noChangeArrowheads="1"/>
          </p:cNvSpPr>
          <p:nvPr/>
        </p:nvSpPr>
        <p:spPr bwMode="auto">
          <a:xfrm>
            <a:off x="3505200" y="4186238"/>
            <a:ext cx="371475" cy="461962"/>
          </a:xfrm>
          <a:prstGeom prst="rect">
            <a:avLst/>
          </a:prstGeom>
          <a:noFill/>
          <a:ln w="9525">
            <a:noFill/>
            <a:miter lim="800000"/>
            <a:headEnd/>
            <a:tailEnd/>
          </a:ln>
        </p:spPr>
        <p:txBody>
          <a:bodyPr wrap="none">
            <a:spAutoFit/>
          </a:bodyPr>
          <a:lstStyle/>
          <a:p>
            <a:r>
              <a:rPr lang="en-US"/>
              <a:t>T</a:t>
            </a:r>
          </a:p>
        </p:txBody>
      </p:sp>
      <p:sp>
        <p:nvSpPr>
          <p:cNvPr id="14" name="Rectangle 13"/>
          <p:cNvSpPr/>
          <p:nvPr/>
        </p:nvSpPr>
        <p:spPr>
          <a:xfrm>
            <a:off x="4191000" y="5105400"/>
            <a:ext cx="22860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I4</a:t>
            </a:r>
          </a:p>
          <a:p>
            <a:pPr>
              <a:defRPr/>
            </a:pPr>
            <a:r>
              <a:rPr lang="en-US" sz="1200" dirty="0"/>
              <a:t>F-&gt;(.E)</a:t>
            </a:r>
          </a:p>
          <a:p>
            <a:pPr>
              <a:defRPr/>
            </a:pPr>
            <a:r>
              <a:rPr lang="en-US" sz="1200" dirty="0"/>
              <a:t>E-&gt;.E+T</a:t>
            </a:r>
          </a:p>
          <a:p>
            <a:pPr>
              <a:defRPr/>
            </a:pPr>
            <a:r>
              <a:rPr lang="en-US" sz="1200" dirty="0"/>
              <a:t>E-&gt;.T</a:t>
            </a:r>
          </a:p>
          <a:p>
            <a:pPr>
              <a:defRPr/>
            </a:pPr>
            <a:r>
              <a:rPr lang="en-US" sz="1200" dirty="0"/>
              <a:t>T-&gt;.T*F</a:t>
            </a:r>
          </a:p>
          <a:p>
            <a:pPr>
              <a:defRPr/>
            </a:pPr>
            <a:r>
              <a:rPr lang="en-US" sz="1200" dirty="0"/>
              <a:t>T-&gt;.F</a:t>
            </a:r>
          </a:p>
          <a:p>
            <a:pPr>
              <a:defRPr/>
            </a:pPr>
            <a:r>
              <a:rPr lang="en-US" sz="1200" dirty="0"/>
              <a:t>F-&gt;.(E)</a:t>
            </a:r>
          </a:p>
          <a:p>
            <a:pPr>
              <a:defRPr/>
            </a:pPr>
            <a:r>
              <a:rPr lang="en-US" sz="1200" dirty="0"/>
              <a:t>F-&gt;.id</a:t>
            </a:r>
          </a:p>
        </p:txBody>
      </p:sp>
      <p:cxnSp>
        <p:nvCxnSpPr>
          <p:cNvPr id="15" name="Straight Arrow Connector 14"/>
          <p:cNvCxnSpPr/>
          <p:nvPr/>
        </p:nvCxnSpPr>
        <p:spPr>
          <a:xfrm>
            <a:off x="2819400" y="5524500"/>
            <a:ext cx="1371600" cy="114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1213" name="TextBox 15"/>
          <p:cNvSpPr txBox="1">
            <a:spLocks noChangeArrowheads="1"/>
          </p:cNvSpPr>
          <p:nvPr/>
        </p:nvSpPr>
        <p:spPr bwMode="auto">
          <a:xfrm>
            <a:off x="3276600" y="5181600"/>
            <a:ext cx="287338" cy="461963"/>
          </a:xfrm>
          <a:prstGeom prst="rect">
            <a:avLst/>
          </a:prstGeom>
          <a:noFill/>
          <a:ln w="9525">
            <a:noFill/>
            <a:miter lim="800000"/>
            <a:headEnd/>
            <a:tailEnd/>
          </a:ln>
        </p:spPr>
        <p:txBody>
          <a:bodyPr wrap="none">
            <a:spAutoFit/>
          </a:bodyPr>
          <a:lstStyle/>
          <a:p>
            <a:r>
              <a:rPr lang="en-US"/>
              <a:t>(</a:t>
            </a: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smtClean="0"/>
              <a:t>Closure algorithm</a:t>
            </a:r>
          </a:p>
        </p:txBody>
      </p:sp>
      <p:sp>
        <p:nvSpPr>
          <p:cNvPr id="52227" name="Content Placeholder 2"/>
          <p:cNvSpPr>
            <a:spLocks noGrp="1"/>
          </p:cNvSpPr>
          <p:nvPr>
            <p:ph idx="1"/>
          </p:nvPr>
        </p:nvSpPr>
        <p:spPr/>
        <p:txBody>
          <a:bodyPr/>
          <a:lstStyle/>
          <a:p>
            <a:pPr>
              <a:buFont typeface="Wingdings 2" pitchFamily="18" charset="2"/>
              <a:buNone/>
            </a:pPr>
            <a:r>
              <a:rPr lang="en-US" smtClean="0"/>
              <a:t>SetOfItems CLOSURE(I) {</a:t>
            </a:r>
          </a:p>
          <a:p>
            <a:pPr>
              <a:buFont typeface="Wingdings 2" pitchFamily="18" charset="2"/>
              <a:buNone/>
            </a:pPr>
            <a:r>
              <a:rPr lang="en-US" smtClean="0"/>
              <a:t>	J=I;</a:t>
            </a:r>
          </a:p>
          <a:p>
            <a:pPr>
              <a:buFont typeface="Wingdings 2" pitchFamily="18" charset="2"/>
              <a:buNone/>
            </a:pPr>
            <a:r>
              <a:rPr lang="en-US" smtClean="0"/>
              <a:t>	repeat</a:t>
            </a:r>
          </a:p>
          <a:p>
            <a:pPr>
              <a:buFont typeface="Wingdings 2" pitchFamily="18" charset="2"/>
              <a:buNone/>
            </a:pPr>
            <a:r>
              <a:rPr lang="en-US" smtClean="0"/>
              <a:t>		for (each item A-&gt;</a:t>
            </a:r>
            <a:r>
              <a:rPr lang="en-US" sz="2800" smtClean="0"/>
              <a:t> </a:t>
            </a:r>
            <a:r>
              <a:rPr lang="el-GR" sz="2800" smtClean="0"/>
              <a:t>α</a:t>
            </a:r>
            <a:r>
              <a:rPr lang="en-US" sz="2800" smtClean="0"/>
              <a:t>.B</a:t>
            </a:r>
            <a:r>
              <a:rPr lang="el-GR" sz="2800" smtClean="0"/>
              <a:t>β</a:t>
            </a:r>
            <a:r>
              <a:rPr lang="en-US" sz="2800" smtClean="0"/>
              <a:t> in J)</a:t>
            </a:r>
          </a:p>
          <a:p>
            <a:pPr>
              <a:buFont typeface="Wingdings 2" pitchFamily="18" charset="2"/>
              <a:buNone/>
            </a:pPr>
            <a:r>
              <a:rPr lang="en-US" sz="2800" smtClean="0"/>
              <a:t>			for (each prodcution B-&gt;</a:t>
            </a:r>
            <a:r>
              <a:rPr lang="el-GR" sz="2800" smtClean="0"/>
              <a:t>γ</a:t>
            </a:r>
            <a:r>
              <a:rPr lang="en-US" sz="2800" smtClean="0"/>
              <a:t> of G)</a:t>
            </a:r>
          </a:p>
          <a:p>
            <a:pPr>
              <a:buFont typeface="Wingdings 2" pitchFamily="18" charset="2"/>
              <a:buNone/>
            </a:pPr>
            <a:r>
              <a:rPr lang="en-US" sz="2800" smtClean="0"/>
              <a:t>				if (B-&gt;.</a:t>
            </a:r>
            <a:r>
              <a:rPr lang="el-GR" sz="2800" smtClean="0"/>
              <a:t>γ</a:t>
            </a:r>
            <a:r>
              <a:rPr lang="en-US" sz="2800" smtClean="0"/>
              <a:t> is not in J)</a:t>
            </a:r>
          </a:p>
          <a:p>
            <a:pPr>
              <a:buFont typeface="Wingdings 2" pitchFamily="18" charset="2"/>
              <a:buNone/>
            </a:pPr>
            <a:r>
              <a:rPr lang="en-US" sz="2800" smtClean="0"/>
              <a:t>					add </a:t>
            </a:r>
            <a:r>
              <a:rPr lang="en-US" sz="2400" smtClean="0"/>
              <a:t>B-&gt;.</a:t>
            </a:r>
            <a:r>
              <a:rPr lang="el-GR" sz="2400" smtClean="0"/>
              <a:t>γ</a:t>
            </a:r>
            <a:r>
              <a:rPr lang="en-US" sz="2400" smtClean="0"/>
              <a:t> to J;</a:t>
            </a:r>
          </a:p>
          <a:p>
            <a:pPr>
              <a:buFont typeface="Wingdings 2" pitchFamily="18" charset="2"/>
              <a:buNone/>
            </a:pPr>
            <a:r>
              <a:rPr lang="en-US" sz="2400" smtClean="0"/>
              <a:t>	until no more items are added to J on one round;</a:t>
            </a:r>
          </a:p>
          <a:p>
            <a:pPr>
              <a:buFont typeface="Wingdings 2" pitchFamily="18" charset="2"/>
              <a:buNone/>
            </a:pPr>
            <a:r>
              <a:rPr lang="en-US" sz="2400" smtClean="0"/>
              <a:t>	return J;</a:t>
            </a:r>
            <a:endParaRPr lang="en-US" smtClean="0"/>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smtClean="0"/>
              <a:t>GOTO algorithm</a:t>
            </a:r>
          </a:p>
        </p:txBody>
      </p:sp>
      <p:sp>
        <p:nvSpPr>
          <p:cNvPr id="53251" name="Content Placeholder 2"/>
          <p:cNvSpPr>
            <a:spLocks noGrp="1"/>
          </p:cNvSpPr>
          <p:nvPr>
            <p:ph idx="1"/>
          </p:nvPr>
        </p:nvSpPr>
        <p:spPr/>
        <p:txBody>
          <a:bodyPr/>
          <a:lstStyle/>
          <a:p>
            <a:pPr>
              <a:buFont typeface="Wingdings 2" pitchFamily="18" charset="2"/>
              <a:buNone/>
            </a:pPr>
            <a:r>
              <a:rPr lang="en-US" smtClean="0"/>
              <a:t>SetOfItems  GOTO(I,X) {</a:t>
            </a:r>
          </a:p>
          <a:p>
            <a:pPr>
              <a:buFont typeface="Wingdings 2" pitchFamily="18" charset="2"/>
              <a:buNone/>
            </a:pPr>
            <a:r>
              <a:rPr lang="en-US" smtClean="0"/>
              <a:t>   J=empty;</a:t>
            </a:r>
          </a:p>
          <a:p>
            <a:pPr>
              <a:buFont typeface="Wingdings 2" pitchFamily="18" charset="2"/>
              <a:buNone/>
            </a:pPr>
            <a:r>
              <a:rPr lang="en-US" smtClean="0"/>
              <a:t>	if (</a:t>
            </a:r>
            <a:r>
              <a:rPr lang="en-US" sz="2800" smtClean="0"/>
              <a:t>A-&gt;</a:t>
            </a:r>
            <a:r>
              <a:rPr lang="el-GR" sz="2800" smtClean="0"/>
              <a:t> α</a:t>
            </a:r>
            <a:r>
              <a:rPr lang="en-US" sz="2800" smtClean="0"/>
              <a:t>.X </a:t>
            </a:r>
            <a:r>
              <a:rPr lang="el-GR" sz="2800" smtClean="0"/>
              <a:t>β</a:t>
            </a:r>
            <a:r>
              <a:rPr lang="en-US" sz="2800" smtClean="0"/>
              <a:t> is in I) </a:t>
            </a:r>
          </a:p>
          <a:p>
            <a:pPr>
              <a:buFont typeface="Wingdings 2" pitchFamily="18" charset="2"/>
              <a:buNone/>
            </a:pPr>
            <a:r>
              <a:rPr lang="en-US" sz="2800" smtClean="0"/>
              <a:t>		add CLOSURE(</a:t>
            </a:r>
            <a:r>
              <a:rPr lang="en-US" sz="2400" smtClean="0"/>
              <a:t>A-&gt;</a:t>
            </a:r>
            <a:r>
              <a:rPr lang="el-GR" sz="2400" smtClean="0"/>
              <a:t> α</a:t>
            </a:r>
            <a:r>
              <a:rPr lang="en-US" sz="2400" smtClean="0"/>
              <a:t>X. </a:t>
            </a:r>
            <a:r>
              <a:rPr lang="el-GR" sz="2400" smtClean="0"/>
              <a:t>β</a:t>
            </a:r>
            <a:r>
              <a:rPr lang="en-US" sz="2400" smtClean="0"/>
              <a:t> ) to J;</a:t>
            </a:r>
          </a:p>
          <a:p>
            <a:pPr>
              <a:buFont typeface="Wingdings 2" pitchFamily="18" charset="2"/>
              <a:buNone/>
            </a:pPr>
            <a:r>
              <a:rPr lang="en-US" sz="2400" smtClean="0"/>
              <a:t>	return J;</a:t>
            </a:r>
          </a:p>
          <a:p>
            <a:pPr>
              <a:buFont typeface="Wingdings 2" pitchFamily="18" charset="2"/>
              <a:buNone/>
            </a:pPr>
            <a:r>
              <a:rPr lang="en-US" sz="2400" smtClean="0"/>
              <a:t>}</a:t>
            </a:r>
            <a:endParaRPr lang="en-US" smtClean="0"/>
          </a:p>
          <a:p>
            <a:pPr>
              <a:buFont typeface="Wingdings 2" pitchFamily="18" charset="2"/>
              <a:buNone/>
            </a:pPr>
            <a:endParaRPr lang="en-US" smtClean="0"/>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smtClean="0"/>
              <a:t>Canonical LR(0) items</a:t>
            </a:r>
          </a:p>
        </p:txBody>
      </p:sp>
      <p:sp>
        <p:nvSpPr>
          <p:cNvPr id="54275" name="Content Placeholder 2"/>
          <p:cNvSpPr>
            <a:spLocks noGrp="1"/>
          </p:cNvSpPr>
          <p:nvPr>
            <p:ph idx="1"/>
          </p:nvPr>
        </p:nvSpPr>
        <p:spPr/>
        <p:txBody>
          <a:bodyPr/>
          <a:lstStyle/>
          <a:p>
            <a:pPr>
              <a:buFont typeface="Wingdings 2" pitchFamily="18" charset="2"/>
              <a:buNone/>
            </a:pPr>
            <a:r>
              <a:rPr lang="en-US" smtClean="0"/>
              <a:t>Void items(G’) {</a:t>
            </a:r>
          </a:p>
          <a:p>
            <a:pPr>
              <a:buFont typeface="Wingdings 2" pitchFamily="18" charset="2"/>
              <a:buNone/>
            </a:pPr>
            <a:r>
              <a:rPr lang="en-US" smtClean="0"/>
              <a:t>	C= CLOSURE({[S’-&gt;.S]});</a:t>
            </a:r>
          </a:p>
          <a:p>
            <a:pPr>
              <a:buFont typeface="Wingdings 2" pitchFamily="18" charset="2"/>
              <a:buNone/>
            </a:pPr>
            <a:r>
              <a:rPr lang="en-US" smtClean="0"/>
              <a:t>	repeat</a:t>
            </a:r>
          </a:p>
          <a:p>
            <a:pPr>
              <a:buFont typeface="Wingdings 2" pitchFamily="18" charset="2"/>
              <a:buNone/>
            </a:pPr>
            <a:r>
              <a:rPr lang="en-US" smtClean="0"/>
              <a:t>		for (each set of items I in C)</a:t>
            </a:r>
          </a:p>
          <a:p>
            <a:pPr>
              <a:buFont typeface="Wingdings 2" pitchFamily="18" charset="2"/>
              <a:buNone/>
            </a:pPr>
            <a:r>
              <a:rPr lang="en-US" smtClean="0"/>
              <a:t>		   for (each grammar symbol X)</a:t>
            </a:r>
          </a:p>
          <a:p>
            <a:pPr>
              <a:buFont typeface="Wingdings 2" pitchFamily="18" charset="2"/>
              <a:buNone/>
            </a:pPr>
            <a:r>
              <a:rPr lang="en-US" smtClean="0"/>
              <a:t>		      if (GOTO(I,X) is not empty and not in C)</a:t>
            </a:r>
          </a:p>
          <a:p>
            <a:pPr>
              <a:buFont typeface="Wingdings 2" pitchFamily="18" charset="2"/>
              <a:buNone/>
            </a:pPr>
            <a:r>
              <a:rPr lang="en-US" smtClean="0"/>
              <a:t>			add GOTO(I,X) to C;</a:t>
            </a:r>
          </a:p>
          <a:p>
            <a:pPr>
              <a:buFont typeface="Wingdings 2" pitchFamily="18" charset="2"/>
              <a:buNone/>
            </a:pPr>
            <a:r>
              <a:rPr lang="en-US" smtClean="0"/>
              <a:t>	until no new set of items are added to C on a round;</a:t>
            </a:r>
          </a:p>
          <a:p>
            <a:pPr>
              <a:buFont typeface="Wingdings 2" pitchFamily="18" charset="2"/>
              <a:buNone/>
            </a:pPr>
            <a:r>
              <a:rPr lang="en-US" smtClean="0"/>
              <a:t>}</a:t>
            </a: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0" y="0"/>
            <a:ext cx="8229600" cy="1143000"/>
          </a:xfrm>
        </p:spPr>
        <p:txBody>
          <a:bodyPr/>
          <a:lstStyle/>
          <a:p>
            <a:r>
              <a:rPr lang="en-US" smtClean="0"/>
              <a:t>Example</a:t>
            </a:r>
          </a:p>
        </p:txBody>
      </p:sp>
      <p:sp>
        <p:nvSpPr>
          <p:cNvPr id="55299" name="Rectangle 3"/>
          <p:cNvSpPr>
            <a:spLocks noChangeArrowheads="1"/>
          </p:cNvSpPr>
          <p:nvPr/>
        </p:nvSpPr>
        <p:spPr bwMode="auto">
          <a:xfrm>
            <a:off x="5334000" y="0"/>
            <a:ext cx="3810000" cy="1089025"/>
          </a:xfrm>
          <a:prstGeom prst="rect">
            <a:avLst/>
          </a:prstGeom>
          <a:noFill/>
          <a:ln w="9525">
            <a:noFill/>
            <a:miter lim="800000"/>
            <a:headEnd/>
            <a:tailEnd/>
          </a:ln>
        </p:spPr>
        <p:txBody>
          <a:bodyPr>
            <a:spAutoFit/>
          </a:bodyPr>
          <a:lstStyle/>
          <a:p>
            <a:pPr marL="457200" indent="-457200">
              <a:lnSpc>
                <a:spcPct val="90000"/>
              </a:lnSpc>
              <a:buFont typeface="Wingdings 2" pitchFamily="18" charset="2"/>
              <a:buNone/>
            </a:pPr>
            <a:r>
              <a:rPr lang="en-US" sz="1800"/>
              <a:t>E’-&gt;E</a:t>
            </a:r>
          </a:p>
          <a:p>
            <a:pPr marL="457200" indent="-457200">
              <a:lnSpc>
                <a:spcPct val="90000"/>
              </a:lnSpc>
              <a:buFont typeface="Wingdings 2" pitchFamily="18" charset="2"/>
              <a:buNone/>
            </a:pPr>
            <a:r>
              <a:rPr lang="en-US" sz="1800"/>
              <a:t>E -&gt; E + T | T</a:t>
            </a:r>
          </a:p>
          <a:p>
            <a:pPr marL="457200" indent="-457200">
              <a:lnSpc>
                <a:spcPct val="90000"/>
              </a:lnSpc>
              <a:buFont typeface="Wingdings 2" pitchFamily="18" charset="2"/>
              <a:buNone/>
            </a:pPr>
            <a:r>
              <a:rPr lang="en-US" sz="1800"/>
              <a:t>T -&gt; T * F | F</a:t>
            </a:r>
          </a:p>
          <a:p>
            <a:pPr marL="457200" indent="-457200">
              <a:lnSpc>
                <a:spcPct val="90000"/>
              </a:lnSpc>
              <a:buFont typeface="Wingdings 2" pitchFamily="18" charset="2"/>
              <a:buNone/>
            </a:pPr>
            <a:r>
              <a:rPr lang="en-US" sz="1800"/>
              <a:t>F -&gt; (E) | </a:t>
            </a:r>
            <a:r>
              <a:rPr lang="en-US" sz="1800" b="1"/>
              <a:t>id</a:t>
            </a:r>
          </a:p>
        </p:txBody>
      </p:sp>
      <p:sp>
        <p:nvSpPr>
          <p:cNvPr id="5" name="Rectangle 4"/>
          <p:cNvSpPr/>
          <p:nvPr/>
        </p:nvSpPr>
        <p:spPr>
          <a:xfrm>
            <a:off x="152400" y="2286000"/>
            <a:ext cx="1981200" cy="167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I0=closure({[E’-&gt;.E]}</a:t>
            </a:r>
          </a:p>
          <a:p>
            <a:pPr>
              <a:defRPr/>
            </a:pPr>
            <a:r>
              <a:rPr lang="en-US" sz="1400" dirty="0"/>
              <a:t>E’-&gt;.E</a:t>
            </a:r>
          </a:p>
          <a:p>
            <a:pPr>
              <a:defRPr/>
            </a:pPr>
            <a:r>
              <a:rPr lang="en-US" sz="1400" dirty="0"/>
              <a:t>E-&gt;.E+T</a:t>
            </a:r>
          </a:p>
          <a:p>
            <a:pPr>
              <a:defRPr/>
            </a:pPr>
            <a:r>
              <a:rPr lang="en-US" sz="1400" dirty="0"/>
              <a:t>E-&gt;.T</a:t>
            </a:r>
          </a:p>
          <a:p>
            <a:pPr>
              <a:defRPr/>
            </a:pPr>
            <a:r>
              <a:rPr lang="en-US" sz="1400" dirty="0"/>
              <a:t>T-&gt;.T*F</a:t>
            </a:r>
          </a:p>
          <a:p>
            <a:pPr>
              <a:defRPr/>
            </a:pPr>
            <a:r>
              <a:rPr lang="en-US" sz="1400" dirty="0"/>
              <a:t>T-&gt;.F</a:t>
            </a:r>
          </a:p>
          <a:p>
            <a:pPr>
              <a:defRPr/>
            </a:pPr>
            <a:r>
              <a:rPr lang="en-US" sz="1400" dirty="0"/>
              <a:t>F-&gt;.(E)</a:t>
            </a:r>
          </a:p>
          <a:p>
            <a:pPr>
              <a:defRPr/>
            </a:pPr>
            <a:r>
              <a:rPr lang="en-US" sz="1400" dirty="0"/>
              <a:t>F-&gt;.id</a:t>
            </a:r>
          </a:p>
        </p:txBody>
      </p:sp>
      <p:cxnSp>
        <p:nvCxnSpPr>
          <p:cNvPr id="6" name="Straight Arrow Connector 5"/>
          <p:cNvCxnSpPr/>
          <p:nvPr/>
        </p:nvCxnSpPr>
        <p:spPr>
          <a:xfrm flipV="1">
            <a:off x="2133600" y="1981200"/>
            <a:ext cx="13716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5302" name="TextBox 6"/>
          <p:cNvSpPr txBox="1">
            <a:spLocks noChangeArrowheads="1"/>
          </p:cNvSpPr>
          <p:nvPr/>
        </p:nvSpPr>
        <p:spPr bwMode="auto">
          <a:xfrm>
            <a:off x="2971800" y="1752600"/>
            <a:ext cx="371475" cy="461963"/>
          </a:xfrm>
          <a:prstGeom prst="rect">
            <a:avLst/>
          </a:prstGeom>
          <a:noFill/>
          <a:ln w="9525">
            <a:noFill/>
            <a:miter lim="800000"/>
            <a:headEnd/>
            <a:tailEnd/>
          </a:ln>
        </p:spPr>
        <p:txBody>
          <a:bodyPr wrap="none">
            <a:spAutoFit/>
          </a:bodyPr>
          <a:lstStyle/>
          <a:p>
            <a:r>
              <a:rPr lang="en-US"/>
              <a:t>E</a:t>
            </a:r>
          </a:p>
        </p:txBody>
      </p:sp>
      <p:sp>
        <p:nvSpPr>
          <p:cNvPr id="8" name="Rectangle 7"/>
          <p:cNvSpPr/>
          <p:nvPr/>
        </p:nvSpPr>
        <p:spPr>
          <a:xfrm>
            <a:off x="3505200" y="1371600"/>
            <a:ext cx="12954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t>I1</a:t>
            </a:r>
          </a:p>
          <a:p>
            <a:pPr>
              <a:defRPr/>
            </a:pPr>
            <a:r>
              <a:rPr lang="en-US" sz="1800" dirty="0"/>
              <a:t>E’-&gt;E.</a:t>
            </a:r>
          </a:p>
          <a:p>
            <a:pPr>
              <a:defRPr/>
            </a:pPr>
            <a:r>
              <a:rPr lang="en-US" sz="1800" dirty="0"/>
              <a:t>E-&gt;E.+T</a:t>
            </a:r>
          </a:p>
        </p:txBody>
      </p:sp>
      <p:sp>
        <p:nvSpPr>
          <p:cNvPr id="9" name="Rectangle 8"/>
          <p:cNvSpPr/>
          <p:nvPr/>
        </p:nvSpPr>
        <p:spPr>
          <a:xfrm>
            <a:off x="3581400" y="2286000"/>
            <a:ext cx="12954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t>I2</a:t>
            </a:r>
          </a:p>
          <a:p>
            <a:pPr>
              <a:defRPr/>
            </a:pPr>
            <a:r>
              <a:rPr lang="en-US" sz="1800" dirty="0"/>
              <a:t>E’-&gt;T.</a:t>
            </a:r>
          </a:p>
          <a:p>
            <a:pPr>
              <a:defRPr/>
            </a:pPr>
            <a:r>
              <a:rPr lang="en-US" sz="1800" dirty="0"/>
              <a:t>T-&gt;T.*F</a:t>
            </a:r>
          </a:p>
        </p:txBody>
      </p:sp>
      <p:cxnSp>
        <p:nvCxnSpPr>
          <p:cNvPr id="10" name="Straight Arrow Connector 9"/>
          <p:cNvCxnSpPr>
            <a:endCxn id="9" idx="1"/>
          </p:cNvCxnSpPr>
          <p:nvPr/>
        </p:nvCxnSpPr>
        <p:spPr>
          <a:xfrm>
            <a:off x="2133600" y="2590800"/>
            <a:ext cx="1447800" cy="114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5306" name="TextBox 12"/>
          <p:cNvSpPr txBox="1">
            <a:spLocks noChangeArrowheads="1"/>
          </p:cNvSpPr>
          <p:nvPr/>
        </p:nvSpPr>
        <p:spPr bwMode="auto">
          <a:xfrm>
            <a:off x="2895600" y="2286000"/>
            <a:ext cx="371475" cy="461963"/>
          </a:xfrm>
          <a:prstGeom prst="rect">
            <a:avLst/>
          </a:prstGeom>
          <a:noFill/>
          <a:ln w="9525">
            <a:noFill/>
            <a:miter lim="800000"/>
            <a:headEnd/>
            <a:tailEnd/>
          </a:ln>
        </p:spPr>
        <p:txBody>
          <a:bodyPr wrap="none">
            <a:spAutoFit/>
          </a:bodyPr>
          <a:lstStyle/>
          <a:p>
            <a:r>
              <a:rPr lang="en-US"/>
              <a:t>T</a:t>
            </a:r>
          </a:p>
        </p:txBody>
      </p:sp>
      <p:sp>
        <p:nvSpPr>
          <p:cNvPr id="12" name="Rectangle 11"/>
          <p:cNvSpPr/>
          <p:nvPr/>
        </p:nvSpPr>
        <p:spPr>
          <a:xfrm>
            <a:off x="3581400" y="4038600"/>
            <a:ext cx="11430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I4</a:t>
            </a:r>
          </a:p>
          <a:p>
            <a:pPr>
              <a:defRPr/>
            </a:pPr>
            <a:r>
              <a:rPr lang="en-US" sz="1200" dirty="0"/>
              <a:t>F-&gt;(.E)</a:t>
            </a:r>
          </a:p>
          <a:p>
            <a:pPr>
              <a:defRPr/>
            </a:pPr>
            <a:r>
              <a:rPr lang="en-US" sz="1200" dirty="0"/>
              <a:t>E-&gt;.E+T</a:t>
            </a:r>
          </a:p>
          <a:p>
            <a:pPr>
              <a:defRPr/>
            </a:pPr>
            <a:r>
              <a:rPr lang="en-US" sz="1200" dirty="0"/>
              <a:t>E-&gt;.T</a:t>
            </a:r>
          </a:p>
          <a:p>
            <a:pPr>
              <a:defRPr/>
            </a:pPr>
            <a:r>
              <a:rPr lang="en-US" sz="1200" dirty="0"/>
              <a:t>T-&gt;.T*F</a:t>
            </a:r>
          </a:p>
          <a:p>
            <a:pPr>
              <a:defRPr/>
            </a:pPr>
            <a:r>
              <a:rPr lang="en-US" sz="1200" dirty="0"/>
              <a:t>T-&gt;.F</a:t>
            </a:r>
          </a:p>
          <a:p>
            <a:pPr>
              <a:defRPr/>
            </a:pPr>
            <a:r>
              <a:rPr lang="en-US" sz="1200" dirty="0"/>
              <a:t>F-&gt;.(E)</a:t>
            </a:r>
          </a:p>
          <a:p>
            <a:pPr>
              <a:defRPr/>
            </a:pPr>
            <a:r>
              <a:rPr lang="en-US" sz="1200" dirty="0"/>
              <a:t>F-&gt;.id</a:t>
            </a:r>
          </a:p>
        </p:txBody>
      </p:sp>
      <p:cxnSp>
        <p:nvCxnSpPr>
          <p:cNvPr id="13" name="Straight Arrow Connector 12"/>
          <p:cNvCxnSpPr/>
          <p:nvPr/>
        </p:nvCxnSpPr>
        <p:spPr>
          <a:xfrm>
            <a:off x="2133600" y="3733800"/>
            <a:ext cx="14478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5309" name="TextBox 15"/>
          <p:cNvSpPr txBox="1">
            <a:spLocks noChangeArrowheads="1"/>
          </p:cNvSpPr>
          <p:nvPr/>
        </p:nvSpPr>
        <p:spPr bwMode="auto">
          <a:xfrm>
            <a:off x="2667000" y="3581400"/>
            <a:ext cx="287338" cy="461963"/>
          </a:xfrm>
          <a:prstGeom prst="rect">
            <a:avLst/>
          </a:prstGeom>
          <a:noFill/>
          <a:ln w="9525">
            <a:noFill/>
            <a:miter lim="800000"/>
            <a:headEnd/>
            <a:tailEnd/>
          </a:ln>
        </p:spPr>
        <p:txBody>
          <a:bodyPr wrap="none">
            <a:spAutoFit/>
          </a:bodyPr>
          <a:lstStyle/>
          <a:p>
            <a:r>
              <a:rPr lang="en-US"/>
              <a:t>(</a:t>
            </a:r>
          </a:p>
        </p:txBody>
      </p:sp>
      <p:cxnSp>
        <p:nvCxnSpPr>
          <p:cNvPr id="21" name="Straight Arrow Connector 20"/>
          <p:cNvCxnSpPr/>
          <p:nvPr/>
        </p:nvCxnSpPr>
        <p:spPr>
          <a:xfrm>
            <a:off x="2133600" y="3238500"/>
            <a:ext cx="1371600" cy="266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3505200" y="3276600"/>
            <a:ext cx="12954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t>I5</a:t>
            </a:r>
          </a:p>
          <a:p>
            <a:pPr>
              <a:defRPr/>
            </a:pPr>
            <a:r>
              <a:rPr lang="en-US" sz="1800" dirty="0"/>
              <a:t>F-&gt;id.</a:t>
            </a:r>
          </a:p>
        </p:txBody>
      </p:sp>
      <p:sp>
        <p:nvSpPr>
          <p:cNvPr id="55312" name="TextBox 12"/>
          <p:cNvSpPr txBox="1">
            <a:spLocks noChangeArrowheads="1"/>
          </p:cNvSpPr>
          <p:nvPr/>
        </p:nvSpPr>
        <p:spPr bwMode="auto">
          <a:xfrm>
            <a:off x="2752725" y="2967038"/>
            <a:ext cx="423863" cy="461962"/>
          </a:xfrm>
          <a:prstGeom prst="rect">
            <a:avLst/>
          </a:prstGeom>
          <a:noFill/>
          <a:ln w="9525">
            <a:noFill/>
            <a:miter lim="800000"/>
            <a:headEnd/>
            <a:tailEnd/>
          </a:ln>
        </p:spPr>
        <p:txBody>
          <a:bodyPr wrap="none">
            <a:spAutoFit/>
          </a:bodyPr>
          <a:lstStyle/>
          <a:p>
            <a:r>
              <a:rPr lang="en-US"/>
              <a:t>id</a:t>
            </a:r>
          </a:p>
        </p:txBody>
      </p:sp>
      <p:sp>
        <p:nvSpPr>
          <p:cNvPr id="27" name="Rectangle 26"/>
          <p:cNvSpPr/>
          <p:nvPr/>
        </p:nvSpPr>
        <p:spPr>
          <a:xfrm>
            <a:off x="3429000" y="5867400"/>
            <a:ext cx="12954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t>I3</a:t>
            </a:r>
          </a:p>
          <a:p>
            <a:pPr>
              <a:defRPr/>
            </a:pPr>
            <a:r>
              <a:rPr lang="en-US" sz="1800" dirty="0"/>
              <a:t>T&gt;F.</a:t>
            </a:r>
          </a:p>
        </p:txBody>
      </p:sp>
      <p:cxnSp>
        <p:nvCxnSpPr>
          <p:cNvPr id="28" name="Straight Arrow Connector 27"/>
          <p:cNvCxnSpPr/>
          <p:nvPr/>
        </p:nvCxnSpPr>
        <p:spPr>
          <a:xfrm rot="16200000" flipH="1">
            <a:off x="1371600" y="3962400"/>
            <a:ext cx="2057400" cy="2057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8" idx="3"/>
          </p:cNvCxnSpPr>
          <p:nvPr/>
        </p:nvCxnSpPr>
        <p:spPr>
          <a:xfrm>
            <a:off x="4800600" y="1790700"/>
            <a:ext cx="762000" cy="38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5316" name="TextBox 31"/>
          <p:cNvSpPr txBox="1">
            <a:spLocks noChangeArrowheads="1"/>
          </p:cNvSpPr>
          <p:nvPr/>
        </p:nvSpPr>
        <p:spPr bwMode="auto">
          <a:xfrm>
            <a:off x="4953000" y="1447800"/>
            <a:ext cx="371475" cy="461963"/>
          </a:xfrm>
          <a:prstGeom prst="rect">
            <a:avLst/>
          </a:prstGeom>
          <a:noFill/>
          <a:ln w="9525">
            <a:noFill/>
            <a:miter lim="800000"/>
            <a:headEnd/>
            <a:tailEnd/>
          </a:ln>
        </p:spPr>
        <p:txBody>
          <a:bodyPr wrap="none">
            <a:spAutoFit/>
          </a:bodyPr>
          <a:lstStyle/>
          <a:p>
            <a:r>
              <a:rPr lang="en-US"/>
              <a:t>+</a:t>
            </a:r>
          </a:p>
        </p:txBody>
      </p:sp>
      <p:sp>
        <p:nvSpPr>
          <p:cNvPr id="33" name="Rectangle 32"/>
          <p:cNvSpPr/>
          <p:nvPr/>
        </p:nvSpPr>
        <p:spPr>
          <a:xfrm>
            <a:off x="5562600" y="1143000"/>
            <a:ext cx="11430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I6</a:t>
            </a:r>
          </a:p>
          <a:p>
            <a:pPr>
              <a:defRPr/>
            </a:pPr>
            <a:r>
              <a:rPr lang="en-US" sz="1200" dirty="0"/>
              <a:t>E-&gt;E+.T</a:t>
            </a:r>
          </a:p>
          <a:p>
            <a:pPr>
              <a:defRPr/>
            </a:pPr>
            <a:r>
              <a:rPr lang="en-US" sz="1200" dirty="0"/>
              <a:t>T-&gt;.T*F</a:t>
            </a:r>
          </a:p>
          <a:p>
            <a:pPr>
              <a:defRPr/>
            </a:pPr>
            <a:r>
              <a:rPr lang="en-US" sz="1200" dirty="0"/>
              <a:t>T-&gt;.F</a:t>
            </a:r>
          </a:p>
          <a:p>
            <a:pPr>
              <a:defRPr/>
            </a:pPr>
            <a:r>
              <a:rPr lang="en-US" sz="1200" dirty="0"/>
              <a:t>F-&gt;.(E)</a:t>
            </a:r>
          </a:p>
          <a:p>
            <a:pPr>
              <a:defRPr/>
            </a:pPr>
            <a:r>
              <a:rPr lang="en-US" sz="1200" dirty="0"/>
              <a:t>F-&gt;.id</a:t>
            </a:r>
          </a:p>
        </p:txBody>
      </p:sp>
      <p:cxnSp>
        <p:nvCxnSpPr>
          <p:cNvPr id="34" name="Straight Arrow Connector 33"/>
          <p:cNvCxnSpPr/>
          <p:nvPr/>
        </p:nvCxnSpPr>
        <p:spPr>
          <a:xfrm>
            <a:off x="4876800" y="2705100"/>
            <a:ext cx="762000" cy="38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5319" name="TextBox 34"/>
          <p:cNvSpPr txBox="1">
            <a:spLocks noChangeArrowheads="1"/>
          </p:cNvSpPr>
          <p:nvPr/>
        </p:nvSpPr>
        <p:spPr bwMode="auto">
          <a:xfrm>
            <a:off x="4800600" y="2438400"/>
            <a:ext cx="338138" cy="461963"/>
          </a:xfrm>
          <a:prstGeom prst="rect">
            <a:avLst/>
          </a:prstGeom>
          <a:noFill/>
          <a:ln w="9525">
            <a:noFill/>
            <a:miter lim="800000"/>
            <a:headEnd/>
            <a:tailEnd/>
          </a:ln>
        </p:spPr>
        <p:txBody>
          <a:bodyPr wrap="none">
            <a:spAutoFit/>
          </a:bodyPr>
          <a:lstStyle/>
          <a:p>
            <a:r>
              <a:rPr lang="en-US"/>
              <a:t>*</a:t>
            </a:r>
          </a:p>
        </p:txBody>
      </p:sp>
      <p:sp>
        <p:nvSpPr>
          <p:cNvPr id="37" name="Rectangle 36"/>
          <p:cNvSpPr/>
          <p:nvPr/>
        </p:nvSpPr>
        <p:spPr>
          <a:xfrm>
            <a:off x="5638800" y="2362200"/>
            <a:ext cx="11430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I7</a:t>
            </a:r>
          </a:p>
          <a:p>
            <a:pPr>
              <a:defRPr/>
            </a:pPr>
            <a:r>
              <a:rPr lang="en-US" sz="1200" dirty="0"/>
              <a:t>T-&gt;T*.F</a:t>
            </a:r>
          </a:p>
          <a:p>
            <a:pPr>
              <a:defRPr/>
            </a:pPr>
            <a:r>
              <a:rPr lang="en-US" sz="1200" dirty="0"/>
              <a:t>F-&gt;.(E)</a:t>
            </a:r>
          </a:p>
          <a:p>
            <a:pPr>
              <a:defRPr/>
            </a:pPr>
            <a:r>
              <a:rPr lang="en-US" sz="1200" dirty="0"/>
              <a:t>F-&gt;.id</a:t>
            </a:r>
          </a:p>
        </p:txBody>
      </p:sp>
      <p:cxnSp>
        <p:nvCxnSpPr>
          <p:cNvPr id="38" name="Straight Arrow Connector 37"/>
          <p:cNvCxnSpPr/>
          <p:nvPr/>
        </p:nvCxnSpPr>
        <p:spPr>
          <a:xfrm>
            <a:off x="4724400" y="4724400"/>
            <a:ext cx="838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5322" name="TextBox 39"/>
          <p:cNvSpPr txBox="1">
            <a:spLocks noChangeArrowheads="1"/>
          </p:cNvSpPr>
          <p:nvPr/>
        </p:nvSpPr>
        <p:spPr bwMode="auto">
          <a:xfrm>
            <a:off x="4953000" y="4338638"/>
            <a:ext cx="371475" cy="461962"/>
          </a:xfrm>
          <a:prstGeom prst="rect">
            <a:avLst/>
          </a:prstGeom>
          <a:noFill/>
          <a:ln w="9525">
            <a:noFill/>
            <a:miter lim="800000"/>
            <a:headEnd/>
            <a:tailEnd/>
          </a:ln>
        </p:spPr>
        <p:txBody>
          <a:bodyPr wrap="none">
            <a:spAutoFit/>
          </a:bodyPr>
          <a:lstStyle/>
          <a:p>
            <a:r>
              <a:rPr lang="en-US"/>
              <a:t>E</a:t>
            </a:r>
          </a:p>
        </p:txBody>
      </p:sp>
      <p:sp>
        <p:nvSpPr>
          <p:cNvPr id="41" name="Rectangle 40"/>
          <p:cNvSpPr/>
          <p:nvPr/>
        </p:nvSpPr>
        <p:spPr>
          <a:xfrm>
            <a:off x="5562600" y="4267200"/>
            <a:ext cx="11430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I8</a:t>
            </a:r>
          </a:p>
          <a:p>
            <a:pPr>
              <a:defRPr/>
            </a:pPr>
            <a:r>
              <a:rPr lang="en-US" sz="1400" dirty="0"/>
              <a:t>E-&gt;E.+T</a:t>
            </a:r>
          </a:p>
          <a:p>
            <a:pPr>
              <a:defRPr/>
            </a:pPr>
            <a:r>
              <a:rPr lang="en-US" sz="1400" dirty="0"/>
              <a:t>F-&gt;(E.)</a:t>
            </a:r>
          </a:p>
        </p:txBody>
      </p:sp>
      <p:cxnSp>
        <p:nvCxnSpPr>
          <p:cNvPr id="42" name="Straight Arrow Connector 41"/>
          <p:cNvCxnSpPr/>
          <p:nvPr/>
        </p:nvCxnSpPr>
        <p:spPr>
          <a:xfrm>
            <a:off x="6705600" y="4729163"/>
            <a:ext cx="838200"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5325" name="TextBox 42"/>
          <p:cNvSpPr txBox="1">
            <a:spLocks noChangeArrowheads="1"/>
          </p:cNvSpPr>
          <p:nvPr/>
        </p:nvSpPr>
        <p:spPr bwMode="auto">
          <a:xfrm>
            <a:off x="6858000" y="4343400"/>
            <a:ext cx="287338" cy="461963"/>
          </a:xfrm>
          <a:prstGeom prst="rect">
            <a:avLst/>
          </a:prstGeom>
          <a:noFill/>
          <a:ln w="9525">
            <a:noFill/>
            <a:miter lim="800000"/>
            <a:headEnd/>
            <a:tailEnd/>
          </a:ln>
        </p:spPr>
        <p:txBody>
          <a:bodyPr wrap="none">
            <a:spAutoFit/>
          </a:bodyPr>
          <a:lstStyle/>
          <a:p>
            <a:r>
              <a:rPr lang="en-US"/>
              <a:t>)</a:t>
            </a:r>
          </a:p>
        </p:txBody>
      </p:sp>
      <p:sp>
        <p:nvSpPr>
          <p:cNvPr id="44" name="Rectangle 43"/>
          <p:cNvSpPr/>
          <p:nvPr/>
        </p:nvSpPr>
        <p:spPr>
          <a:xfrm>
            <a:off x="7543800" y="4343400"/>
            <a:ext cx="11430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400">
                <a:solidFill>
                  <a:srgbClr val="FFFFFF"/>
                </a:solidFill>
                <a:cs typeface="Arial" charset="0"/>
              </a:rPr>
              <a:t>I11</a:t>
            </a:r>
          </a:p>
          <a:p>
            <a:pPr algn="ctr"/>
            <a:endParaRPr lang="en-US" sz="1400">
              <a:solidFill>
                <a:srgbClr val="FFFFFF"/>
              </a:solidFill>
              <a:cs typeface="Arial" charset="0"/>
            </a:endParaRPr>
          </a:p>
          <a:p>
            <a:r>
              <a:rPr lang="en-US" sz="1400">
                <a:solidFill>
                  <a:srgbClr val="FFFFFF"/>
                </a:solidFill>
                <a:cs typeface="Arial" charset="0"/>
              </a:rPr>
              <a:t>F-&gt;(E).</a:t>
            </a:r>
          </a:p>
        </p:txBody>
      </p:sp>
      <p:sp>
        <p:nvSpPr>
          <p:cNvPr id="45" name="Rectangle 44"/>
          <p:cNvSpPr/>
          <p:nvPr/>
        </p:nvSpPr>
        <p:spPr>
          <a:xfrm>
            <a:off x="7543800" y="1143000"/>
            <a:ext cx="11430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400">
                <a:solidFill>
                  <a:srgbClr val="FFFFFF"/>
                </a:solidFill>
                <a:cs typeface="Arial" charset="0"/>
              </a:rPr>
              <a:t>I9</a:t>
            </a:r>
          </a:p>
          <a:p>
            <a:pPr algn="ctr"/>
            <a:endParaRPr lang="en-US" sz="1400">
              <a:solidFill>
                <a:srgbClr val="FFFFFF"/>
              </a:solidFill>
              <a:cs typeface="Arial" charset="0"/>
            </a:endParaRPr>
          </a:p>
          <a:p>
            <a:r>
              <a:rPr lang="en-US" sz="1400">
                <a:solidFill>
                  <a:srgbClr val="FFFFFF"/>
                </a:solidFill>
                <a:cs typeface="Arial" charset="0"/>
              </a:rPr>
              <a:t>E-&gt;E+T.</a:t>
            </a:r>
          </a:p>
          <a:p>
            <a:r>
              <a:rPr lang="en-US" sz="1400">
                <a:solidFill>
                  <a:srgbClr val="FFFFFF"/>
                </a:solidFill>
                <a:cs typeface="Arial" charset="0"/>
              </a:rPr>
              <a:t>T-&gt;T.*F</a:t>
            </a:r>
          </a:p>
        </p:txBody>
      </p:sp>
      <p:cxnSp>
        <p:nvCxnSpPr>
          <p:cNvPr id="46" name="Straight Arrow Connector 45"/>
          <p:cNvCxnSpPr>
            <a:stCxn id="33" idx="3"/>
          </p:cNvCxnSpPr>
          <p:nvPr/>
        </p:nvCxnSpPr>
        <p:spPr>
          <a:xfrm>
            <a:off x="6705600" y="1676400"/>
            <a:ext cx="838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5329" name="TextBox 46"/>
          <p:cNvSpPr txBox="1">
            <a:spLocks noChangeArrowheads="1"/>
          </p:cNvSpPr>
          <p:nvPr/>
        </p:nvSpPr>
        <p:spPr bwMode="auto">
          <a:xfrm>
            <a:off x="6858000" y="1295400"/>
            <a:ext cx="371475" cy="461963"/>
          </a:xfrm>
          <a:prstGeom prst="rect">
            <a:avLst/>
          </a:prstGeom>
          <a:noFill/>
          <a:ln w="9525">
            <a:noFill/>
            <a:miter lim="800000"/>
            <a:headEnd/>
            <a:tailEnd/>
          </a:ln>
        </p:spPr>
        <p:txBody>
          <a:bodyPr wrap="none">
            <a:spAutoFit/>
          </a:bodyPr>
          <a:lstStyle/>
          <a:p>
            <a:r>
              <a:rPr lang="en-US"/>
              <a:t>T</a:t>
            </a:r>
          </a:p>
        </p:txBody>
      </p:sp>
      <p:sp>
        <p:nvSpPr>
          <p:cNvPr id="50" name="Rectangle 49"/>
          <p:cNvSpPr/>
          <p:nvPr/>
        </p:nvSpPr>
        <p:spPr>
          <a:xfrm>
            <a:off x="7620000" y="2286000"/>
            <a:ext cx="11430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400">
                <a:solidFill>
                  <a:srgbClr val="FFFFFF"/>
                </a:solidFill>
                <a:cs typeface="Arial" charset="0"/>
              </a:rPr>
              <a:t>I10</a:t>
            </a:r>
          </a:p>
          <a:p>
            <a:pPr algn="ctr"/>
            <a:endParaRPr lang="en-US" sz="1400">
              <a:solidFill>
                <a:srgbClr val="FFFFFF"/>
              </a:solidFill>
              <a:cs typeface="Arial" charset="0"/>
            </a:endParaRPr>
          </a:p>
          <a:p>
            <a:r>
              <a:rPr lang="en-US" sz="1400">
                <a:solidFill>
                  <a:srgbClr val="FFFFFF"/>
                </a:solidFill>
                <a:cs typeface="Arial" charset="0"/>
              </a:rPr>
              <a:t>T-&gt;T*F.</a:t>
            </a:r>
          </a:p>
        </p:txBody>
      </p:sp>
      <p:cxnSp>
        <p:nvCxnSpPr>
          <p:cNvPr id="51" name="Straight Arrow Connector 50"/>
          <p:cNvCxnSpPr/>
          <p:nvPr/>
        </p:nvCxnSpPr>
        <p:spPr>
          <a:xfrm>
            <a:off x="6781800" y="2738438"/>
            <a:ext cx="838200"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5332" name="TextBox 51"/>
          <p:cNvSpPr txBox="1">
            <a:spLocks noChangeArrowheads="1"/>
          </p:cNvSpPr>
          <p:nvPr/>
        </p:nvSpPr>
        <p:spPr bwMode="auto">
          <a:xfrm>
            <a:off x="6781800" y="2357438"/>
            <a:ext cx="355600" cy="461962"/>
          </a:xfrm>
          <a:prstGeom prst="rect">
            <a:avLst/>
          </a:prstGeom>
          <a:noFill/>
          <a:ln w="9525">
            <a:noFill/>
            <a:miter lim="800000"/>
            <a:headEnd/>
            <a:tailEnd/>
          </a:ln>
        </p:spPr>
        <p:txBody>
          <a:bodyPr wrap="none">
            <a:spAutoFit/>
          </a:bodyPr>
          <a:lstStyle/>
          <a:p>
            <a:r>
              <a:rPr lang="en-US"/>
              <a:t>F</a:t>
            </a:r>
          </a:p>
        </p:txBody>
      </p:sp>
      <p:cxnSp>
        <p:nvCxnSpPr>
          <p:cNvPr id="54" name="Straight Arrow Connector 53"/>
          <p:cNvCxnSpPr/>
          <p:nvPr/>
        </p:nvCxnSpPr>
        <p:spPr>
          <a:xfrm rot="10800000" flipV="1">
            <a:off x="4800600" y="3124200"/>
            <a:ext cx="7620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5334" name="TextBox 12"/>
          <p:cNvSpPr txBox="1">
            <a:spLocks noChangeArrowheads="1"/>
          </p:cNvSpPr>
          <p:nvPr/>
        </p:nvSpPr>
        <p:spPr bwMode="auto">
          <a:xfrm>
            <a:off x="5029200" y="2819400"/>
            <a:ext cx="423863" cy="461963"/>
          </a:xfrm>
          <a:prstGeom prst="rect">
            <a:avLst/>
          </a:prstGeom>
          <a:noFill/>
          <a:ln w="9525">
            <a:noFill/>
            <a:miter lim="800000"/>
            <a:headEnd/>
            <a:tailEnd/>
          </a:ln>
        </p:spPr>
        <p:txBody>
          <a:bodyPr wrap="none">
            <a:spAutoFit/>
          </a:bodyPr>
          <a:lstStyle/>
          <a:p>
            <a:r>
              <a:rPr lang="en-US"/>
              <a:t>id</a:t>
            </a:r>
          </a:p>
        </p:txBody>
      </p:sp>
      <p:cxnSp>
        <p:nvCxnSpPr>
          <p:cNvPr id="57" name="Straight Arrow Connector 56"/>
          <p:cNvCxnSpPr/>
          <p:nvPr/>
        </p:nvCxnSpPr>
        <p:spPr>
          <a:xfrm rot="5400000">
            <a:off x="4686300" y="2400300"/>
            <a:ext cx="990600"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3" name="Elbow Connector 62"/>
          <p:cNvCxnSpPr/>
          <p:nvPr/>
        </p:nvCxnSpPr>
        <p:spPr>
          <a:xfrm rot="5400000" flipH="1" flipV="1">
            <a:off x="6438900" y="3543300"/>
            <a:ext cx="762000" cy="68580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flipH="1" flipV="1">
            <a:off x="6400801" y="2743200"/>
            <a:ext cx="1524000" cy="3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rot="10800000">
            <a:off x="6705600" y="1981200"/>
            <a:ext cx="457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5339" name="TextBox 67"/>
          <p:cNvSpPr txBox="1">
            <a:spLocks noChangeArrowheads="1"/>
          </p:cNvSpPr>
          <p:nvPr/>
        </p:nvSpPr>
        <p:spPr bwMode="auto">
          <a:xfrm>
            <a:off x="7086600" y="3505200"/>
            <a:ext cx="355600" cy="461963"/>
          </a:xfrm>
          <a:prstGeom prst="rect">
            <a:avLst/>
          </a:prstGeom>
          <a:noFill/>
          <a:ln w="9525">
            <a:noFill/>
            <a:miter lim="800000"/>
            <a:headEnd/>
            <a:tailEnd/>
          </a:ln>
        </p:spPr>
        <p:txBody>
          <a:bodyPr wrap="none">
            <a:spAutoFit/>
          </a:bodyPr>
          <a:lstStyle/>
          <a:p>
            <a:r>
              <a:rPr lang="en-US"/>
              <a:t>+</a:t>
            </a:r>
          </a:p>
        </p:txBody>
      </p:sp>
      <p:cxnSp>
        <p:nvCxnSpPr>
          <p:cNvPr id="70" name="Straight Arrow Connector 69"/>
          <p:cNvCxnSpPr/>
          <p:nvPr/>
        </p:nvCxnSpPr>
        <p:spPr>
          <a:xfrm rot="10800000">
            <a:off x="3200400" y="990600"/>
            <a:ext cx="6096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5341" name="TextBox 70"/>
          <p:cNvSpPr txBox="1">
            <a:spLocks noChangeArrowheads="1"/>
          </p:cNvSpPr>
          <p:nvPr/>
        </p:nvSpPr>
        <p:spPr bwMode="auto">
          <a:xfrm>
            <a:off x="3733800" y="914400"/>
            <a:ext cx="338138" cy="461963"/>
          </a:xfrm>
          <a:prstGeom prst="rect">
            <a:avLst/>
          </a:prstGeom>
          <a:noFill/>
          <a:ln w="9525">
            <a:noFill/>
            <a:miter lim="800000"/>
            <a:headEnd/>
            <a:tailEnd/>
          </a:ln>
        </p:spPr>
        <p:txBody>
          <a:bodyPr wrap="none">
            <a:spAutoFit/>
          </a:bodyPr>
          <a:lstStyle/>
          <a:p>
            <a:r>
              <a:rPr lang="en-US"/>
              <a:t>$</a:t>
            </a:r>
          </a:p>
        </p:txBody>
      </p:sp>
      <p:sp>
        <p:nvSpPr>
          <p:cNvPr id="55342" name="TextBox 71"/>
          <p:cNvSpPr txBox="1">
            <a:spLocks noChangeArrowheads="1"/>
          </p:cNvSpPr>
          <p:nvPr/>
        </p:nvSpPr>
        <p:spPr bwMode="auto">
          <a:xfrm>
            <a:off x="2971800" y="609600"/>
            <a:ext cx="593725" cy="461963"/>
          </a:xfrm>
          <a:prstGeom prst="rect">
            <a:avLst/>
          </a:prstGeom>
          <a:noFill/>
          <a:ln w="9525">
            <a:noFill/>
            <a:miter lim="800000"/>
            <a:headEnd/>
            <a:tailEnd/>
          </a:ln>
        </p:spPr>
        <p:txBody>
          <a:bodyPr wrap="none">
            <a:spAutoFit/>
          </a:bodyPr>
          <a:lstStyle/>
          <a:p>
            <a:r>
              <a:rPr lang="en-US"/>
              <a:t>acc</a:t>
            </a: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smtClean="0"/>
              <a:t>Use of LR(0) automaton</a:t>
            </a:r>
          </a:p>
        </p:txBody>
      </p:sp>
      <p:sp>
        <p:nvSpPr>
          <p:cNvPr id="56323" name="Content Placeholder 2"/>
          <p:cNvSpPr>
            <a:spLocks noGrp="1"/>
          </p:cNvSpPr>
          <p:nvPr>
            <p:ph idx="1"/>
          </p:nvPr>
        </p:nvSpPr>
        <p:spPr/>
        <p:txBody>
          <a:bodyPr/>
          <a:lstStyle/>
          <a:p>
            <a:r>
              <a:rPr lang="en-US" smtClean="0"/>
              <a:t>Example: id*id</a:t>
            </a:r>
          </a:p>
        </p:txBody>
      </p:sp>
      <p:graphicFrame>
        <p:nvGraphicFramePr>
          <p:cNvPr id="4" name="Table 3"/>
          <p:cNvGraphicFramePr>
            <a:graphicFrameLocks noGrp="1"/>
          </p:cNvGraphicFramePr>
          <p:nvPr/>
        </p:nvGraphicFramePr>
        <p:xfrm>
          <a:off x="1447800" y="2514600"/>
          <a:ext cx="6781800" cy="3714750"/>
        </p:xfrm>
        <a:graphic>
          <a:graphicData uri="http://schemas.openxmlformats.org/drawingml/2006/table">
            <a:tbl>
              <a:tblPr/>
              <a:tblGrid>
                <a:gridCol w="685800"/>
                <a:gridCol w="1143000"/>
                <a:gridCol w="1295400"/>
                <a:gridCol w="1066800"/>
                <a:gridCol w="2590800"/>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onstantia" pitchFamily="18" charset="0"/>
                          <a:cs typeface="Arial" charset="0"/>
                        </a:rPr>
                        <a:t>Line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onstantia" pitchFamily="18" charset="0"/>
                          <a:cs typeface="Arial" charset="0"/>
                        </a:rPr>
                        <a:t>Stack</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onstantia" pitchFamily="18" charset="0"/>
                          <a:cs typeface="Arial" charset="0"/>
                        </a:rPr>
                        <a:t>Symbols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onstantia" pitchFamily="18" charset="0"/>
                          <a:cs typeface="Arial" charset="0"/>
                        </a:rPr>
                        <a:t>Input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onstantia" pitchFamily="18" charset="0"/>
                          <a:cs typeface="Arial" charset="0"/>
                        </a:rPr>
                        <a:t>Action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onstantia" pitchFamily="18" charset="0"/>
                          <a:cs typeface="Arial"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onstantia" pitchFamily="18" charset="0"/>
                          <a:cs typeface="Arial" charset="0"/>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onstantia" pitchFamily="18" charset="0"/>
                          <a:cs typeface="Arial"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onstantia" pitchFamily="18" charset="0"/>
                          <a:cs typeface="Arial" charset="0"/>
                        </a:rPr>
                        <a:t>id*id$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onstantia" pitchFamily="18" charset="0"/>
                          <a:cs typeface="Arial" charset="0"/>
                        </a:rPr>
                        <a:t>Shift to 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onstantia" pitchFamily="18" charset="0"/>
                          <a:cs typeface="Arial"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onstantia" pitchFamily="18" charset="0"/>
                          <a:cs typeface="Arial" charset="0"/>
                        </a:rPr>
                        <a:t>05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onstantia" pitchFamily="18" charset="0"/>
                          <a:cs typeface="Arial" charset="0"/>
                        </a:rPr>
                        <a:t>$id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onstantia" pitchFamily="18" charset="0"/>
                          <a:cs typeface="Arial" charset="0"/>
                        </a:rPr>
                        <a:t>*id$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onstantia" pitchFamily="18" charset="0"/>
                          <a:cs typeface="Arial" charset="0"/>
                        </a:rPr>
                        <a:t>Reduce by F-&gt;id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onstantia" pitchFamily="18" charset="0"/>
                          <a:cs typeface="Arial"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onstantia" pitchFamily="18" charset="0"/>
                          <a:cs typeface="Arial" charset="0"/>
                        </a:rPr>
                        <a:t>03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onstantia" pitchFamily="18" charset="0"/>
                          <a:cs typeface="Arial" charset="0"/>
                        </a:rPr>
                        <a:t>$F</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onstantia" pitchFamily="18" charset="0"/>
                          <a:cs typeface="Arial" charset="0"/>
                        </a:rPr>
                        <a:t>*id$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onstantia" pitchFamily="18" charset="0"/>
                          <a:cs typeface="Arial" charset="0"/>
                        </a:rPr>
                        <a:t>Reduce by T-&gt;F</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onstantia" pitchFamily="18" charset="0"/>
                          <a:cs typeface="Arial"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onstantia" pitchFamily="18" charset="0"/>
                          <a:cs typeface="Arial" charset="0"/>
                        </a:rPr>
                        <a:t>02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onstantia" pitchFamily="18" charset="0"/>
                          <a:cs typeface="Arial" charset="0"/>
                        </a:rPr>
                        <a:t>$T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onstantia" pitchFamily="18" charset="0"/>
                          <a:cs typeface="Arial" charset="0"/>
                        </a:rPr>
                        <a:t>*id$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onstantia" pitchFamily="18" charset="0"/>
                          <a:cs typeface="Arial" charset="0"/>
                        </a:rPr>
                        <a:t>Shift to 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onstantia" pitchFamily="18" charset="0"/>
                          <a:cs typeface="Arial"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onstantia" pitchFamily="18" charset="0"/>
                          <a:cs typeface="Arial" charset="0"/>
                        </a:rPr>
                        <a:t>027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onstantia" pitchFamily="18" charset="0"/>
                          <a:cs typeface="Arial" charset="0"/>
                        </a:rPr>
                        <a:t>$T*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onstantia" pitchFamily="18" charset="0"/>
                          <a:cs typeface="Arial" charset="0"/>
                        </a:rPr>
                        <a:t>id$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onstantia" pitchFamily="18" charset="0"/>
                          <a:cs typeface="Arial" charset="0"/>
                        </a:rPr>
                        <a:t>Shift to 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onstantia" pitchFamily="18" charset="0"/>
                          <a:cs typeface="Arial" charset="0"/>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onstantia" pitchFamily="18" charset="0"/>
                          <a:cs typeface="Arial" charset="0"/>
                        </a:rPr>
                        <a:t>0275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onstantia" pitchFamily="18" charset="0"/>
                          <a:cs typeface="Arial" charset="0"/>
                        </a:rPr>
                        <a:t>$T*id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onstantia" pitchFamily="18" charset="0"/>
                          <a:cs typeface="Arial"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onstantia" pitchFamily="18" charset="0"/>
                          <a:cs typeface="Arial" charset="0"/>
                        </a:rPr>
                        <a:t>Reduce by F-&gt;id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onstantia" pitchFamily="18" charset="0"/>
                          <a:cs typeface="Arial" charset="0"/>
                        </a:rPr>
                        <a:t>(7)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onstantia" pitchFamily="18" charset="0"/>
                          <a:cs typeface="Arial" charset="0"/>
                        </a:rPr>
                        <a:t>02710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onstantia" pitchFamily="18" charset="0"/>
                          <a:cs typeface="Arial" charset="0"/>
                        </a:rPr>
                        <a:t>$T*F</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onstantia" pitchFamily="18" charset="0"/>
                          <a:cs typeface="Arial"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onstantia" pitchFamily="18" charset="0"/>
                          <a:cs typeface="Arial" charset="0"/>
                        </a:rPr>
                        <a:t>Reduce by T-&gt;T*F</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onstantia" pitchFamily="18" charset="0"/>
                          <a:cs typeface="Arial"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onstantia" pitchFamily="18" charset="0"/>
                          <a:cs typeface="Arial" charset="0"/>
                        </a:rPr>
                        <a:t>02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onstantia" pitchFamily="18" charset="0"/>
                          <a:cs typeface="Arial" charset="0"/>
                        </a:rPr>
                        <a:t>$T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onstantia" pitchFamily="18" charset="0"/>
                          <a:cs typeface="Arial"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onstantia" pitchFamily="18" charset="0"/>
                          <a:cs typeface="Arial" charset="0"/>
                        </a:rPr>
                        <a:t>Reduce by E-&gt;T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onstantia" pitchFamily="18" charset="0"/>
                          <a:cs typeface="Arial" charset="0"/>
                        </a:rPr>
                        <a:t>(9)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onstantia" pitchFamily="18" charset="0"/>
                          <a:cs typeface="Arial" charset="0"/>
                        </a:rPr>
                        <a:t>01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onstantia" pitchFamily="18" charset="0"/>
                          <a:cs typeface="Arial" charset="0"/>
                        </a:rPr>
                        <a:t>$E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onstantia" pitchFamily="18" charset="0"/>
                          <a:cs typeface="Arial"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onstantia" pitchFamily="18" charset="0"/>
                          <a:cs typeface="Arial" charset="0"/>
                        </a:rPr>
                        <a:t>accept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bl>
          </a:graphicData>
        </a:graphic>
      </p:graphicFrame>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smtClean="0"/>
              <a:t>LR-Parsing model</a:t>
            </a:r>
          </a:p>
        </p:txBody>
      </p:sp>
      <p:graphicFrame>
        <p:nvGraphicFramePr>
          <p:cNvPr id="4" name="Table 3"/>
          <p:cNvGraphicFramePr>
            <a:graphicFrameLocks noGrp="1"/>
          </p:cNvGraphicFramePr>
          <p:nvPr/>
        </p:nvGraphicFramePr>
        <p:xfrm>
          <a:off x="2667000" y="2286000"/>
          <a:ext cx="4495800" cy="371475"/>
        </p:xfrm>
        <a:graphic>
          <a:graphicData uri="http://schemas.openxmlformats.org/drawingml/2006/table">
            <a:tbl>
              <a:tblPr/>
              <a:tblGrid>
                <a:gridCol w="749300"/>
                <a:gridCol w="749300"/>
                <a:gridCol w="749300"/>
                <a:gridCol w="749300"/>
                <a:gridCol w="749300"/>
                <a:gridCol w="749300"/>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onstantia" pitchFamily="18" charset="0"/>
                          <a:cs typeface="Arial" charset="0"/>
                        </a:rPr>
                        <a:t>a1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onstantia" pitchFamily="18" charset="0"/>
                          <a:cs typeface="Arial"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onstantia" pitchFamily="18" charset="0"/>
                          <a:cs typeface="Arial" charset="0"/>
                        </a:rPr>
                        <a:t>ai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onstantia" pitchFamily="18" charset="0"/>
                          <a:cs typeface="Arial"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onstantia" pitchFamily="18" charset="0"/>
                          <a:cs typeface="Arial" charset="0"/>
                        </a:rPr>
                        <a:t>an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onstantia" pitchFamily="18" charset="0"/>
                          <a:cs typeface="Arial"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bl>
          </a:graphicData>
        </a:graphic>
      </p:graphicFrame>
      <p:sp>
        <p:nvSpPr>
          <p:cNvPr id="57363" name="TextBox 4"/>
          <p:cNvSpPr txBox="1">
            <a:spLocks noChangeArrowheads="1"/>
          </p:cNvSpPr>
          <p:nvPr/>
        </p:nvSpPr>
        <p:spPr bwMode="auto">
          <a:xfrm>
            <a:off x="1524000" y="2286000"/>
            <a:ext cx="1092200" cy="461963"/>
          </a:xfrm>
          <a:prstGeom prst="rect">
            <a:avLst/>
          </a:prstGeom>
          <a:noFill/>
          <a:ln w="9525">
            <a:noFill/>
            <a:miter lim="800000"/>
            <a:headEnd/>
            <a:tailEnd/>
          </a:ln>
        </p:spPr>
        <p:txBody>
          <a:bodyPr wrap="none">
            <a:spAutoFit/>
          </a:bodyPr>
          <a:lstStyle/>
          <a:p>
            <a:r>
              <a:rPr lang="en-US"/>
              <a:t>INPUT</a:t>
            </a:r>
          </a:p>
        </p:txBody>
      </p:sp>
      <p:sp>
        <p:nvSpPr>
          <p:cNvPr id="6" name="Rectangle 5"/>
          <p:cNvSpPr/>
          <p:nvPr/>
        </p:nvSpPr>
        <p:spPr>
          <a:xfrm>
            <a:off x="3505200" y="3352800"/>
            <a:ext cx="25908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LR Parsing Program</a:t>
            </a:r>
          </a:p>
        </p:txBody>
      </p:sp>
      <p:cxnSp>
        <p:nvCxnSpPr>
          <p:cNvPr id="8" name="Straight Arrow Connector 7"/>
          <p:cNvCxnSpPr>
            <a:stCxn id="6" idx="1"/>
          </p:cNvCxnSpPr>
          <p:nvPr/>
        </p:nvCxnSpPr>
        <p:spPr>
          <a:xfrm rot="10800000">
            <a:off x="2438400" y="4038600"/>
            <a:ext cx="1066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9" name="Table 8"/>
          <p:cNvGraphicFramePr>
            <a:graphicFrameLocks noGrp="1"/>
          </p:cNvGraphicFramePr>
          <p:nvPr/>
        </p:nvGraphicFramePr>
        <p:xfrm>
          <a:off x="1600200" y="3886200"/>
          <a:ext cx="838200" cy="1463040"/>
        </p:xfrm>
        <a:graphic>
          <a:graphicData uri="http://schemas.openxmlformats.org/drawingml/2006/table">
            <a:tbl>
              <a:tblPr/>
              <a:tblGrid>
                <a:gridCol w="838200"/>
              </a:tblGrid>
              <a:tr h="333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onstantia" pitchFamily="18" charset="0"/>
                          <a:cs typeface="Arial" charset="0"/>
                        </a:rPr>
                        <a:t>Sm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33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onstantia" pitchFamily="18" charset="0"/>
                          <a:cs typeface="Arial" charset="0"/>
                        </a:rPr>
                        <a:t>Sm-1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r h="333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onstantia" pitchFamily="18" charset="0"/>
                          <a:cs typeface="Arial"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r h="333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onstantia" pitchFamily="18" charset="0"/>
                          <a:cs typeface="Arial"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bl>
          </a:graphicData>
        </a:graphic>
      </p:graphicFrame>
      <p:graphicFrame>
        <p:nvGraphicFramePr>
          <p:cNvPr id="10" name="Table 9"/>
          <p:cNvGraphicFramePr>
            <a:graphicFrameLocks noGrp="1"/>
          </p:cNvGraphicFramePr>
          <p:nvPr/>
        </p:nvGraphicFramePr>
        <p:xfrm>
          <a:off x="3657600" y="5334000"/>
          <a:ext cx="2286000" cy="640080"/>
        </p:xfrm>
        <a:graphic>
          <a:graphicData uri="http://schemas.openxmlformats.org/drawingml/2006/table">
            <a:tbl>
              <a:tblPr firstRow="1" bandRow="1">
                <a:tableStyleId>{5C22544A-7EE6-4342-B048-85BDC9FD1C3A}</a:tableStyleId>
              </a:tblPr>
              <a:tblGrid>
                <a:gridCol w="1143000"/>
                <a:gridCol w="1143000"/>
              </a:tblGrid>
              <a:tr h="370840">
                <a:tc>
                  <a:txBody>
                    <a:bodyPr/>
                    <a:lstStyle/>
                    <a:p>
                      <a:r>
                        <a:rPr lang="en-US" dirty="0" smtClean="0"/>
                        <a:t>ACTION</a:t>
                      </a:r>
                      <a:endParaRPr lang="en-US" dirty="0"/>
                    </a:p>
                  </a:txBody>
                  <a:tcPr/>
                </a:tc>
                <a:tc>
                  <a:txBody>
                    <a:bodyPr/>
                    <a:lstStyle/>
                    <a:p>
                      <a:r>
                        <a:rPr lang="en-US" dirty="0" smtClean="0"/>
                        <a:t>GOTO</a:t>
                      </a:r>
                      <a:endParaRPr lang="en-US" dirty="0"/>
                    </a:p>
                  </a:txBody>
                  <a:tcPr/>
                </a:tc>
              </a:tr>
            </a:tbl>
          </a:graphicData>
        </a:graphic>
      </p:graphicFrame>
      <p:cxnSp>
        <p:nvCxnSpPr>
          <p:cNvPr id="11" name="Straight Arrow Connector 10"/>
          <p:cNvCxnSpPr/>
          <p:nvPr/>
        </p:nvCxnSpPr>
        <p:spPr>
          <a:xfrm flipV="1">
            <a:off x="6096000" y="3962400"/>
            <a:ext cx="1524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6" idx="0"/>
          </p:cNvCxnSpPr>
          <p:nvPr/>
        </p:nvCxnSpPr>
        <p:spPr>
          <a:xfrm rot="16200000" flipV="1">
            <a:off x="4267200" y="2819400"/>
            <a:ext cx="7620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7388" name="TextBox 15"/>
          <p:cNvSpPr txBox="1">
            <a:spLocks noChangeArrowheads="1"/>
          </p:cNvSpPr>
          <p:nvPr/>
        </p:nvSpPr>
        <p:spPr bwMode="auto">
          <a:xfrm>
            <a:off x="7620000" y="3733800"/>
            <a:ext cx="1039813" cy="461963"/>
          </a:xfrm>
          <a:prstGeom prst="rect">
            <a:avLst/>
          </a:prstGeom>
          <a:noFill/>
          <a:ln w="9525">
            <a:noFill/>
            <a:miter lim="800000"/>
            <a:headEnd/>
            <a:tailEnd/>
          </a:ln>
        </p:spPr>
        <p:txBody>
          <a:bodyPr wrap="none">
            <a:spAutoFit/>
          </a:bodyPr>
          <a:lstStyle/>
          <a:p>
            <a:r>
              <a:rPr lang="en-US"/>
              <a:t>Output</a:t>
            </a:r>
          </a:p>
        </p:txBody>
      </p:sp>
      <p:cxnSp>
        <p:nvCxnSpPr>
          <p:cNvPr id="18" name="Straight Arrow Connector 17"/>
          <p:cNvCxnSpPr/>
          <p:nvPr/>
        </p:nvCxnSpPr>
        <p:spPr>
          <a:xfrm rot="5400000">
            <a:off x="4000500" y="4838700"/>
            <a:ext cx="6096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16200000" flipH="1">
            <a:off x="4953000" y="4800600"/>
            <a:ext cx="6096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smtClean="0"/>
              <a:t>LR parsing algorithm</a:t>
            </a:r>
          </a:p>
        </p:txBody>
      </p:sp>
      <p:sp>
        <p:nvSpPr>
          <p:cNvPr id="3" name="Content Placeholder 2"/>
          <p:cNvSpPr>
            <a:spLocks noGrp="1"/>
          </p:cNvSpPr>
          <p:nvPr>
            <p:ph idx="1"/>
          </p:nvPr>
        </p:nvSpPr>
        <p:spPr/>
        <p:txBody>
          <a:bodyPr>
            <a:normAutofit/>
          </a:bodyPr>
          <a:lstStyle/>
          <a:p>
            <a:pPr>
              <a:lnSpc>
                <a:spcPct val="80000"/>
              </a:lnSpc>
              <a:buFont typeface="Wingdings 2" pitchFamily="18" charset="2"/>
              <a:buNone/>
            </a:pPr>
            <a:r>
              <a:rPr lang="en-US" sz="2000" smtClean="0"/>
              <a:t>let a be the first symbol of w$;</a:t>
            </a:r>
          </a:p>
          <a:p>
            <a:pPr>
              <a:lnSpc>
                <a:spcPct val="80000"/>
              </a:lnSpc>
              <a:buFont typeface="Wingdings 2" pitchFamily="18" charset="2"/>
              <a:buNone/>
            </a:pPr>
            <a:r>
              <a:rPr lang="en-US" sz="2000" smtClean="0"/>
              <a:t>while(1) { /*repeat forever */</a:t>
            </a:r>
          </a:p>
          <a:p>
            <a:pPr>
              <a:lnSpc>
                <a:spcPct val="80000"/>
              </a:lnSpc>
              <a:buFont typeface="Wingdings 2" pitchFamily="18" charset="2"/>
              <a:buNone/>
            </a:pPr>
            <a:r>
              <a:rPr lang="en-US" sz="2000" smtClean="0"/>
              <a:t>	let s be the state on top of the stack;</a:t>
            </a:r>
          </a:p>
          <a:p>
            <a:pPr>
              <a:lnSpc>
                <a:spcPct val="80000"/>
              </a:lnSpc>
              <a:buFont typeface="Wingdings 2" pitchFamily="18" charset="2"/>
              <a:buNone/>
            </a:pPr>
            <a:r>
              <a:rPr lang="en-US" sz="2000" smtClean="0"/>
              <a:t>	if (ACTION[s,a] = shift t) {</a:t>
            </a:r>
          </a:p>
          <a:p>
            <a:pPr>
              <a:lnSpc>
                <a:spcPct val="80000"/>
              </a:lnSpc>
              <a:buFont typeface="Wingdings 2" pitchFamily="18" charset="2"/>
              <a:buNone/>
            </a:pPr>
            <a:r>
              <a:rPr lang="en-US" sz="2000" smtClean="0"/>
              <a:t>		push t onto the stack;</a:t>
            </a:r>
          </a:p>
          <a:p>
            <a:pPr>
              <a:lnSpc>
                <a:spcPct val="80000"/>
              </a:lnSpc>
              <a:buFont typeface="Wingdings 2" pitchFamily="18" charset="2"/>
              <a:buNone/>
            </a:pPr>
            <a:r>
              <a:rPr lang="en-US" sz="2000" smtClean="0"/>
              <a:t>		let a be the next input symbol;</a:t>
            </a:r>
          </a:p>
          <a:p>
            <a:pPr>
              <a:lnSpc>
                <a:spcPct val="80000"/>
              </a:lnSpc>
              <a:buFont typeface="Wingdings 2" pitchFamily="18" charset="2"/>
              <a:buNone/>
            </a:pPr>
            <a:r>
              <a:rPr lang="en-US" sz="2000" smtClean="0"/>
              <a:t>	} else if (ACTION[s,a] = reduce A-&gt;</a:t>
            </a:r>
            <a:r>
              <a:rPr lang="el-GR" sz="2000" smtClean="0"/>
              <a:t>β</a:t>
            </a:r>
            <a:r>
              <a:rPr lang="en-US" sz="2000" smtClean="0"/>
              <a:t>) {</a:t>
            </a:r>
          </a:p>
          <a:p>
            <a:pPr>
              <a:lnSpc>
                <a:spcPct val="80000"/>
              </a:lnSpc>
              <a:buFont typeface="Wingdings 2" pitchFamily="18" charset="2"/>
              <a:buNone/>
            </a:pPr>
            <a:r>
              <a:rPr lang="en-US" sz="2000" smtClean="0"/>
              <a:t>		pop |</a:t>
            </a:r>
            <a:r>
              <a:rPr lang="el-GR" sz="2000" smtClean="0"/>
              <a:t>β</a:t>
            </a:r>
            <a:r>
              <a:rPr lang="en-US" sz="2000" smtClean="0"/>
              <a:t>| symbols of the stack;</a:t>
            </a:r>
          </a:p>
          <a:p>
            <a:pPr>
              <a:lnSpc>
                <a:spcPct val="80000"/>
              </a:lnSpc>
              <a:buFont typeface="Wingdings 2" pitchFamily="18" charset="2"/>
              <a:buNone/>
            </a:pPr>
            <a:r>
              <a:rPr lang="en-US" sz="2000" smtClean="0"/>
              <a:t>		let state t now be on top of the stack;</a:t>
            </a:r>
          </a:p>
          <a:p>
            <a:pPr>
              <a:lnSpc>
                <a:spcPct val="80000"/>
              </a:lnSpc>
              <a:buFont typeface="Wingdings 2" pitchFamily="18" charset="2"/>
              <a:buNone/>
            </a:pPr>
            <a:r>
              <a:rPr lang="en-US" sz="2000" smtClean="0"/>
              <a:t>		push GOTO[t,A] onto the stack;</a:t>
            </a:r>
          </a:p>
          <a:p>
            <a:pPr>
              <a:lnSpc>
                <a:spcPct val="80000"/>
              </a:lnSpc>
              <a:buFont typeface="Wingdings 2" pitchFamily="18" charset="2"/>
              <a:buNone/>
            </a:pPr>
            <a:r>
              <a:rPr lang="en-US" sz="2000" smtClean="0"/>
              <a:t>		output the production A-&gt;</a:t>
            </a:r>
            <a:r>
              <a:rPr lang="el-GR" sz="2000" smtClean="0"/>
              <a:t>β</a:t>
            </a:r>
            <a:r>
              <a:rPr lang="en-US" sz="2000" smtClean="0"/>
              <a:t>;</a:t>
            </a:r>
          </a:p>
          <a:p>
            <a:pPr>
              <a:lnSpc>
                <a:spcPct val="80000"/>
              </a:lnSpc>
              <a:buFont typeface="Wingdings 2" pitchFamily="18" charset="2"/>
              <a:buNone/>
            </a:pPr>
            <a:r>
              <a:rPr lang="en-US" sz="2000" smtClean="0"/>
              <a:t>	} else if (ACTION[s,a]=accept) break; /* parsing is done */</a:t>
            </a:r>
          </a:p>
          <a:p>
            <a:pPr>
              <a:lnSpc>
                <a:spcPct val="80000"/>
              </a:lnSpc>
              <a:buFont typeface="Wingdings 2" pitchFamily="18" charset="2"/>
              <a:buNone/>
            </a:pPr>
            <a:r>
              <a:rPr lang="en-US" sz="2000" smtClean="0"/>
              <a:t>	else call error-recovery routine;</a:t>
            </a:r>
          </a:p>
          <a:p>
            <a:pPr>
              <a:lnSpc>
                <a:spcPct val="80000"/>
              </a:lnSpc>
              <a:buFont typeface="Wingdings 2" pitchFamily="18" charset="2"/>
              <a:buNone/>
            </a:pPr>
            <a:r>
              <a:rPr lang="en-US" sz="2000" smtClean="0"/>
              <a: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 name="CustomShape 1"/>
          <p:cNvSpPr/>
          <p:nvPr/>
        </p:nvSpPr>
        <p:spPr>
          <a:xfrm>
            <a:off x="685800" y="274320"/>
            <a:ext cx="7771680" cy="7308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gn="ctr">
              <a:lnSpc>
                <a:spcPct val="100000"/>
              </a:lnSpc>
            </a:pPr>
            <a:r>
              <a:rPr lang="en-US" sz="3200" b="1" strike="noStrike" spc="-1">
                <a:solidFill>
                  <a:srgbClr val="000000"/>
                </a:solidFill>
                <a:uFill>
                  <a:solidFill>
                    <a:srgbClr val="FFFFFF"/>
                  </a:solidFill>
                </a:uFill>
                <a:latin typeface="Times New Roman"/>
                <a:ea typeface="DejaVu Sans"/>
              </a:rPr>
              <a:t>Phases of a Compiler - Front end cont’d</a:t>
            </a:r>
            <a:endParaRPr lang="en-US" sz="1800" b="0" strike="noStrike" spc="-1">
              <a:solidFill>
                <a:srgbClr val="000000"/>
              </a:solidFill>
              <a:uFill>
                <a:solidFill>
                  <a:srgbClr val="FFFFFF"/>
                </a:solidFill>
              </a:uFill>
              <a:latin typeface="Arial"/>
            </a:endParaRPr>
          </a:p>
        </p:txBody>
      </p:sp>
      <p:sp>
        <p:nvSpPr>
          <p:cNvPr id="144" name="CustomShape 2"/>
          <p:cNvSpPr/>
          <p:nvPr/>
        </p:nvSpPr>
        <p:spPr>
          <a:xfrm>
            <a:off x="365760" y="1194840"/>
            <a:ext cx="8091720" cy="505944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just">
              <a:lnSpc>
                <a:spcPct val="100000"/>
              </a:lnSpc>
            </a:pPr>
            <a:r>
              <a:rPr lang="en-US" sz="3200" b="0" strike="noStrike" spc="-1">
                <a:solidFill>
                  <a:srgbClr val="000000"/>
                </a:solidFill>
                <a:uFill>
                  <a:solidFill>
                    <a:srgbClr val="FFFFFF"/>
                  </a:solidFill>
                </a:uFill>
                <a:latin typeface="Times New Roman"/>
                <a:ea typeface="DejaVu Sans"/>
              </a:rPr>
              <a:t>The front end includes all analysis phases and the intermediate code generator.</a:t>
            </a:r>
            <a:endParaRPr lang="en-US" sz="1800" b="0" strike="noStrike" spc="-1">
              <a:solidFill>
                <a:srgbClr val="000000"/>
              </a:solidFill>
              <a:uFill>
                <a:solidFill>
                  <a:srgbClr val="FFFFFF"/>
                </a:solidFill>
              </a:uFill>
              <a:latin typeface="Arial"/>
            </a:endParaRPr>
          </a:p>
          <a:p>
            <a:pPr algn="just">
              <a:lnSpc>
                <a:spcPct val="100000"/>
              </a:lnSpc>
            </a:pPr>
            <a:endParaRPr lang="en-US" sz="1800" b="0" strike="noStrike" spc="-1">
              <a:solidFill>
                <a:srgbClr val="000000"/>
              </a:solidFill>
              <a:uFill>
                <a:solidFill>
                  <a:srgbClr val="FFFFFF"/>
                </a:solidFill>
              </a:uFill>
              <a:latin typeface="Arial"/>
            </a:endParaRPr>
          </a:p>
          <a:p>
            <a:pPr marL="457200" indent="-456840" algn="just">
              <a:lnSpc>
                <a:spcPct val="100000"/>
              </a:lnSpc>
              <a:buClr>
                <a:srgbClr val="000000"/>
              </a:buClr>
              <a:buFont typeface="Arial"/>
              <a:buChar char="•"/>
            </a:pPr>
            <a:r>
              <a:rPr lang="en-US" sz="3200" b="0" strike="noStrike" spc="-1">
                <a:solidFill>
                  <a:srgbClr val="000000"/>
                </a:solidFill>
                <a:uFill>
                  <a:solidFill>
                    <a:srgbClr val="FFFFFF"/>
                  </a:solidFill>
                </a:uFill>
                <a:latin typeface="Times New Roman"/>
                <a:ea typeface="DejaVu Sans"/>
              </a:rPr>
              <a:t>Lexical analysis is the first phase of compiler which is also termed as scanning. </a:t>
            </a:r>
            <a:endParaRPr lang="en-US" sz="1800" b="0" strike="noStrike" spc="-1">
              <a:solidFill>
                <a:srgbClr val="000000"/>
              </a:solidFill>
              <a:uFill>
                <a:solidFill>
                  <a:srgbClr val="FFFFFF"/>
                </a:solidFill>
              </a:uFill>
              <a:latin typeface="Arial"/>
            </a:endParaRPr>
          </a:p>
          <a:p>
            <a:pPr marL="342720" indent="-342000" algn="just">
              <a:lnSpc>
                <a:spcPct val="100000"/>
              </a:lnSpc>
              <a:buClr>
                <a:srgbClr val="000000"/>
              </a:buClr>
              <a:buFont typeface="Times"/>
              <a:buChar char="•"/>
            </a:pPr>
            <a:r>
              <a:rPr lang="en-US" sz="2800" b="0" strike="noStrike" spc="-1">
                <a:solidFill>
                  <a:srgbClr val="000000"/>
                </a:solidFill>
                <a:uFill>
                  <a:solidFill>
                    <a:srgbClr val="FFFFFF"/>
                  </a:solidFill>
                </a:uFill>
                <a:latin typeface="Times New Roman"/>
                <a:ea typeface="DejaVu Sans"/>
              </a:rPr>
              <a:t>During this phase, Source program is scanned to read the stream of characters and those characters are grouped to form a sequence called lexemes which produces token as output. Tokens are defined by regular expressions which are understood by the lexical analyzer. </a:t>
            </a:r>
            <a:endParaRPr lang="en-US" sz="1800" b="0" strike="noStrike" spc="-1">
              <a:solidFill>
                <a:srgbClr val="000000"/>
              </a:solidFill>
              <a:uFill>
                <a:solidFill>
                  <a:srgbClr val="FFFFFF"/>
                </a:solidFill>
              </a:uFill>
              <a:latin typeface="Arial"/>
            </a:endParaRPr>
          </a:p>
          <a:p>
            <a:pPr marL="360" algn="just">
              <a:lnSpc>
                <a:spcPct val="100000"/>
              </a:lnSpc>
            </a:pPr>
            <a:endParaRPr lang="en-US"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152400" y="0"/>
            <a:ext cx="8229600" cy="762000"/>
          </a:xfrm>
        </p:spPr>
        <p:txBody>
          <a:bodyPr/>
          <a:lstStyle/>
          <a:p>
            <a:r>
              <a:rPr lang="en-US" smtClean="0"/>
              <a:t>Example</a:t>
            </a:r>
          </a:p>
        </p:txBody>
      </p:sp>
      <p:sp>
        <p:nvSpPr>
          <p:cNvPr id="59395" name="Rectangle 3"/>
          <p:cNvSpPr>
            <a:spLocks noChangeArrowheads="1"/>
          </p:cNvSpPr>
          <p:nvPr/>
        </p:nvSpPr>
        <p:spPr bwMode="auto">
          <a:xfrm>
            <a:off x="4648200" y="152400"/>
            <a:ext cx="2667000" cy="1836738"/>
          </a:xfrm>
          <a:prstGeom prst="rect">
            <a:avLst/>
          </a:prstGeom>
          <a:noFill/>
          <a:ln w="9525">
            <a:noFill/>
            <a:miter lim="800000"/>
            <a:headEnd/>
            <a:tailEnd/>
          </a:ln>
        </p:spPr>
        <p:txBody>
          <a:bodyPr>
            <a:spAutoFit/>
          </a:bodyPr>
          <a:lstStyle/>
          <a:p>
            <a:pPr marL="457200" indent="-457200">
              <a:lnSpc>
                <a:spcPct val="90000"/>
              </a:lnSpc>
              <a:buFont typeface="Wingdings 2" pitchFamily="18" charset="2"/>
              <a:buNone/>
            </a:pPr>
            <a:r>
              <a:rPr lang="en-US" sz="1800"/>
              <a:t>(0) E’-&gt;E</a:t>
            </a:r>
          </a:p>
          <a:p>
            <a:pPr marL="457200" indent="-457200">
              <a:lnSpc>
                <a:spcPct val="90000"/>
              </a:lnSpc>
              <a:buFont typeface="Wingdings 2" pitchFamily="18" charset="2"/>
              <a:buNone/>
            </a:pPr>
            <a:r>
              <a:rPr lang="en-US" sz="1800"/>
              <a:t>(1) E -&gt; E + T</a:t>
            </a:r>
          </a:p>
          <a:p>
            <a:pPr marL="457200" indent="-457200">
              <a:lnSpc>
                <a:spcPct val="90000"/>
              </a:lnSpc>
              <a:buFont typeface="Wingdings 2" pitchFamily="18" charset="2"/>
              <a:buNone/>
            </a:pPr>
            <a:r>
              <a:rPr lang="en-US" sz="1800"/>
              <a:t>(2) E-&gt; T</a:t>
            </a:r>
          </a:p>
          <a:p>
            <a:pPr marL="457200" indent="-457200">
              <a:lnSpc>
                <a:spcPct val="90000"/>
              </a:lnSpc>
              <a:buFont typeface="Wingdings 2" pitchFamily="18" charset="2"/>
              <a:buNone/>
            </a:pPr>
            <a:r>
              <a:rPr lang="en-US" sz="1800"/>
              <a:t>(3) T -&gt; T * F </a:t>
            </a:r>
          </a:p>
          <a:p>
            <a:pPr marL="457200" indent="-457200">
              <a:lnSpc>
                <a:spcPct val="90000"/>
              </a:lnSpc>
              <a:buFont typeface="Wingdings 2" pitchFamily="18" charset="2"/>
              <a:buNone/>
            </a:pPr>
            <a:r>
              <a:rPr lang="en-US" sz="1800"/>
              <a:t>(4) T-&gt; F</a:t>
            </a:r>
          </a:p>
          <a:p>
            <a:pPr marL="457200" indent="-457200">
              <a:lnSpc>
                <a:spcPct val="90000"/>
              </a:lnSpc>
              <a:buFont typeface="Wingdings 2" pitchFamily="18" charset="2"/>
              <a:buNone/>
            </a:pPr>
            <a:r>
              <a:rPr lang="en-US" sz="1800"/>
              <a:t>(5) F -&gt; (E) </a:t>
            </a:r>
          </a:p>
          <a:p>
            <a:pPr marL="457200" indent="-457200">
              <a:lnSpc>
                <a:spcPct val="90000"/>
              </a:lnSpc>
              <a:buFont typeface="Wingdings 2" pitchFamily="18" charset="2"/>
              <a:buNone/>
            </a:pPr>
            <a:r>
              <a:rPr lang="en-US" sz="1800"/>
              <a:t>(6) F</a:t>
            </a:r>
            <a:r>
              <a:rPr lang="en-US" sz="1800" b="1"/>
              <a:t>-&gt;id</a:t>
            </a:r>
          </a:p>
        </p:txBody>
      </p:sp>
      <p:graphicFrame>
        <p:nvGraphicFramePr>
          <p:cNvPr id="5" name="Table 4"/>
          <p:cNvGraphicFramePr>
            <a:graphicFrameLocks noGrp="1"/>
          </p:cNvGraphicFramePr>
          <p:nvPr/>
        </p:nvGraphicFramePr>
        <p:xfrm>
          <a:off x="76200" y="838200"/>
          <a:ext cx="4343400" cy="4838700"/>
        </p:xfrm>
        <a:graphic>
          <a:graphicData uri="http://schemas.openxmlformats.org/drawingml/2006/table">
            <a:tbl>
              <a:tblPr/>
              <a:tblGrid>
                <a:gridCol w="712788"/>
                <a:gridCol w="427037"/>
                <a:gridCol w="355600"/>
                <a:gridCol w="355600"/>
                <a:gridCol w="427038"/>
                <a:gridCol w="427037"/>
                <a:gridCol w="428625"/>
                <a:gridCol w="355600"/>
                <a:gridCol w="427038"/>
                <a:gridCol w="427037"/>
              </a:tblGrid>
              <a:tr h="3270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FFFF"/>
                          </a:solidFill>
                          <a:effectLst/>
                          <a:latin typeface="Constantia" pitchFamily="18" charset="0"/>
                          <a:cs typeface="Arial" charset="0"/>
                        </a:rPr>
                        <a:t>STATE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FFFF"/>
                          </a:solidFill>
                          <a:effectLst/>
                          <a:latin typeface="Constantia" pitchFamily="18" charset="0"/>
                          <a:cs typeface="Arial" charset="0"/>
                        </a:rPr>
                        <a:t>ACTON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FFFF"/>
                          </a:solidFill>
                          <a:effectLst/>
                          <a:latin typeface="Constantia" pitchFamily="18" charset="0"/>
                          <a:cs typeface="Arial" charset="0"/>
                        </a:rPr>
                        <a:t>GOTO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r>
              <a:tr h="32702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Constantia"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id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F</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r h="3270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S5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Constantia"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Constantia"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S4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Constantia"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Constantia"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r h="3270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Constantia"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S6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Constantia"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Constantia"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Constantia"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Acc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Constantia"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Constantia"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Constantia"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r h="3270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Constantia"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R2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S7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Constantia"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R2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R2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Constantia"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Constantia"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Constantia"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r h="3270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Constantia"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R4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R7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Constantia"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R4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R4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Constantia"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Constantia"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Constantia"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r h="3270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S5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Constantia"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Constantia"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S4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Constantia"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Constantia"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r h="3270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Constantia"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R6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R6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Constantia"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R6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R6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Constantia"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Constantia"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Constantia"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r h="3270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S5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Constantia"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Constantia"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S4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Constantia"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Constantia"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Constantia"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r h="3270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S5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Constantia"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Constantia"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S4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Constantia"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Constantia"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Constantia"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Constantia"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r h="3270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Constantia"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S6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Constantia"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Constantia"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S11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Constantia"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Constantia"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Constantia"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Constantia"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r h="3270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Constantia"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R1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S7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Constantia"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R1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R1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Constantia"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Constantia"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Constantia"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r h="3270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Constantia"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R3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R3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Constantia"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R3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R3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Constantia"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Constantia"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Constantia"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r h="3270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Constantia"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R5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R5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Constantia"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R5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R5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Constantia"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Constantia"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Constantia"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bl>
          </a:graphicData>
        </a:graphic>
      </p:graphicFrame>
      <p:sp>
        <p:nvSpPr>
          <p:cNvPr id="59556" name="TextBox 5"/>
          <p:cNvSpPr txBox="1">
            <a:spLocks noChangeArrowheads="1"/>
          </p:cNvSpPr>
          <p:nvPr/>
        </p:nvSpPr>
        <p:spPr bwMode="auto">
          <a:xfrm>
            <a:off x="7010400" y="1366838"/>
            <a:ext cx="1365250" cy="461962"/>
          </a:xfrm>
          <a:prstGeom prst="rect">
            <a:avLst/>
          </a:prstGeom>
          <a:noFill/>
          <a:ln w="9525">
            <a:noFill/>
            <a:miter lim="800000"/>
            <a:headEnd/>
            <a:tailEnd/>
          </a:ln>
        </p:spPr>
        <p:txBody>
          <a:bodyPr wrap="none">
            <a:spAutoFit/>
          </a:bodyPr>
          <a:lstStyle/>
          <a:p>
            <a:r>
              <a:rPr lang="en-US"/>
              <a:t>id*id+id?</a:t>
            </a:r>
          </a:p>
        </p:txBody>
      </p:sp>
      <p:graphicFrame>
        <p:nvGraphicFramePr>
          <p:cNvPr id="6" name="Table 5"/>
          <p:cNvGraphicFramePr>
            <a:graphicFrameLocks noGrp="1"/>
          </p:cNvGraphicFramePr>
          <p:nvPr/>
        </p:nvGraphicFramePr>
        <p:xfrm>
          <a:off x="4800600" y="2057400"/>
          <a:ext cx="4038600" cy="4663440"/>
        </p:xfrm>
        <a:graphic>
          <a:graphicData uri="http://schemas.openxmlformats.org/drawingml/2006/table">
            <a:tbl>
              <a:tblPr/>
              <a:tblGrid>
                <a:gridCol w="533400"/>
                <a:gridCol w="555625"/>
                <a:gridCol w="771525"/>
                <a:gridCol w="882650"/>
                <a:gridCol w="1295400"/>
              </a:tblGrid>
              <a:tr h="4508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FFFF"/>
                          </a:solidFill>
                          <a:effectLst/>
                          <a:latin typeface="Constantia" pitchFamily="18" charset="0"/>
                          <a:cs typeface="Arial" charset="0"/>
                        </a:rPr>
                        <a:t>Line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FFFF"/>
                          </a:solidFill>
                          <a:effectLst/>
                          <a:latin typeface="Constantia" pitchFamily="18" charset="0"/>
                          <a:cs typeface="Arial" charset="0"/>
                        </a:rPr>
                        <a:t>Stack</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FFFF"/>
                          </a:solidFill>
                          <a:effectLst/>
                          <a:latin typeface="Constantia" pitchFamily="18" charset="0"/>
                          <a:cs typeface="Arial" charset="0"/>
                        </a:rPr>
                        <a:t>Symbols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FFFF"/>
                          </a:solidFill>
                          <a:effectLst/>
                          <a:latin typeface="Constantia" pitchFamily="18" charset="0"/>
                          <a:cs typeface="Arial" charset="0"/>
                        </a:rPr>
                        <a:t>Input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FFFF"/>
                          </a:solidFill>
                          <a:effectLst/>
                          <a:latin typeface="Constantia" pitchFamily="18" charset="0"/>
                          <a:cs typeface="Arial" charset="0"/>
                        </a:rPr>
                        <a:t>Action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271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Constantia"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id*id+id$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Shift to 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r h="271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05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id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*id+id$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Reduce by F-&gt;id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r h="271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03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F</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*id+id$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Reduce by T-&gt;F</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r h="271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02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*id+id$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Shift to 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r h="271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027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id+id$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Shift to 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r h="271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0275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T*id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+id$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Reduce by F-&gt;id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r h="4286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02710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T*F</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+id$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Reduce by T-&gt;T*F</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r h="271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02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+id$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Reduce by E-&gt;T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r h="271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01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+id$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Shift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r h="271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016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id$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Shift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r h="271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0165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E+id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Reduce by F-&gt;id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r h="271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0163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E+F</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Reduce by T-&gt;F</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r h="271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0169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E+T`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Reduce by E-&gt;E+T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r h="271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01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accept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bl>
          </a:graphicData>
        </a:graphic>
      </p:graphicFrame>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smtClean="0"/>
              <a:t>Constructing SLR parsing table</a:t>
            </a:r>
          </a:p>
        </p:txBody>
      </p:sp>
      <p:sp>
        <p:nvSpPr>
          <p:cNvPr id="3" name="Content Placeholder 2"/>
          <p:cNvSpPr>
            <a:spLocks noGrp="1"/>
          </p:cNvSpPr>
          <p:nvPr>
            <p:ph idx="1"/>
          </p:nvPr>
        </p:nvSpPr>
        <p:spPr/>
        <p:txBody>
          <a:bodyPr>
            <a:normAutofit lnSpcReduction="10000"/>
          </a:bodyPr>
          <a:lstStyle/>
          <a:p>
            <a:pPr>
              <a:lnSpc>
                <a:spcPct val="80000"/>
              </a:lnSpc>
            </a:pPr>
            <a:r>
              <a:rPr lang="en-US" sz="2400" smtClean="0"/>
              <a:t>Method</a:t>
            </a:r>
          </a:p>
          <a:p>
            <a:pPr lvl="1">
              <a:lnSpc>
                <a:spcPct val="80000"/>
              </a:lnSpc>
            </a:pPr>
            <a:r>
              <a:rPr lang="en-US" sz="2200" smtClean="0"/>
              <a:t>Construct C={I0,I1, … , In}, the collection of LR(0) items for G’</a:t>
            </a:r>
          </a:p>
          <a:p>
            <a:pPr lvl="1">
              <a:lnSpc>
                <a:spcPct val="80000"/>
              </a:lnSpc>
            </a:pPr>
            <a:r>
              <a:rPr lang="en-US" sz="2200" smtClean="0"/>
              <a:t>State i is constructed from state Ii:</a:t>
            </a:r>
          </a:p>
          <a:p>
            <a:pPr lvl="2">
              <a:lnSpc>
                <a:spcPct val="80000"/>
              </a:lnSpc>
            </a:pPr>
            <a:r>
              <a:rPr lang="en-US" sz="1900" smtClean="0"/>
              <a:t>If [A-&gt;</a:t>
            </a:r>
            <a:r>
              <a:rPr lang="el-GR" sz="1900" smtClean="0"/>
              <a:t>α</a:t>
            </a:r>
            <a:r>
              <a:rPr lang="en-US" sz="1900" smtClean="0"/>
              <a:t>.a</a:t>
            </a:r>
            <a:r>
              <a:rPr lang="el-GR" sz="1900" smtClean="0"/>
              <a:t>β</a:t>
            </a:r>
            <a:r>
              <a:rPr lang="en-US" sz="1900" smtClean="0"/>
              <a:t>] is in Ii and Goto(Ii,a)=Ij, then set ACTION[i,a] to “shift j”</a:t>
            </a:r>
          </a:p>
          <a:p>
            <a:pPr lvl="2">
              <a:lnSpc>
                <a:spcPct val="80000"/>
              </a:lnSpc>
            </a:pPr>
            <a:r>
              <a:rPr lang="en-US" sz="1900" smtClean="0"/>
              <a:t>If [A-&gt;</a:t>
            </a:r>
            <a:r>
              <a:rPr lang="el-GR" sz="1900" smtClean="0"/>
              <a:t>α</a:t>
            </a:r>
            <a:r>
              <a:rPr lang="en-US" sz="1900" smtClean="0"/>
              <a:t>.] is in Ii, then set ACTION[i,a] to “reduce A-&gt;</a:t>
            </a:r>
            <a:r>
              <a:rPr lang="el-GR" sz="1900" smtClean="0"/>
              <a:t>α</a:t>
            </a:r>
            <a:r>
              <a:rPr lang="en-US" sz="1900" smtClean="0"/>
              <a:t>” for all a in follow(A)</a:t>
            </a:r>
          </a:p>
          <a:p>
            <a:pPr lvl="2">
              <a:lnSpc>
                <a:spcPct val="80000"/>
              </a:lnSpc>
            </a:pPr>
            <a:r>
              <a:rPr lang="en-US" sz="1900" smtClean="0"/>
              <a:t>If {S’-&gt;.S] is in Ii, then set ACTION[I,$] to “Accept”</a:t>
            </a:r>
          </a:p>
          <a:p>
            <a:pPr lvl="1">
              <a:lnSpc>
                <a:spcPct val="80000"/>
              </a:lnSpc>
            </a:pPr>
            <a:r>
              <a:rPr lang="en-US" sz="2200" smtClean="0"/>
              <a:t>If any conflicts appears then we say that the grammar is not SLR(1).</a:t>
            </a:r>
          </a:p>
          <a:p>
            <a:pPr lvl="1">
              <a:lnSpc>
                <a:spcPct val="80000"/>
              </a:lnSpc>
            </a:pPr>
            <a:r>
              <a:rPr lang="en-US" sz="2200" smtClean="0"/>
              <a:t>If GOTO(Ii,A) = Ij then GOTO[i,A]=j</a:t>
            </a:r>
          </a:p>
          <a:p>
            <a:pPr lvl="1">
              <a:lnSpc>
                <a:spcPct val="80000"/>
              </a:lnSpc>
            </a:pPr>
            <a:r>
              <a:rPr lang="en-US" sz="2200" smtClean="0"/>
              <a:t>All entries not defined by above rules are made “error”</a:t>
            </a:r>
          </a:p>
          <a:p>
            <a:pPr lvl="1">
              <a:lnSpc>
                <a:spcPct val="80000"/>
              </a:lnSpc>
            </a:pPr>
            <a:r>
              <a:rPr lang="en-US" sz="2200" smtClean="0"/>
              <a:t>The initial state of the parser is the one constructed from the set of items containing [S’-&gt;.S]</a:t>
            </a: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smtClean="0"/>
              <a:t>Example grammar which is not SLR(1)</a:t>
            </a:r>
          </a:p>
        </p:txBody>
      </p:sp>
      <p:sp>
        <p:nvSpPr>
          <p:cNvPr id="61443" name="TextBox 3"/>
          <p:cNvSpPr txBox="1">
            <a:spLocks noChangeArrowheads="1"/>
          </p:cNvSpPr>
          <p:nvPr/>
        </p:nvSpPr>
        <p:spPr bwMode="auto">
          <a:xfrm>
            <a:off x="3429000" y="1295400"/>
            <a:ext cx="1771650" cy="1200150"/>
          </a:xfrm>
          <a:prstGeom prst="rect">
            <a:avLst/>
          </a:prstGeom>
          <a:noFill/>
          <a:ln w="9525">
            <a:noFill/>
            <a:miter lim="800000"/>
            <a:headEnd/>
            <a:tailEnd/>
          </a:ln>
        </p:spPr>
        <p:txBody>
          <a:bodyPr wrap="none">
            <a:spAutoFit/>
          </a:bodyPr>
          <a:lstStyle/>
          <a:p>
            <a:r>
              <a:rPr lang="en-US"/>
              <a:t>S -&gt; L=R | R</a:t>
            </a:r>
          </a:p>
          <a:p>
            <a:r>
              <a:rPr lang="en-US"/>
              <a:t>L -&gt; *R | id</a:t>
            </a:r>
          </a:p>
          <a:p>
            <a:r>
              <a:rPr lang="en-US"/>
              <a:t>R -&gt; L</a:t>
            </a:r>
          </a:p>
        </p:txBody>
      </p:sp>
      <p:sp>
        <p:nvSpPr>
          <p:cNvPr id="61444" name="TextBox 4"/>
          <p:cNvSpPr txBox="1">
            <a:spLocks noChangeArrowheads="1"/>
          </p:cNvSpPr>
          <p:nvPr/>
        </p:nvSpPr>
        <p:spPr bwMode="auto">
          <a:xfrm>
            <a:off x="381000" y="2554288"/>
            <a:ext cx="1285875" cy="2246312"/>
          </a:xfrm>
          <a:prstGeom prst="rect">
            <a:avLst/>
          </a:prstGeom>
          <a:noFill/>
          <a:ln w="9525">
            <a:noFill/>
            <a:miter lim="800000"/>
            <a:headEnd/>
            <a:tailEnd/>
          </a:ln>
        </p:spPr>
        <p:txBody>
          <a:bodyPr wrap="none">
            <a:spAutoFit/>
          </a:bodyPr>
          <a:lstStyle/>
          <a:p>
            <a:r>
              <a:rPr lang="en-US" sz="2000"/>
              <a:t>I0</a:t>
            </a:r>
          </a:p>
          <a:p>
            <a:r>
              <a:rPr lang="en-US" sz="2000"/>
              <a:t>S’-&gt;.S</a:t>
            </a:r>
          </a:p>
          <a:p>
            <a:r>
              <a:rPr lang="en-US" sz="2000"/>
              <a:t>S -&gt; .L=R </a:t>
            </a:r>
          </a:p>
          <a:p>
            <a:r>
              <a:rPr lang="en-US" sz="2000"/>
              <a:t>S-&gt;.R</a:t>
            </a:r>
          </a:p>
          <a:p>
            <a:r>
              <a:rPr lang="en-US" sz="2000"/>
              <a:t>L -&gt; .*R | </a:t>
            </a:r>
          </a:p>
          <a:p>
            <a:r>
              <a:rPr lang="en-US" sz="2000"/>
              <a:t>L-&gt;.id</a:t>
            </a:r>
          </a:p>
          <a:p>
            <a:r>
              <a:rPr lang="en-US" sz="2000"/>
              <a:t>R -&gt;. L</a:t>
            </a:r>
          </a:p>
        </p:txBody>
      </p:sp>
      <p:sp>
        <p:nvSpPr>
          <p:cNvPr id="61445" name="TextBox 5"/>
          <p:cNvSpPr txBox="1">
            <a:spLocks noChangeArrowheads="1"/>
          </p:cNvSpPr>
          <p:nvPr/>
        </p:nvSpPr>
        <p:spPr bwMode="auto">
          <a:xfrm>
            <a:off x="2066925" y="2554288"/>
            <a:ext cx="847725" cy="708025"/>
          </a:xfrm>
          <a:prstGeom prst="rect">
            <a:avLst/>
          </a:prstGeom>
          <a:noFill/>
          <a:ln w="9525">
            <a:noFill/>
            <a:miter lim="800000"/>
            <a:headEnd/>
            <a:tailEnd/>
          </a:ln>
        </p:spPr>
        <p:txBody>
          <a:bodyPr wrap="none">
            <a:spAutoFit/>
          </a:bodyPr>
          <a:lstStyle/>
          <a:p>
            <a:r>
              <a:rPr lang="en-US" sz="2000"/>
              <a:t>I1</a:t>
            </a:r>
          </a:p>
          <a:p>
            <a:r>
              <a:rPr lang="en-US" sz="2000"/>
              <a:t>S’-&gt;S.</a:t>
            </a:r>
          </a:p>
        </p:txBody>
      </p:sp>
      <p:sp>
        <p:nvSpPr>
          <p:cNvPr id="61446" name="TextBox 6"/>
          <p:cNvSpPr txBox="1">
            <a:spLocks noChangeArrowheads="1"/>
          </p:cNvSpPr>
          <p:nvPr/>
        </p:nvSpPr>
        <p:spPr bwMode="auto">
          <a:xfrm>
            <a:off x="1901825" y="3479800"/>
            <a:ext cx="1222375" cy="1016000"/>
          </a:xfrm>
          <a:prstGeom prst="rect">
            <a:avLst/>
          </a:prstGeom>
          <a:noFill/>
          <a:ln w="9525">
            <a:noFill/>
            <a:miter lim="800000"/>
            <a:headEnd/>
            <a:tailEnd/>
          </a:ln>
        </p:spPr>
        <p:txBody>
          <a:bodyPr wrap="none">
            <a:spAutoFit/>
          </a:bodyPr>
          <a:lstStyle/>
          <a:p>
            <a:r>
              <a:rPr lang="en-US" sz="2000"/>
              <a:t>I2</a:t>
            </a:r>
          </a:p>
          <a:p>
            <a:r>
              <a:rPr lang="en-US" sz="2000"/>
              <a:t>S -&gt;L.=R </a:t>
            </a:r>
          </a:p>
          <a:p>
            <a:r>
              <a:rPr lang="en-US" sz="2000"/>
              <a:t>R -&gt;L.</a:t>
            </a:r>
          </a:p>
        </p:txBody>
      </p:sp>
      <p:sp>
        <p:nvSpPr>
          <p:cNvPr id="61447" name="TextBox 7"/>
          <p:cNvSpPr txBox="1">
            <a:spLocks noChangeArrowheads="1"/>
          </p:cNvSpPr>
          <p:nvPr/>
        </p:nvSpPr>
        <p:spPr bwMode="auto">
          <a:xfrm>
            <a:off x="3335338" y="2568575"/>
            <a:ext cx="855662" cy="708025"/>
          </a:xfrm>
          <a:prstGeom prst="rect">
            <a:avLst/>
          </a:prstGeom>
          <a:noFill/>
          <a:ln w="9525">
            <a:noFill/>
            <a:miter lim="800000"/>
            <a:headEnd/>
            <a:tailEnd/>
          </a:ln>
        </p:spPr>
        <p:txBody>
          <a:bodyPr wrap="none">
            <a:spAutoFit/>
          </a:bodyPr>
          <a:lstStyle/>
          <a:p>
            <a:r>
              <a:rPr lang="en-US" sz="2000"/>
              <a:t>I3</a:t>
            </a:r>
          </a:p>
          <a:p>
            <a:r>
              <a:rPr lang="en-US" sz="2000"/>
              <a:t>S -&gt;R.</a:t>
            </a:r>
          </a:p>
        </p:txBody>
      </p:sp>
      <p:sp>
        <p:nvSpPr>
          <p:cNvPr id="61448" name="TextBox 8"/>
          <p:cNvSpPr txBox="1">
            <a:spLocks noChangeArrowheads="1"/>
          </p:cNvSpPr>
          <p:nvPr/>
        </p:nvSpPr>
        <p:spPr bwMode="auto">
          <a:xfrm>
            <a:off x="3352800" y="3429000"/>
            <a:ext cx="935038" cy="1631950"/>
          </a:xfrm>
          <a:prstGeom prst="rect">
            <a:avLst/>
          </a:prstGeom>
          <a:noFill/>
          <a:ln w="9525">
            <a:noFill/>
            <a:miter lim="800000"/>
            <a:headEnd/>
            <a:tailEnd/>
          </a:ln>
        </p:spPr>
        <p:txBody>
          <a:bodyPr wrap="none">
            <a:spAutoFit/>
          </a:bodyPr>
          <a:lstStyle/>
          <a:p>
            <a:r>
              <a:rPr lang="en-US" sz="2000"/>
              <a:t>I4</a:t>
            </a:r>
          </a:p>
          <a:p>
            <a:r>
              <a:rPr lang="en-US" sz="2000"/>
              <a:t>L-&gt;*.R</a:t>
            </a:r>
          </a:p>
          <a:p>
            <a:r>
              <a:rPr lang="en-US" sz="2000"/>
              <a:t>R-&gt;.L</a:t>
            </a:r>
          </a:p>
          <a:p>
            <a:r>
              <a:rPr lang="en-US" sz="2000"/>
              <a:t>L-&gt;.*R</a:t>
            </a:r>
          </a:p>
          <a:p>
            <a:r>
              <a:rPr lang="en-US" sz="2000"/>
              <a:t>L-&gt;.id</a:t>
            </a:r>
          </a:p>
        </p:txBody>
      </p:sp>
      <p:sp>
        <p:nvSpPr>
          <p:cNvPr id="61449" name="TextBox 9"/>
          <p:cNvSpPr txBox="1">
            <a:spLocks noChangeArrowheads="1"/>
          </p:cNvSpPr>
          <p:nvPr/>
        </p:nvSpPr>
        <p:spPr bwMode="auto">
          <a:xfrm>
            <a:off x="4935538" y="2568575"/>
            <a:ext cx="952500" cy="708025"/>
          </a:xfrm>
          <a:prstGeom prst="rect">
            <a:avLst/>
          </a:prstGeom>
          <a:noFill/>
          <a:ln w="9525">
            <a:noFill/>
            <a:miter lim="800000"/>
            <a:headEnd/>
            <a:tailEnd/>
          </a:ln>
        </p:spPr>
        <p:txBody>
          <a:bodyPr wrap="none">
            <a:spAutoFit/>
          </a:bodyPr>
          <a:lstStyle/>
          <a:p>
            <a:r>
              <a:rPr lang="en-US" sz="2000"/>
              <a:t>I5</a:t>
            </a:r>
          </a:p>
          <a:p>
            <a:r>
              <a:rPr lang="en-US" sz="2000"/>
              <a:t>L -&gt; id.</a:t>
            </a:r>
          </a:p>
        </p:txBody>
      </p:sp>
      <p:sp>
        <p:nvSpPr>
          <p:cNvPr id="61450" name="TextBox 10"/>
          <p:cNvSpPr txBox="1">
            <a:spLocks noChangeArrowheads="1"/>
          </p:cNvSpPr>
          <p:nvPr/>
        </p:nvSpPr>
        <p:spPr bwMode="auto">
          <a:xfrm>
            <a:off x="4932363" y="3429000"/>
            <a:ext cx="1093787" cy="1631950"/>
          </a:xfrm>
          <a:prstGeom prst="rect">
            <a:avLst/>
          </a:prstGeom>
          <a:noFill/>
          <a:ln w="9525">
            <a:noFill/>
            <a:miter lim="800000"/>
            <a:headEnd/>
            <a:tailEnd/>
          </a:ln>
        </p:spPr>
        <p:txBody>
          <a:bodyPr wrap="none">
            <a:spAutoFit/>
          </a:bodyPr>
          <a:lstStyle/>
          <a:p>
            <a:r>
              <a:rPr lang="en-US" sz="2000"/>
              <a:t>I6</a:t>
            </a:r>
          </a:p>
          <a:p>
            <a:r>
              <a:rPr lang="en-US" sz="2000"/>
              <a:t>S-&gt;L=.R</a:t>
            </a:r>
          </a:p>
          <a:p>
            <a:r>
              <a:rPr lang="en-US" sz="2000"/>
              <a:t>R-&gt;.L</a:t>
            </a:r>
          </a:p>
          <a:p>
            <a:r>
              <a:rPr lang="en-US" sz="2000"/>
              <a:t>L-&gt;.*R</a:t>
            </a:r>
          </a:p>
          <a:p>
            <a:r>
              <a:rPr lang="en-US" sz="2000"/>
              <a:t>L-&gt;.id</a:t>
            </a:r>
          </a:p>
        </p:txBody>
      </p:sp>
      <p:sp>
        <p:nvSpPr>
          <p:cNvPr id="61451" name="TextBox 11"/>
          <p:cNvSpPr txBox="1">
            <a:spLocks noChangeArrowheads="1"/>
          </p:cNvSpPr>
          <p:nvPr/>
        </p:nvSpPr>
        <p:spPr bwMode="auto">
          <a:xfrm>
            <a:off x="6477000" y="2568575"/>
            <a:ext cx="1054100" cy="708025"/>
          </a:xfrm>
          <a:prstGeom prst="rect">
            <a:avLst/>
          </a:prstGeom>
          <a:noFill/>
          <a:ln w="9525">
            <a:noFill/>
            <a:miter lim="800000"/>
            <a:headEnd/>
            <a:tailEnd/>
          </a:ln>
        </p:spPr>
        <p:txBody>
          <a:bodyPr wrap="none">
            <a:spAutoFit/>
          </a:bodyPr>
          <a:lstStyle/>
          <a:p>
            <a:r>
              <a:rPr lang="en-US" sz="2000"/>
              <a:t>I7</a:t>
            </a:r>
          </a:p>
          <a:p>
            <a:r>
              <a:rPr lang="en-US" sz="2000"/>
              <a:t>L -&gt; *R.</a:t>
            </a:r>
          </a:p>
        </p:txBody>
      </p:sp>
      <p:sp>
        <p:nvSpPr>
          <p:cNvPr id="61452" name="TextBox 12"/>
          <p:cNvSpPr txBox="1">
            <a:spLocks noChangeArrowheads="1"/>
          </p:cNvSpPr>
          <p:nvPr/>
        </p:nvSpPr>
        <p:spPr bwMode="auto">
          <a:xfrm>
            <a:off x="6532563" y="3559175"/>
            <a:ext cx="935037" cy="708025"/>
          </a:xfrm>
          <a:prstGeom prst="rect">
            <a:avLst/>
          </a:prstGeom>
          <a:noFill/>
          <a:ln w="9525">
            <a:noFill/>
            <a:miter lim="800000"/>
            <a:headEnd/>
            <a:tailEnd/>
          </a:ln>
        </p:spPr>
        <p:txBody>
          <a:bodyPr wrap="none">
            <a:spAutoFit/>
          </a:bodyPr>
          <a:lstStyle/>
          <a:p>
            <a:r>
              <a:rPr lang="en-US" sz="2000"/>
              <a:t>I8</a:t>
            </a:r>
          </a:p>
          <a:p>
            <a:r>
              <a:rPr lang="en-US" sz="2000"/>
              <a:t>R -&gt; L.</a:t>
            </a:r>
          </a:p>
        </p:txBody>
      </p:sp>
      <p:sp>
        <p:nvSpPr>
          <p:cNvPr id="61453" name="TextBox 13"/>
          <p:cNvSpPr txBox="1">
            <a:spLocks noChangeArrowheads="1"/>
          </p:cNvSpPr>
          <p:nvPr/>
        </p:nvSpPr>
        <p:spPr bwMode="auto">
          <a:xfrm>
            <a:off x="6553200" y="4397375"/>
            <a:ext cx="1222375" cy="708025"/>
          </a:xfrm>
          <a:prstGeom prst="rect">
            <a:avLst/>
          </a:prstGeom>
          <a:noFill/>
          <a:ln w="9525">
            <a:noFill/>
            <a:miter lim="800000"/>
            <a:headEnd/>
            <a:tailEnd/>
          </a:ln>
        </p:spPr>
        <p:txBody>
          <a:bodyPr wrap="none">
            <a:spAutoFit/>
          </a:bodyPr>
          <a:lstStyle/>
          <a:p>
            <a:r>
              <a:rPr lang="en-US" sz="2000"/>
              <a:t>I9</a:t>
            </a:r>
          </a:p>
          <a:p>
            <a:r>
              <a:rPr lang="en-US" sz="2000"/>
              <a:t>S -&gt; L=R.</a:t>
            </a:r>
          </a:p>
        </p:txBody>
      </p:sp>
      <p:sp>
        <p:nvSpPr>
          <p:cNvPr id="15" name="Rounded Rectangle 14"/>
          <p:cNvSpPr/>
          <p:nvPr/>
        </p:nvSpPr>
        <p:spPr>
          <a:xfrm>
            <a:off x="1828800" y="3352800"/>
            <a:ext cx="1295400" cy="1295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cs typeface="Arial" charset="0"/>
            </a:endParaRPr>
          </a:p>
        </p:txBody>
      </p:sp>
      <p:cxnSp>
        <p:nvCxnSpPr>
          <p:cNvPr id="17" name="Straight Connector 16"/>
          <p:cNvCxnSpPr/>
          <p:nvPr/>
        </p:nvCxnSpPr>
        <p:spPr>
          <a:xfrm>
            <a:off x="2438400" y="5867400"/>
            <a:ext cx="23622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p:cNvSpPr txBox="1">
            <a:spLocks noChangeArrowheads="1"/>
          </p:cNvSpPr>
          <p:nvPr/>
        </p:nvSpPr>
        <p:spPr bwMode="auto">
          <a:xfrm>
            <a:off x="3048000" y="5257800"/>
            <a:ext cx="882650" cy="400050"/>
          </a:xfrm>
          <a:prstGeom prst="rect">
            <a:avLst/>
          </a:prstGeom>
          <a:noFill/>
          <a:ln w="9525">
            <a:noFill/>
            <a:miter lim="800000"/>
            <a:headEnd/>
            <a:tailEnd/>
          </a:ln>
        </p:spPr>
        <p:txBody>
          <a:bodyPr wrap="none">
            <a:spAutoFit/>
          </a:bodyPr>
          <a:lstStyle/>
          <a:p>
            <a:r>
              <a:rPr lang="en-US" sz="2000"/>
              <a:t>Action</a:t>
            </a:r>
          </a:p>
        </p:txBody>
      </p:sp>
      <p:sp>
        <p:nvSpPr>
          <p:cNvPr id="22" name="TextBox 21"/>
          <p:cNvSpPr txBox="1">
            <a:spLocks noChangeArrowheads="1"/>
          </p:cNvSpPr>
          <p:nvPr/>
        </p:nvSpPr>
        <p:spPr bwMode="auto">
          <a:xfrm>
            <a:off x="3328988" y="5543550"/>
            <a:ext cx="328612" cy="400050"/>
          </a:xfrm>
          <a:prstGeom prst="rect">
            <a:avLst/>
          </a:prstGeom>
          <a:noFill/>
          <a:ln w="9525">
            <a:noFill/>
            <a:miter lim="800000"/>
            <a:headEnd/>
            <a:tailEnd/>
          </a:ln>
        </p:spPr>
        <p:txBody>
          <a:bodyPr wrap="none">
            <a:spAutoFit/>
          </a:bodyPr>
          <a:lstStyle/>
          <a:p>
            <a:r>
              <a:rPr lang="en-US" sz="2000"/>
              <a:t>=</a:t>
            </a:r>
          </a:p>
        </p:txBody>
      </p:sp>
      <p:sp>
        <p:nvSpPr>
          <p:cNvPr id="23" name="TextBox 22"/>
          <p:cNvSpPr txBox="1">
            <a:spLocks noChangeArrowheads="1"/>
          </p:cNvSpPr>
          <p:nvPr/>
        </p:nvSpPr>
        <p:spPr bwMode="auto">
          <a:xfrm>
            <a:off x="1676400" y="6153150"/>
            <a:ext cx="312738" cy="400050"/>
          </a:xfrm>
          <a:prstGeom prst="rect">
            <a:avLst/>
          </a:prstGeom>
          <a:noFill/>
          <a:ln w="9525">
            <a:noFill/>
            <a:miter lim="800000"/>
            <a:headEnd/>
            <a:tailEnd/>
          </a:ln>
        </p:spPr>
        <p:txBody>
          <a:bodyPr wrap="none">
            <a:spAutoFit/>
          </a:bodyPr>
          <a:lstStyle/>
          <a:p>
            <a:r>
              <a:rPr lang="en-US" sz="2000"/>
              <a:t>2</a:t>
            </a:r>
          </a:p>
        </p:txBody>
      </p:sp>
      <p:sp>
        <p:nvSpPr>
          <p:cNvPr id="26" name="TextBox 25"/>
          <p:cNvSpPr txBox="1">
            <a:spLocks noChangeArrowheads="1"/>
          </p:cNvSpPr>
          <p:nvPr/>
        </p:nvSpPr>
        <p:spPr bwMode="auto">
          <a:xfrm>
            <a:off x="3048000" y="6019800"/>
            <a:ext cx="1436688" cy="646113"/>
          </a:xfrm>
          <a:prstGeom prst="rect">
            <a:avLst/>
          </a:prstGeom>
          <a:noFill/>
          <a:ln w="9525">
            <a:noFill/>
            <a:miter lim="800000"/>
            <a:headEnd/>
            <a:tailEnd/>
          </a:ln>
        </p:spPr>
        <p:txBody>
          <a:bodyPr wrap="none">
            <a:spAutoFit/>
          </a:bodyPr>
          <a:lstStyle/>
          <a:p>
            <a:r>
              <a:rPr lang="en-US" sz="1800"/>
              <a:t>Shift 6</a:t>
            </a:r>
          </a:p>
          <a:p>
            <a:r>
              <a:rPr lang="en-US" sz="1800"/>
              <a:t>Reduce R-&gt;L</a:t>
            </a:r>
          </a:p>
        </p:txBody>
      </p:sp>
      <p:cxnSp>
        <p:nvCxnSpPr>
          <p:cNvPr id="28" name="Straight Arrow Connector 27"/>
          <p:cNvCxnSpPr>
            <a:stCxn id="15" idx="2"/>
          </p:cNvCxnSpPr>
          <p:nvPr/>
        </p:nvCxnSpPr>
        <p:spPr>
          <a:xfrm rot="16200000" flipH="1">
            <a:off x="2419350" y="4705350"/>
            <a:ext cx="457200" cy="3429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par>
                                <p:cTn id="8" presetID="3" presetClass="entr" presetSubtype="1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blinds(horizontal)">
                                      <p:cBhvr>
                                        <p:cTn id="10" dur="500"/>
                                        <p:tgtEl>
                                          <p:spTgt spid="2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linds(horizontal)">
                                      <p:cBhvr>
                                        <p:cTn id="13" dur="500"/>
                                        <p:tgtEl>
                                          <p:spTgt spid="19"/>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blinds(horizontal)">
                                      <p:cBhvr>
                                        <p:cTn id="16" dur="500"/>
                                        <p:tgtEl>
                                          <p:spTgt spid="22"/>
                                        </p:tgtEl>
                                      </p:cBhvr>
                                    </p:animEffect>
                                  </p:childTnLst>
                                </p:cTn>
                              </p:par>
                              <p:par>
                                <p:cTn id="17" presetID="3" presetClass="entr" presetSubtype="1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linds(horizontal)">
                                      <p:cBhvr>
                                        <p:cTn id="19" dur="500"/>
                                        <p:tgtEl>
                                          <p:spTgt spid="17"/>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linds(horizontal)">
                                      <p:cBhvr>
                                        <p:cTn id="22" dur="500"/>
                                        <p:tgtEl>
                                          <p:spTgt spid="23"/>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blinds(horizontal)">
                                      <p:cBhvr>
                                        <p:cTn id="2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p:bldP spid="22" grpId="0"/>
      <p:bldP spid="23" grpId="0"/>
      <p:bldP spid="26" grpId="0"/>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smtClean="0"/>
              <a:t>More powerful LR parsers</a:t>
            </a:r>
          </a:p>
        </p:txBody>
      </p:sp>
      <p:sp>
        <p:nvSpPr>
          <p:cNvPr id="62467" name="Content Placeholder 2"/>
          <p:cNvSpPr>
            <a:spLocks noGrp="1"/>
          </p:cNvSpPr>
          <p:nvPr>
            <p:ph idx="1"/>
          </p:nvPr>
        </p:nvSpPr>
        <p:spPr/>
        <p:txBody>
          <a:bodyPr/>
          <a:lstStyle/>
          <a:p>
            <a:r>
              <a:rPr lang="en-US" smtClean="0"/>
              <a:t>Canonical-LR or just LR method</a:t>
            </a:r>
          </a:p>
          <a:p>
            <a:pPr lvl="1"/>
            <a:r>
              <a:rPr lang="en-US" smtClean="0"/>
              <a:t>Use lookahead symbols for items: LR(1) items</a:t>
            </a:r>
          </a:p>
          <a:p>
            <a:pPr lvl="1"/>
            <a:r>
              <a:rPr lang="en-US" smtClean="0"/>
              <a:t>Results in a large collection of items</a:t>
            </a:r>
          </a:p>
          <a:p>
            <a:r>
              <a:rPr lang="en-US" smtClean="0"/>
              <a:t>LALR: lookaheads are introduced in LR(0) items</a:t>
            </a:r>
          </a:p>
        </p:txBody>
      </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smtClean="0"/>
              <a:t>Canonical LR(1) items</a:t>
            </a:r>
          </a:p>
        </p:txBody>
      </p:sp>
      <p:sp>
        <p:nvSpPr>
          <p:cNvPr id="63491" name="Content Placeholder 2"/>
          <p:cNvSpPr>
            <a:spLocks noGrp="1"/>
          </p:cNvSpPr>
          <p:nvPr>
            <p:ph idx="1"/>
          </p:nvPr>
        </p:nvSpPr>
        <p:spPr/>
        <p:txBody>
          <a:bodyPr/>
          <a:lstStyle/>
          <a:p>
            <a:r>
              <a:rPr lang="en-US" smtClean="0"/>
              <a:t>In LR(1) items each item is in the form: [A-&gt;</a:t>
            </a:r>
            <a:r>
              <a:rPr lang="el-GR" smtClean="0"/>
              <a:t>α</a:t>
            </a:r>
            <a:r>
              <a:rPr lang="en-US" smtClean="0"/>
              <a:t>.</a:t>
            </a:r>
            <a:r>
              <a:rPr lang="el-GR" smtClean="0"/>
              <a:t>β</a:t>
            </a:r>
            <a:r>
              <a:rPr lang="en-US" smtClean="0"/>
              <a:t>,a]</a:t>
            </a:r>
          </a:p>
          <a:p>
            <a:r>
              <a:rPr lang="en-US" smtClean="0"/>
              <a:t>An LR(1) item [A-&gt;</a:t>
            </a:r>
            <a:r>
              <a:rPr lang="el-GR" smtClean="0"/>
              <a:t>α</a:t>
            </a:r>
            <a:r>
              <a:rPr lang="en-US" smtClean="0"/>
              <a:t>.</a:t>
            </a:r>
            <a:r>
              <a:rPr lang="el-GR" smtClean="0"/>
              <a:t>β</a:t>
            </a:r>
            <a:r>
              <a:rPr lang="en-US" smtClean="0"/>
              <a:t>,a] is valid for a viable prefix </a:t>
            </a:r>
            <a:r>
              <a:rPr lang="el-GR" smtClean="0"/>
              <a:t>γ</a:t>
            </a:r>
            <a:r>
              <a:rPr lang="en-US" smtClean="0"/>
              <a:t> if there is a derivation S=&gt;</a:t>
            </a:r>
            <a:r>
              <a:rPr lang="el-GR" smtClean="0"/>
              <a:t>δ</a:t>
            </a:r>
            <a:r>
              <a:rPr lang="en-US" smtClean="0"/>
              <a:t>Aw=&gt;</a:t>
            </a:r>
            <a:r>
              <a:rPr lang="el-GR" smtClean="0"/>
              <a:t>δ</a:t>
            </a:r>
            <a:r>
              <a:rPr lang="en-US" smtClean="0"/>
              <a:t>α</a:t>
            </a:r>
            <a:r>
              <a:rPr lang="el-GR" smtClean="0"/>
              <a:t>β</a:t>
            </a:r>
            <a:r>
              <a:rPr lang="en-US" smtClean="0"/>
              <a:t>w, where</a:t>
            </a:r>
          </a:p>
          <a:p>
            <a:pPr lvl="1"/>
            <a:r>
              <a:rPr lang="el-GR" smtClean="0"/>
              <a:t>Γ</a:t>
            </a:r>
            <a:r>
              <a:rPr lang="en-US" smtClean="0"/>
              <a:t>=</a:t>
            </a:r>
            <a:r>
              <a:rPr lang="el-GR" smtClean="0"/>
              <a:t> δ</a:t>
            </a:r>
            <a:r>
              <a:rPr lang="en-US" smtClean="0"/>
              <a:t>α</a:t>
            </a:r>
          </a:p>
          <a:p>
            <a:pPr lvl="1"/>
            <a:r>
              <a:rPr lang="en-US" smtClean="0"/>
              <a:t>Either a is the first symbol of w, or w is </a:t>
            </a:r>
            <a:r>
              <a:rPr lang="el-GR" smtClean="0"/>
              <a:t>ε</a:t>
            </a:r>
            <a:r>
              <a:rPr lang="en-US" smtClean="0"/>
              <a:t> and a is $</a:t>
            </a:r>
          </a:p>
          <a:p>
            <a:r>
              <a:rPr lang="en-US" smtClean="0"/>
              <a:t>Example:</a:t>
            </a:r>
          </a:p>
          <a:p>
            <a:pPr lvl="1"/>
            <a:r>
              <a:rPr lang="en-US" smtClean="0"/>
              <a:t>S-&gt;BB</a:t>
            </a:r>
          </a:p>
          <a:p>
            <a:pPr lvl="1"/>
            <a:r>
              <a:rPr lang="en-US" smtClean="0"/>
              <a:t>B-&gt;aB|b</a:t>
            </a:r>
          </a:p>
        </p:txBody>
      </p:sp>
      <p:sp>
        <p:nvSpPr>
          <p:cNvPr id="63492" name="TextBox 3"/>
          <p:cNvSpPr txBox="1">
            <a:spLocks noChangeArrowheads="1"/>
          </p:cNvSpPr>
          <p:nvPr/>
        </p:nvSpPr>
        <p:spPr bwMode="auto">
          <a:xfrm>
            <a:off x="3810000" y="2743200"/>
            <a:ext cx="338138" cy="461963"/>
          </a:xfrm>
          <a:prstGeom prst="rect">
            <a:avLst/>
          </a:prstGeom>
          <a:noFill/>
          <a:ln w="9525">
            <a:noFill/>
            <a:miter lim="800000"/>
            <a:headEnd/>
            <a:tailEnd/>
          </a:ln>
        </p:spPr>
        <p:txBody>
          <a:bodyPr wrap="none">
            <a:spAutoFit/>
          </a:bodyPr>
          <a:lstStyle/>
          <a:p>
            <a:r>
              <a:rPr lang="en-US"/>
              <a:t>*</a:t>
            </a:r>
          </a:p>
        </p:txBody>
      </p:sp>
      <p:sp>
        <p:nvSpPr>
          <p:cNvPr id="63493" name="TextBox 4"/>
          <p:cNvSpPr txBox="1">
            <a:spLocks noChangeArrowheads="1"/>
          </p:cNvSpPr>
          <p:nvPr/>
        </p:nvSpPr>
        <p:spPr bwMode="auto">
          <a:xfrm>
            <a:off x="4800600" y="3048000"/>
            <a:ext cx="414338" cy="338138"/>
          </a:xfrm>
          <a:prstGeom prst="rect">
            <a:avLst/>
          </a:prstGeom>
          <a:noFill/>
          <a:ln w="9525">
            <a:noFill/>
            <a:miter lim="800000"/>
            <a:headEnd/>
            <a:tailEnd/>
          </a:ln>
        </p:spPr>
        <p:txBody>
          <a:bodyPr wrap="none">
            <a:spAutoFit/>
          </a:bodyPr>
          <a:lstStyle/>
          <a:p>
            <a:r>
              <a:rPr lang="en-US" sz="1600"/>
              <a:t>rm</a:t>
            </a:r>
          </a:p>
        </p:txBody>
      </p:sp>
      <p:sp>
        <p:nvSpPr>
          <p:cNvPr id="63494" name="Rectangle 6"/>
          <p:cNvSpPr>
            <a:spLocks noChangeArrowheads="1"/>
          </p:cNvSpPr>
          <p:nvPr/>
        </p:nvSpPr>
        <p:spPr bwMode="auto">
          <a:xfrm>
            <a:off x="3886200" y="4495800"/>
            <a:ext cx="2720975" cy="461963"/>
          </a:xfrm>
          <a:prstGeom prst="rect">
            <a:avLst/>
          </a:prstGeom>
          <a:noFill/>
          <a:ln w="9525">
            <a:noFill/>
            <a:miter lim="800000"/>
            <a:headEnd/>
            <a:tailEnd/>
          </a:ln>
        </p:spPr>
        <p:txBody>
          <a:bodyPr wrap="none">
            <a:spAutoFit/>
          </a:bodyPr>
          <a:lstStyle/>
          <a:p>
            <a:r>
              <a:rPr lang="en-US"/>
              <a:t>S=&gt;aaBab=&gt;aaaBab</a:t>
            </a:r>
          </a:p>
        </p:txBody>
      </p:sp>
      <p:sp>
        <p:nvSpPr>
          <p:cNvPr id="63495" name="TextBox 7"/>
          <p:cNvSpPr txBox="1">
            <a:spLocks noChangeArrowheads="1"/>
          </p:cNvSpPr>
          <p:nvPr/>
        </p:nvSpPr>
        <p:spPr bwMode="auto">
          <a:xfrm>
            <a:off x="4081463" y="4414838"/>
            <a:ext cx="338137" cy="461962"/>
          </a:xfrm>
          <a:prstGeom prst="rect">
            <a:avLst/>
          </a:prstGeom>
          <a:noFill/>
          <a:ln w="9525">
            <a:noFill/>
            <a:miter lim="800000"/>
            <a:headEnd/>
            <a:tailEnd/>
          </a:ln>
        </p:spPr>
        <p:txBody>
          <a:bodyPr wrap="none">
            <a:spAutoFit/>
          </a:bodyPr>
          <a:lstStyle/>
          <a:p>
            <a:r>
              <a:rPr lang="en-US"/>
              <a:t>*</a:t>
            </a:r>
          </a:p>
        </p:txBody>
      </p:sp>
      <p:sp>
        <p:nvSpPr>
          <p:cNvPr id="63496" name="TextBox 8"/>
          <p:cNvSpPr txBox="1">
            <a:spLocks noChangeArrowheads="1"/>
          </p:cNvSpPr>
          <p:nvPr/>
        </p:nvSpPr>
        <p:spPr bwMode="auto">
          <a:xfrm>
            <a:off x="5181600" y="4724400"/>
            <a:ext cx="414338" cy="338138"/>
          </a:xfrm>
          <a:prstGeom prst="rect">
            <a:avLst/>
          </a:prstGeom>
          <a:noFill/>
          <a:ln w="9525">
            <a:noFill/>
            <a:miter lim="800000"/>
            <a:headEnd/>
            <a:tailEnd/>
          </a:ln>
        </p:spPr>
        <p:txBody>
          <a:bodyPr wrap="none">
            <a:spAutoFit/>
          </a:bodyPr>
          <a:lstStyle/>
          <a:p>
            <a:r>
              <a:rPr lang="en-US" sz="1600"/>
              <a:t>rm</a:t>
            </a:r>
          </a:p>
        </p:txBody>
      </p:sp>
      <p:sp>
        <p:nvSpPr>
          <p:cNvPr id="63497" name="TextBox 9"/>
          <p:cNvSpPr txBox="1">
            <a:spLocks noChangeArrowheads="1"/>
          </p:cNvSpPr>
          <p:nvPr/>
        </p:nvSpPr>
        <p:spPr bwMode="auto">
          <a:xfrm>
            <a:off x="3962400" y="5029200"/>
            <a:ext cx="4346575" cy="830263"/>
          </a:xfrm>
          <a:prstGeom prst="rect">
            <a:avLst/>
          </a:prstGeom>
          <a:noFill/>
          <a:ln w="9525">
            <a:noFill/>
            <a:miter lim="800000"/>
            <a:headEnd/>
            <a:tailEnd/>
          </a:ln>
        </p:spPr>
        <p:txBody>
          <a:bodyPr wrap="none">
            <a:spAutoFit/>
          </a:bodyPr>
          <a:lstStyle/>
          <a:p>
            <a:r>
              <a:rPr lang="en-US"/>
              <a:t>Item [B-&gt;a.B,a] is valid for </a:t>
            </a:r>
            <a:r>
              <a:rPr lang="el-GR"/>
              <a:t>γ</a:t>
            </a:r>
            <a:r>
              <a:rPr lang="en-US"/>
              <a:t>=aaa</a:t>
            </a:r>
          </a:p>
          <a:p>
            <a:r>
              <a:rPr lang="en-US"/>
              <a:t>and w=ab </a:t>
            </a: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457200" y="0"/>
            <a:ext cx="8229600" cy="1143000"/>
          </a:xfrm>
        </p:spPr>
        <p:txBody>
          <a:bodyPr/>
          <a:lstStyle/>
          <a:p>
            <a:r>
              <a:rPr lang="en-US" smtClean="0"/>
              <a:t>Constructing LR(1) sets of items</a:t>
            </a:r>
          </a:p>
        </p:txBody>
      </p:sp>
      <p:sp>
        <p:nvSpPr>
          <p:cNvPr id="3" name="Content Placeholder 2"/>
          <p:cNvSpPr>
            <a:spLocks noGrp="1"/>
          </p:cNvSpPr>
          <p:nvPr>
            <p:ph idx="1"/>
          </p:nvPr>
        </p:nvSpPr>
        <p:spPr>
          <a:xfrm>
            <a:off x="457200" y="1143000"/>
            <a:ext cx="8229600" cy="5638800"/>
          </a:xfrm>
        </p:spPr>
        <p:txBody>
          <a:bodyPr>
            <a:normAutofit fontScale="92500" lnSpcReduction="10000"/>
          </a:bodyPr>
          <a:lstStyle/>
          <a:p>
            <a:pPr>
              <a:lnSpc>
                <a:spcPct val="80000"/>
              </a:lnSpc>
              <a:buFont typeface="Wingdings 2" pitchFamily="18" charset="2"/>
              <a:buNone/>
            </a:pPr>
            <a:r>
              <a:rPr lang="en-US" sz="1400" smtClean="0"/>
              <a:t>SetOfItems Closure(I) {</a:t>
            </a:r>
          </a:p>
          <a:p>
            <a:pPr>
              <a:lnSpc>
                <a:spcPct val="80000"/>
              </a:lnSpc>
              <a:buFont typeface="Wingdings 2" pitchFamily="18" charset="2"/>
              <a:buNone/>
            </a:pPr>
            <a:r>
              <a:rPr lang="en-US" sz="1400" smtClean="0"/>
              <a:t>	repeat</a:t>
            </a:r>
          </a:p>
          <a:p>
            <a:pPr>
              <a:lnSpc>
                <a:spcPct val="80000"/>
              </a:lnSpc>
              <a:buFont typeface="Wingdings 2" pitchFamily="18" charset="2"/>
              <a:buNone/>
            </a:pPr>
            <a:r>
              <a:rPr lang="en-US" sz="1400" smtClean="0"/>
              <a:t>		for (each item [A-&gt;</a:t>
            </a:r>
            <a:r>
              <a:rPr lang="el-GR" sz="1400" smtClean="0"/>
              <a:t>α</a:t>
            </a:r>
            <a:r>
              <a:rPr lang="en-US" sz="1400" smtClean="0"/>
              <a:t>.B</a:t>
            </a:r>
            <a:r>
              <a:rPr lang="el-GR" sz="1400" smtClean="0"/>
              <a:t>β</a:t>
            </a:r>
            <a:r>
              <a:rPr lang="en-US" sz="1400" smtClean="0"/>
              <a:t>,a] in I)</a:t>
            </a:r>
          </a:p>
          <a:p>
            <a:pPr>
              <a:lnSpc>
                <a:spcPct val="80000"/>
              </a:lnSpc>
              <a:buFont typeface="Wingdings 2" pitchFamily="18" charset="2"/>
              <a:buNone/>
            </a:pPr>
            <a:r>
              <a:rPr lang="en-US" sz="1400" smtClean="0"/>
              <a:t>			for (each production B-&gt;</a:t>
            </a:r>
            <a:r>
              <a:rPr lang="el-GR" sz="1400" smtClean="0"/>
              <a:t>γ</a:t>
            </a:r>
            <a:r>
              <a:rPr lang="en-US" sz="1400" smtClean="0"/>
              <a:t> in G’)</a:t>
            </a:r>
          </a:p>
          <a:p>
            <a:pPr>
              <a:lnSpc>
                <a:spcPct val="80000"/>
              </a:lnSpc>
              <a:buFont typeface="Wingdings 2" pitchFamily="18" charset="2"/>
              <a:buNone/>
            </a:pPr>
            <a:r>
              <a:rPr lang="en-US" sz="1400" smtClean="0"/>
              <a:t>				for (each terminal b in First(</a:t>
            </a:r>
            <a:r>
              <a:rPr lang="el-GR" sz="1400" smtClean="0"/>
              <a:t>β</a:t>
            </a:r>
            <a:r>
              <a:rPr lang="en-US" sz="1400" smtClean="0"/>
              <a:t>a))</a:t>
            </a:r>
          </a:p>
          <a:p>
            <a:pPr>
              <a:lnSpc>
                <a:spcPct val="80000"/>
              </a:lnSpc>
              <a:buFont typeface="Wingdings 2" pitchFamily="18" charset="2"/>
              <a:buNone/>
            </a:pPr>
            <a:r>
              <a:rPr lang="en-US" sz="1400" smtClean="0"/>
              <a:t>					add [B-&gt;.</a:t>
            </a:r>
            <a:r>
              <a:rPr lang="el-GR" sz="1400" smtClean="0"/>
              <a:t>γ</a:t>
            </a:r>
            <a:r>
              <a:rPr lang="en-US" sz="1400" smtClean="0"/>
              <a:t>, b] to set I;</a:t>
            </a:r>
          </a:p>
          <a:p>
            <a:pPr>
              <a:lnSpc>
                <a:spcPct val="80000"/>
              </a:lnSpc>
              <a:buFont typeface="Wingdings 2" pitchFamily="18" charset="2"/>
              <a:buNone/>
            </a:pPr>
            <a:r>
              <a:rPr lang="en-US" sz="1400" smtClean="0"/>
              <a:t>	until no more items are added to I;</a:t>
            </a:r>
          </a:p>
          <a:p>
            <a:pPr>
              <a:lnSpc>
                <a:spcPct val="80000"/>
              </a:lnSpc>
              <a:buFont typeface="Wingdings 2" pitchFamily="18" charset="2"/>
              <a:buNone/>
            </a:pPr>
            <a:r>
              <a:rPr lang="en-US" sz="1400" smtClean="0"/>
              <a:t>	return I;</a:t>
            </a:r>
          </a:p>
          <a:p>
            <a:pPr>
              <a:lnSpc>
                <a:spcPct val="80000"/>
              </a:lnSpc>
              <a:buFont typeface="Wingdings 2" pitchFamily="18" charset="2"/>
              <a:buNone/>
            </a:pPr>
            <a:r>
              <a:rPr lang="en-US" sz="1400" smtClean="0"/>
              <a:t>}</a:t>
            </a:r>
          </a:p>
          <a:p>
            <a:pPr>
              <a:lnSpc>
                <a:spcPct val="80000"/>
              </a:lnSpc>
              <a:buFont typeface="Wingdings 2" pitchFamily="18" charset="2"/>
              <a:buNone/>
            </a:pPr>
            <a:endParaRPr lang="en-US" sz="1400" smtClean="0"/>
          </a:p>
          <a:p>
            <a:pPr>
              <a:lnSpc>
                <a:spcPct val="80000"/>
              </a:lnSpc>
              <a:buFont typeface="Wingdings 2" pitchFamily="18" charset="2"/>
              <a:buNone/>
            </a:pPr>
            <a:r>
              <a:rPr lang="en-US" sz="1400" smtClean="0"/>
              <a:t>SetOfItems Goto(I,X) {</a:t>
            </a:r>
          </a:p>
          <a:p>
            <a:pPr>
              <a:lnSpc>
                <a:spcPct val="80000"/>
              </a:lnSpc>
              <a:buFont typeface="Wingdings 2" pitchFamily="18" charset="2"/>
              <a:buNone/>
            </a:pPr>
            <a:r>
              <a:rPr lang="en-US" sz="1400" smtClean="0"/>
              <a:t>	initialize J to be the empty set;</a:t>
            </a:r>
          </a:p>
          <a:p>
            <a:pPr>
              <a:lnSpc>
                <a:spcPct val="80000"/>
              </a:lnSpc>
              <a:buFont typeface="Wingdings 2" pitchFamily="18" charset="2"/>
              <a:buNone/>
            </a:pPr>
            <a:r>
              <a:rPr lang="en-US" sz="1400" smtClean="0"/>
              <a:t>	for (each item [A-&gt;</a:t>
            </a:r>
            <a:r>
              <a:rPr lang="el-GR" sz="1400" smtClean="0"/>
              <a:t>α</a:t>
            </a:r>
            <a:r>
              <a:rPr lang="en-US" sz="1400" smtClean="0"/>
              <a:t>.X</a:t>
            </a:r>
            <a:r>
              <a:rPr lang="el-GR" sz="1400" smtClean="0"/>
              <a:t>β</a:t>
            </a:r>
            <a:r>
              <a:rPr lang="en-US" sz="1400" smtClean="0"/>
              <a:t>,a] in I)</a:t>
            </a:r>
          </a:p>
          <a:p>
            <a:pPr>
              <a:lnSpc>
                <a:spcPct val="80000"/>
              </a:lnSpc>
              <a:buFont typeface="Wingdings 2" pitchFamily="18" charset="2"/>
              <a:buNone/>
            </a:pPr>
            <a:r>
              <a:rPr lang="en-US" sz="1400" smtClean="0"/>
              <a:t>		add item [A-&gt;</a:t>
            </a:r>
            <a:r>
              <a:rPr lang="el-GR" sz="1400" smtClean="0"/>
              <a:t>α</a:t>
            </a:r>
            <a:r>
              <a:rPr lang="en-US" sz="1400" smtClean="0"/>
              <a:t>X.</a:t>
            </a:r>
            <a:r>
              <a:rPr lang="el-GR" sz="1400" smtClean="0"/>
              <a:t>β</a:t>
            </a:r>
            <a:r>
              <a:rPr lang="en-US" sz="1400" smtClean="0"/>
              <a:t>,a] to set J;</a:t>
            </a:r>
          </a:p>
          <a:p>
            <a:pPr>
              <a:lnSpc>
                <a:spcPct val="80000"/>
              </a:lnSpc>
              <a:buFont typeface="Wingdings 2" pitchFamily="18" charset="2"/>
              <a:buNone/>
            </a:pPr>
            <a:r>
              <a:rPr lang="en-US" sz="1400" smtClean="0"/>
              <a:t>	return closure(J);</a:t>
            </a:r>
          </a:p>
          <a:p>
            <a:pPr>
              <a:lnSpc>
                <a:spcPct val="80000"/>
              </a:lnSpc>
              <a:buFont typeface="Wingdings 2" pitchFamily="18" charset="2"/>
              <a:buNone/>
            </a:pPr>
            <a:r>
              <a:rPr lang="en-US" sz="1400" smtClean="0"/>
              <a:t>}</a:t>
            </a:r>
          </a:p>
          <a:p>
            <a:pPr>
              <a:lnSpc>
                <a:spcPct val="80000"/>
              </a:lnSpc>
              <a:buFont typeface="Wingdings 2" pitchFamily="18" charset="2"/>
              <a:buNone/>
            </a:pPr>
            <a:endParaRPr lang="en-US" sz="1400" smtClean="0"/>
          </a:p>
          <a:p>
            <a:pPr>
              <a:lnSpc>
                <a:spcPct val="80000"/>
              </a:lnSpc>
              <a:buFont typeface="Wingdings 2" pitchFamily="18" charset="2"/>
              <a:buNone/>
            </a:pPr>
            <a:r>
              <a:rPr lang="en-US" sz="1400" smtClean="0"/>
              <a:t>void items(G’){</a:t>
            </a:r>
          </a:p>
          <a:p>
            <a:pPr>
              <a:lnSpc>
                <a:spcPct val="80000"/>
              </a:lnSpc>
              <a:buFont typeface="Wingdings 2" pitchFamily="18" charset="2"/>
              <a:buNone/>
            </a:pPr>
            <a:r>
              <a:rPr lang="en-US" sz="1400" smtClean="0"/>
              <a:t>	initialize C to Closure({[S’-&gt;.S,$]});</a:t>
            </a:r>
          </a:p>
          <a:p>
            <a:pPr>
              <a:lnSpc>
                <a:spcPct val="80000"/>
              </a:lnSpc>
              <a:buFont typeface="Wingdings 2" pitchFamily="18" charset="2"/>
              <a:buNone/>
            </a:pPr>
            <a:r>
              <a:rPr lang="en-US" sz="1400" smtClean="0"/>
              <a:t>	repeat</a:t>
            </a:r>
          </a:p>
          <a:p>
            <a:pPr>
              <a:lnSpc>
                <a:spcPct val="80000"/>
              </a:lnSpc>
              <a:buFont typeface="Wingdings 2" pitchFamily="18" charset="2"/>
              <a:buNone/>
            </a:pPr>
            <a:r>
              <a:rPr lang="en-US" sz="1400" smtClean="0"/>
              <a:t>		for (each set of items I in C)</a:t>
            </a:r>
          </a:p>
          <a:p>
            <a:pPr>
              <a:lnSpc>
                <a:spcPct val="80000"/>
              </a:lnSpc>
              <a:buFont typeface="Wingdings 2" pitchFamily="18" charset="2"/>
              <a:buNone/>
            </a:pPr>
            <a:r>
              <a:rPr lang="en-US" sz="1400" smtClean="0"/>
              <a:t>			for (each grammar symbol X)</a:t>
            </a:r>
          </a:p>
          <a:p>
            <a:pPr>
              <a:lnSpc>
                <a:spcPct val="80000"/>
              </a:lnSpc>
              <a:buFont typeface="Wingdings 2" pitchFamily="18" charset="2"/>
              <a:buNone/>
            </a:pPr>
            <a:r>
              <a:rPr lang="en-US" sz="1400" smtClean="0"/>
              <a:t>				if (Goto(I,X) is not empty and not in C)</a:t>
            </a:r>
          </a:p>
          <a:p>
            <a:pPr>
              <a:lnSpc>
                <a:spcPct val="80000"/>
              </a:lnSpc>
              <a:buFont typeface="Wingdings 2" pitchFamily="18" charset="2"/>
              <a:buNone/>
            </a:pPr>
            <a:r>
              <a:rPr lang="en-US" sz="1400" smtClean="0"/>
              <a:t>					add Goto(I,X) to C;</a:t>
            </a:r>
          </a:p>
          <a:p>
            <a:pPr>
              <a:lnSpc>
                <a:spcPct val="80000"/>
              </a:lnSpc>
              <a:buFont typeface="Wingdings 2" pitchFamily="18" charset="2"/>
              <a:buNone/>
            </a:pPr>
            <a:r>
              <a:rPr lang="en-US" sz="1400" smtClean="0"/>
              <a:t>	until no new sets of items are added to C;</a:t>
            </a:r>
          </a:p>
          <a:p>
            <a:pPr>
              <a:lnSpc>
                <a:spcPct val="80000"/>
              </a:lnSpc>
              <a:buFont typeface="Wingdings 2" pitchFamily="18" charset="2"/>
              <a:buNone/>
            </a:pPr>
            <a:r>
              <a:rPr lang="en-US" sz="1400" smtClean="0"/>
              <a:t>}</a:t>
            </a: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US" smtClean="0"/>
              <a:t>Example</a:t>
            </a:r>
          </a:p>
        </p:txBody>
      </p:sp>
      <p:sp>
        <p:nvSpPr>
          <p:cNvPr id="65539" name="Content Placeholder 2"/>
          <p:cNvSpPr>
            <a:spLocks noGrp="1"/>
          </p:cNvSpPr>
          <p:nvPr>
            <p:ph idx="1"/>
          </p:nvPr>
        </p:nvSpPr>
        <p:spPr/>
        <p:txBody>
          <a:bodyPr/>
          <a:lstStyle/>
          <a:p>
            <a:pPr>
              <a:buFont typeface="Wingdings 2" pitchFamily="18" charset="2"/>
              <a:buNone/>
            </a:pPr>
            <a:r>
              <a:rPr lang="en-US" smtClean="0"/>
              <a:t>S’-&gt;S</a:t>
            </a:r>
          </a:p>
          <a:p>
            <a:pPr>
              <a:buFont typeface="Wingdings 2" pitchFamily="18" charset="2"/>
              <a:buNone/>
            </a:pPr>
            <a:r>
              <a:rPr lang="en-US" smtClean="0"/>
              <a:t>S-&gt;CC</a:t>
            </a:r>
          </a:p>
          <a:p>
            <a:pPr>
              <a:buFont typeface="Wingdings 2" pitchFamily="18" charset="2"/>
              <a:buNone/>
            </a:pPr>
            <a:r>
              <a:rPr lang="en-US" smtClean="0"/>
              <a:t>C-&gt;cC</a:t>
            </a:r>
          </a:p>
          <a:p>
            <a:pPr>
              <a:buFont typeface="Wingdings 2" pitchFamily="18" charset="2"/>
              <a:buNone/>
            </a:pPr>
            <a:r>
              <a:rPr lang="en-US" smtClean="0"/>
              <a:t>C-&gt;d</a:t>
            </a: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smtClean="0"/>
              <a:t>Canonical LR(1) parsing table</a:t>
            </a:r>
          </a:p>
        </p:txBody>
      </p:sp>
      <p:sp>
        <p:nvSpPr>
          <p:cNvPr id="3" name="Content Placeholder 2"/>
          <p:cNvSpPr>
            <a:spLocks noGrp="1"/>
          </p:cNvSpPr>
          <p:nvPr>
            <p:ph idx="1"/>
          </p:nvPr>
        </p:nvSpPr>
        <p:spPr/>
        <p:txBody>
          <a:bodyPr>
            <a:normAutofit lnSpcReduction="10000"/>
          </a:bodyPr>
          <a:lstStyle/>
          <a:p>
            <a:pPr>
              <a:lnSpc>
                <a:spcPct val="80000"/>
              </a:lnSpc>
            </a:pPr>
            <a:r>
              <a:rPr lang="en-US" sz="2400" smtClean="0"/>
              <a:t>Method</a:t>
            </a:r>
          </a:p>
          <a:p>
            <a:pPr lvl="1">
              <a:lnSpc>
                <a:spcPct val="80000"/>
              </a:lnSpc>
            </a:pPr>
            <a:r>
              <a:rPr lang="en-US" sz="2200" smtClean="0"/>
              <a:t>Construct C={I0,I1, … , In}, the collection of LR(1) items for G’</a:t>
            </a:r>
          </a:p>
          <a:p>
            <a:pPr lvl="1">
              <a:lnSpc>
                <a:spcPct val="80000"/>
              </a:lnSpc>
            </a:pPr>
            <a:r>
              <a:rPr lang="en-US" sz="2200" smtClean="0"/>
              <a:t>State i is constructed from state Ii:</a:t>
            </a:r>
          </a:p>
          <a:p>
            <a:pPr lvl="2">
              <a:lnSpc>
                <a:spcPct val="80000"/>
              </a:lnSpc>
            </a:pPr>
            <a:r>
              <a:rPr lang="en-US" sz="1900" smtClean="0"/>
              <a:t>If [A-&gt;</a:t>
            </a:r>
            <a:r>
              <a:rPr lang="el-GR" sz="1900" smtClean="0"/>
              <a:t>α</a:t>
            </a:r>
            <a:r>
              <a:rPr lang="en-US" sz="1900" smtClean="0"/>
              <a:t>.a</a:t>
            </a:r>
            <a:r>
              <a:rPr lang="el-GR" sz="1900" smtClean="0"/>
              <a:t>β</a:t>
            </a:r>
            <a:r>
              <a:rPr lang="en-US" sz="1900" smtClean="0"/>
              <a:t>, b] is in Ii and Goto(Ii,a)=Ij, then set ACTION[i,a] to “shift j”</a:t>
            </a:r>
          </a:p>
          <a:p>
            <a:pPr lvl="2">
              <a:lnSpc>
                <a:spcPct val="80000"/>
              </a:lnSpc>
            </a:pPr>
            <a:r>
              <a:rPr lang="en-US" sz="1900" smtClean="0"/>
              <a:t>If [A-&gt;</a:t>
            </a:r>
            <a:r>
              <a:rPr lang="el-GR" sz="1900" smtClean="0"/>
              <a:t>α</a:t>
            </a:r>
            <a:r>
              <a:rPr lang="en-US" sz="1900" smtClean="0"/>
              <a:t>., a] is in Ii, then set ACTION[i,a] to “reduce A-&gt;</a:t>
            </a:r>
            <a:r>
              <a:rPr lang="el-GR" sz="1900" smtClean="0"/>
              <a:t>α</a:t>
            </a:r>
            <a:r>
              <a:rPr lang="en-US" sz="1900" smtClean="0"/>
              <a:t>”</a:t>
            </a:r>
          </a:p>
          <a:p>
            <a:pPr lvl="2">
              <a:lnSpc>
                <a:spcPct val="80000"/>
              </a:lnSpc>
            </a:pPr>
            <a:r>
              <a:rPr lang="en-US" sz="1900" smtClean="0"/>
              <a:t>If {S’-&gt;.S,$] is in Ii, then set ACTION[I,$] to “Accept”</a:t>
            </a:r>
          </a:p>
          <a:p>
            <a:pPr lvl="1">
              <a:lnSpc>
                <a:spcPct val="80000"/>
              </a:lnSpc>
            </a:pPr>
            <a:r>
              <a:rPr lang="en-US" sz="2200" smtClean="0"/>
              <a:t>If any conflicts appears then we say that the grammar is not LR(1).</a:t>
            </a:r>
          </a:p>
          <a:p>
            <a:pPr lvl="1">
              <a:lnSpc>
                <a:spcPct val="80000"/>
              </a:lnSpc>
            </a:pPr>
            <a:r>
              <a:rPr lang="en-US" sz="2200" smtClean="0"/>
              <a:t>If GOTO(Ii,A) = Ij then GOTO[i,A]=j</a:t>
            </a:r>
          </a:p>
          <a:p>
            <a:pPr lvl="1">
              <a:lnSpc>
                <a:spcPct val="80000"/>
              </a:lnSpc>
            </a:pPr>
            <a:r>
              <a:rPr lang="en-US" sz="2200" smtClean="0"/>
              <a:t>All entries not defined by above rules are made “error”</a:t>
            </a:r>
          </a:p>
          <a:p>
            <a:pPr lvl="1">
              <a:lnSpc>
                <a:spcPct val="80000"/>
              </a:lnSpc>
            </a:pPr>
            <a:r>
              <a:rPr lang="en-US" sz="2200" smtClean="0"/>
              <a:t>The initial state of the parser is the one constructed from the set of items containing [S’-&gt;.S,$]</a:t>
            </a:r>
          </a:p>
        </p:txBody>
      </p:sp>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n-US" smtClean="0"/>
              <a:t>Example</a:t>
            </a:r>
          </a:p>
        </p:txBody>
      </p:sp>
      <p:sp>
        <p:nvSpPr>
          <p:cNvPr id="67587" name="Content Placeholder 2"/>
          <p:cNvSpPr>
            <a:spLocks noGrp="1"/>
          </p:cNvSpPr>
          <p:nvPr>
            <p:ph idx="1"/>
          </p:nvPr>
        </p:nvSpPr>
        <p:spPr/>
        <p:txBody>
          <a:bodyPr/>
          <a:lstStyle/>
          <a:p>
            <a:pPr>
              <a:buFont typeface="Wingdings 2" pitchFamily="18" charset="2"/>
              <a:buNone/>
            </a:pPr>
            <a:r>
              <a:rPr lang="en-US" smtClean="0"/>
              <a:t>S’-&gt;S</a:t>
            </a:r>
          </a:p>
          <a:p>
            <a:pPr>
              <a:buFont typeface="Wingdings 2" pitchFamily="18" charset="2"/>
              <a:buNone/>
            </a:pPr>
            <a:r>
              <a:rPr lang="en-US" smtClean="0"/>
              <a:t>S-&gt;CC</a:t>
            </a:r>
          </a:p>
          <a:p>
            <a:pPr>
              <a:buFont typeface="Wingdings 2" pitchFamily="18" charset="2"/>
              <a:buNone/>
            </a:pPr>
            <a:r>
              <a:rPr lang="en-US" smtClean="0"/>
              <a:t>C-&gt;cC</a:t>
            </a:r>
          </a:p>
          <a:p>
            <a:pPr>
              <a:buFont typeface="Wingdings 2" pitchFamily="18" charset="2"/>
              <a:buNone/>
            </a:pPr>
            <a:r>
              <a:rPr lang="en-US" smtClean="0"/>
              <a:t>C-&gt;d</a:t>
            </a:r>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US" smtClean="0"/>
              <a:t>LALR Parsing Table</a:t>
            </a:r>
          </a:p>
        </p:txBody>
      </p:sp>
      <p:sp>
        <p:nvSpPr>
          <p:cNvPr id="68611" name="Content Placeholder 2"/>
          <p:cNvSpPr>
            <a:spLocks noGrp="1"/>
          </p:cNvSpPr>
          <p:nvPr>
            <p:ph idx="1"/>
          </p:nvPr>
        </p:nvSpPr>
        <p:spPr>
          <a:xfrm>
            <a:off x="457200" y="1935163"/>
            <a:ext cx="8229600" cy="1112837"/>
          </a:xfrm>
        </p:spPr>
        <p:txBody>
          <a:bodyPr/>
          <a:lstStyle/>
          <a:p>
            <a:r>
              <a:rPr lang="en-US" smtClean="0"/>
              <a:t>For the previous example we had:</a:t>
            </a:r>
          </a:p>
        </p:txBody>
      </p:sp>
      <p:sp>
        <p:nvSpPr>
          <p:cNvPr id="68612" name="TextBox 3"/>
          <p:cNvSpPr txBox="1">
            <a:spLocks noChangeArrowheads="1"/>
          </p:cNvSpPr>
          <p:nvPr/>
        </p:nvSpPr>
        <p:spPr bwMode="auto">
          <a:xfrm>
            <a:off x="1066800" y="2743200"/>
            <a:ext cx="2057400" cy="1200150"/>
          </a:xfrm>
          <a:prstGeom prst="rect">
            <a:avLst/>
          </a:prstGeom>
          <a:noFill/>
          <a:ln w="9525">
            <a:noFill/>
            <a:miter lim="800000"/>
            <a:headEnd/>
            <a:tailEnd/>
          </a:ln>
        </p:spPr>
        <p:txBody>
          <a:bodyPr>
            <a:spAutoFit/>
          </a:bodyPr>
          <a:lstStyle/>
          <a:p>
            <a:pPr algn="ctr"/>
            <a:r>
              <a:rPr lang="en-US"/>
              <a:t>I4</a:t>
            </a:r>
          </a:p>
          <a:p>
            <a:r>
              <a:rPr lang="en-US"/>
              <a:t>C-&gt;d.	,   c/d</a:t>
            </a:r>
          </a:p>
          <a:p>
            <a:endParaRPr lang="en-US"/>
          </a:p>
        </p:txBody>
      </p:sp>
      <p:sp>
        <p:nvSpPr>
          <p:cNvPr id="68613" name="TextBox 4"/>
          <p:cNvSpPr txBox="1">
            <a:spLocks noChangeArrowheads="1"/>
          </p:cNvSpPr>
          <p:nvPr/>
        </p:nvSpPr>
        <p:spPr bwMode="auto">
          <a:xfrm>
            <a:off x="1066800" y="4191000"/>
            <a:ext cx="2057400" cy="1200150"/>
          </a:xfrm>
          <a:prstGeom prst="rect">
            <a:avLst/>
          </a:prstGeom>
          <a:noFill/>
          <a:ln w="9525">
            <a:noFill/>
            <a:miter lim="800000"/>
            <a:headEnd/>
            <a:tailEnd/>
          </a:ln>
        </p:spPr>
        <p:txBody>
          <a:bodyPr>
            <a:spAutoFit/>
          </a:bodyPr>
          <a:lstStyle/>
          <a:p>
            <a:pPr algn="ctr"/>
            <a:r>
              <a:rPr lang="en-US"/>
              <a:t>I7</a:t>
            </a:r>
          </a:p>
          <a:p>
            <a:r>
              <a:rPr lang="en-US"/>
              <a:t>C-&gt;d.	,   $</a:t>
            </a:r>
          </a:p>
          <a:p>
            <a:endParaRPr lang="en-US"/>
          </a:p>
        </p:txBody>
      </p:sp>
      <p:cxnSp>
        <p:nvCxnSpPr>
          <p:cNvPr id="7" name="Straight Arrow Connector 6"/>
          <p:cNvCxnSpPr/>
          <p:nvPr/>
        </p:nvCxnSpPr>
        <p:spPr>
          <a:xfrm>
            <a:off x="3429000" y="3124200"/>
            <a:ext cx="16764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3352800" y="3962400"/>
            <a:ext cx="1676400"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8616" name="TextBox 9"/>
          <p:cNvSpPr txBox="1">
            <a:spLocks noChangeArrowheads="1"/>
          </p:cNvSpPr>
          <p:nvPr/>
        </p:nvSpPr>
        <p:spPr bwMode="auto">
          <a:xfrm>
            <a:off x="5257800" y="3276600"/>
            <a:ext cx="2057400" cy="1200150"/>
          </a:xfrm>
          <a:prstGeom prst="rect">
            <a:avLst/>
          </a:prstGeom>
          <a:noFill/>
          <a:ln w="9525">
            <a:noFill/>
            <a:miter lim="800000"/>
            <a:headEnd/>
            <a:tailEnd/>
          </a:ln>
        </p:spPr>
        <p:txBody>
          <a:bodyPr>
            <a:spAutoFit/>
          </a:bodyPr>
          <a:lstStyle/>
          <a:p>
            <a:pPr algn="ctr"/>
            <a:r>
              <a:rPr lang="en-US"/>
              <a:t>I47</a:t>
            </a:r>
          </a:p>
          <a:p>
            <a:r>
              <a:rPr lang="en-US"/>
              <a:t>C-&gt;d.	,   c/d/$</a:t>
            </a:r>
          </a:p>
          <a:p>
            <a:endParaRPr lang="en-US"/>
          </a:p>
        </p:txBody>
      </p:sp>
      <p:sp>
        <p:nvSpPr>
          <p:cNvPr id="11" name="Content Placeholder 2"/>
          <p:cNvSpPr txBox="1">
            <a:spLocks/>
          </p:cNvSpPr>
          <p:nvPr/>
        </p:nvSpPr>
        <p:spPr bwMode="auto">
          <a:xfrm>
            <a:off x="304800" y="5410200"/>
            <a:ext cx="8229600" cy="1112838"/>
          </a:xfrm>
          <a:prstGeom prst="rect">
            <a:avLst/>
          </a:prstGeom>
          <a:noFill/>
          <a:ln w="9525">
            <a:noFill/>
            <a:miter lim="800000"/>
            <a:headEnd/>
            <a:tailEnd/>
          </a:ln>
        </p:spPr>
        <p:txBody>
          <a:bodyPr/>
          <a:lstStyle/>
          <a:p>
            <a:pPr marL="273050" indent="-273050" eaLnBrk="0" hangingPunct="0">
              <a:spcBef>
                <a:spcPct val="20000"/>
              </a:spcBef>
              <a:buClr>
                <a:srgbClr val="0BD0D9"/>
              </a:buClr>
              <a:buSzPct val="95000"/>
              <a:buFont typeface="Wingdings 2" pitchFamily="18" charset="2"/>
              <a:buChar char=""/>
              <a:defRPr/>
            </a:pPr>
            <a:r>
              <a:rPr lang="en-US" sz="2600" dirty="0">
                <a:latin typeface="+mn-lt"/>
                <a:cs typeface="+mn-cs"/>
              </a:rPr>
              <a:t>State merges cant produce Shift-Reduce conflicts. Why?</a:t>
            </a:r>
          </a:p>
          <a:p>
            <a:pPr marL="273050" indent="-273050" eaLnBrk="0" hangingPunct="0">
              <a:spcBef>
                <a:spcPct val="20000"/>
              </a:spcBef>
              <a:buClr>
                <a:srgbClr val="0BD0D9"/>
              </a:buClr>
              <a:buSzPct val="95000"/>
              <a:buFont typeface="Wingdings 2" pitchFamily="18" charset="2"/>
              <a:buChar char=""/>
              <a:defRPr/>
            </a:pPr>
            <a:r>
              <a:rPr lang="en-US" sz="2600" dirty="0">
                <a:latin typeface="+mn-lt"/>
                <a:cs typeface="+mn-cs"/>
              </a:rPr>
              <a:t>But it may produce reduce-reduce conflict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CustomShape 1"/>
          <p:cNvSpPr/>
          <p:nvPr/>
        </p:nvSpPr>
        <p:spPr>
          <a:xfrm>
            <a:off x="457200" y="274680"/>
            <a:ext cx="8227800" cy="895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4400" b="0" strike="noStrike" spc="-1">
                <a:solidFill>
                  <a:srgbClr val="000000"/>
                </a:solidFill>
                <a:uFill>
                  <a:solidFill>
                    <a:srgbClr val="FFFFFF"/>
                  </a:solidFill>
                </a:uFill>
                <a:latin typeface="Times New Roman"/>
                <a:ea typeface="DejaVu Sans"/>
              </a:rPr>
              <a:t>Lexical Analysis</a:t>
            </a:r>
            <a:endParaRPr lang="en-US" sz="1800" b="0" strike="noStrike" spc="-1">
              <a:solidFill>
                <a:srgbClr val="000000"/>
              </a:solidFill>
              <a:uFill>
                <a:solidFill>
                  <a:srgbClr val="FFFFFF"/>
                </a:solidFill>
              </a:uFill>
              <a:latin typeface="Arial"/>
            </a:endParaRPr>
          </a:p>
        </p:txBody>
      </p:sp>
      <p:sp>
        <p:nvSpPr>
          <p:cNvPr id="146" name="CustomShape 2"/>
          <p:cNvSpPr/>
          <p:nvPr/>
        </p:nvSpPr>
        <p:spPr>
          <a:xfrm>
            <a:off x="548640" y="1590480"/>
            <a:ext cx="8246880" cy="4724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1280" algn="just">
              <a:lnSpc>
                <a:spcPct val="100000"/>
              </a:lnSpc>
              <a:buClr>
                <a:srgbClr val="000000"/>
              </a:buClr>
              <a:buSzPct val="45000"/>
              <a:buFont typeface="Wingdings" charset="2"/>
              <a:buChar char=""/>
            </a:pPr>
            <a:r>
              <a:rPr lang="en-US" sz="2800" b="0" strike="noStrike" spc="-1">
                <a:solidFill>
                  <a:srgbClr val="000000"/>
                </a:solidFill>
                <a:uFill>
                  <a:solidFill>
                    <a:srgbClr val="FFFFFF"/>
                  </a:solidFill>
                </a:uFill>
                <a:latin typeface="Times New Roman"/>
                <a:ea typeface="DejaVu Sans"/>
              </a:rPr>
              <a:t>lexical analysis: The process of converting a sequence of characters (such as in a computer program) into a sequence of tokens (strings with an identified "meaning")</a:t>
            </a:r>
            <a:endParaRPr lang="en-US" sz="1800" b="0" strike="noStrike" spc="-1">
              <a:solidFill>
                <a:srgbClr val="000000"/>
              </a:solidFill>
              <a:uFill>
                <a:solidFill>
                  <a:srgbClr val="FFFFFF"/>
                </a:solidFill>
              </a:uFill>
              <a:latin typeface="Arial"/>
            </a:endParaRPr>
          </a:p>
          <a:p>
            <a:pPr marL="343080" indent="-341280" algn="just">
              <a:lnSpc>
                <a:spcPct val="100000"/>
              </a:lnSpc>
              <a:buClr>
                <a:srgbClr val="000000"/>
              </a:buClr>
              <a:buSzPct val="45000"/>
              <a:buFont typeface="Wingdings" charset="2"/>
              <a:buChar char=""/>
            </a:pPr>
            <a:r>
              <a:rPr lang="en-US" sz="2800" b="0" strike="noStrike" spc="-1">
                <a:solidFill>
                  <a:srgbClr val="000000"/>
                </a:solidFill>
                <a:uFill>
                  <a:solidFill>
                    <a:srgbClr val="FFFFFF"/>
                  </a:solidFill>
                </a:uFill>
                <a:latin typeface="Times New Roman"/>
                <a:ea typeface="DejaVu Sans"/>
              </a:rPr>
              <a:t>Lexical analysis takes the modified source code from language preprocessors that are written in the form of sentences. </a:t>
            </a:r>
            <a:endParaRPr lang="en-US" sz="1800" b="0" strike="noStrike" spc="-1">
              <a:solidFill>
                <a:srgbClr val="000000"/>
              </a:solidFill>
              <a:uFill>
                <a:solidFill>
                  <a:srgbClr val="FFFFFF"/>
                </a:solidFill>
              </a:uFill>
              <a:latin typeface="Arial"/>
            </a:endParaRPr>
          </a:p>
          <a:p>
            <a:pPr marL="343080" indent="-341280" algn="just">
              <a:lnSpc>
                <a:spcPct val="100000"/>
              </a:lnSpc>
              <a:buClr>
                <a:srgbClr val="000000"/>
              </a:buClr>
              <a:buSzPct val="45000"/>
              <a:buFont typeface="Wingdings" charset="2"/>
              <a:buChar char=""/>
            </a:pPr>
            <a:r>
              <a:rPr lang="en-US" sz="2800" b="0" strike="noStrike" spc="-1">
                <a:solidFill>
                  <a:srgbClr val="000000"/>
                </a:solidFill>
                <a:uFill>
                  <a:solidFill>
                    <a:srgbClr val="FFFFFF"/>
                  </a:solidFill>
                </a:uFill>
                <a:latin typeface="Times New Roman"/>
                <a:ea typeface="DejaVu Sans"/>
              </a:rPr>
              <a:t>The lexical analyzer breaks these syntaxes into a series of tokens, by removing any whitespace or comments in the source code.</a:t>
            </a:r>
            <a:endParaRPr lang="en-US" sz="1800" b="0" strike="noStrike" spc="-1">
              <a:solidFill>
                <a:srgbClr val="000000"/>
              </a:solidFill>
              <a:uFill>
                <a:solidFill>
                  <a:srgbClr val="FFFFFF"/>
                </a:solidFill>
              </a:uFill>
              <a:latin typeface="Arial"/>
            </a:endParaRPr>
          </a:p>
          <a:p>
            <a:pPr algn="just">
              <a:lnSpc>
                <a:spcPct val="100000"/>
              </a:lnSpc>
            </a:pPr>
            <a:endParaRPr lang="en-US"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smtClean="0"/>
              <a:t>Example of RR conflict in state merging</a:t>
            </a:r>
            <a:endParaRPr lang="en-US" dirty="0"/>
          </a:p>
        </p:txBody>
      </p:sp>
      <p:sp>
        <p:nvSpPr>
          <p:cNvPr id="69635" name="Content Placeholder 2"/>
          <p:cNvSpPr>
            <a:spLocks noGrp="1"/>
          </p:cNvSpPr>
          <p:nvPr>
            <p:ph idx="1"/>
          </p:nvPr>
        </p:nvSpPr>
        <p:spPr/>
        <p:txBody>
          <a:bodyPr/>
          <a:lstStyle/>
          <a:p>
            <a:pPr>
              <a:buFont typeface="Wingdings 2" pitchFamily="18" charset="2"/>
              <a:buNone/>
            </a:pPr>
            <a:r>
              <a:rPr lang="en-US" smtClean="0"/>
              <a:t>S’-&gt;S</a:t>
            </a:r>
          </a:p>
          <a:p>
            <a:pPr>
              <a:buFont typeface="Wingdings 2" pitchFamily="18" charset="2"/>
              <a:buNone/>
            </a:pPr>
            <a:r>
              <a:rPr lang="en-US" smtClean="0"/>
              <a:t>S -&gt; aAd | bBd | aBe | bAe</a:t>
            </a:r>
          </a:p>
          <a:p>
            <a:pPr>
              <a:buFont typeface="Wingdings 2" pitchFamily="18" charset="2"/>
              <a:buNone/>
            </a:pPr>
            <a:r>
              <a:rPr lang="en-US" smtClean="0"/>
              <a:t>A -&gt; c</a:t>
            </a:r>
          </a:p>
          <a:p>
            <a:pPr>
              <a:buFont typeface="Wingdings 2" pitchFamily="18" charset="2"/>
              <a:buNone/>
            </a:pPr>
            <a:r>
              <a:rPr lang="en-US" smtClean="0"/>
              <a:t>B -&gt; c</a:t>
            </a:r>
          </a:p>
        </p:txBody>
      </p:sp>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r>
              <a:rPr lang="en-US" smtClean="0"/>
              <a:t>An easy but space-consuming LALR table construction</a:t>
            </a:r>
          </a:p>
        </p:txBody>
      </p:sp>
      <p:sp>
        <p:nvSpPr>
          <p:cNvPr id="70659" name="Content Placeholder 2"/>
          <p:cNvSpPr>
            <a:spLocks noGrp="1"/>
          </p:cNvSpPr>
          <p:nvPr>
            <p:ph idx="1"/>
          </p:nvPr>
        </p:nvSpPr>
        <p:spPr/>
        <p:txBody>
          <a:bodyPr>
            <a:normAutofit fontScale="92500"/>
          </a:bodyPr>
          <a:lstStyle/>
          <a:p>
            <a:pPr>
              <a:defRPr/>
            </a:pPr>
            <a:r>
              <a:rPr lang="en-US" dirty="0" smtClean="0"/>
              <a:t>Method:</a:t>
            </a:r>
          </a:p>
          <a:p>
            <a:pPr marL="850900" lvl="1" indent="-457200">
              <a:buFont typeface="Calibri" pitchFamily="34" charset="0"/>
              <a:buAutoNum type="arabicPeriod"/>
              <a:defRPr/>
            </a:pPr>
            <a:r>
              <a:rPr lang="en-US" dirty="0" smtClean="0"/>
              <a:t>Construct C={I0,I1,…,In} the collection of LR(1) items.</a:t>
            </a:r>
          </a:p>
          <a:p>
            <a:pPr marL="850900" lvl="1" indent="-457200">
              <a:buFont typeface="Calibri" pitchFamily="34" charset="0"/>
              <a:buAutoNum type="arabicPeriod"/>
              <a:defRPr/>
            </a:pPr>
            <a:r>
              <a:rPr lang="en-US" dirty="0" smtClean="0"/>
              <a:t>For each core among the set of LR(1) items, find all sets having that core, and replace these sets by their union.</a:t>
            </a:r>
          </a:p>
          <a:p>
            <a:pPr marL="850900" lvl="1" indent="-457200">
              <a:buFont typeface="Calibri" pitchFamily="34" charset="0"/>
              <a:buAutoNum type="arabicPeriod"/>
              <a:defRPr/>
            </a:pPr>
            <a:r>
              <a:rPr lang="en-US" dirty="0" smtClean="0"/>
              <a:t>Let C’={J0,J1,…,</a:t>
            </a:r>
            <a:r>
              <a:rPr lang="en-US" dirty="0" err="1" smtClean="0"/>
              <a:t>Jm</a:t>
            </a:r>
            <a:r>
              <a:rPr lang="en-US" dirty="0" smtClean="0"/>
              <a:t>} be the resulting sets. The parsing actions for state </a:t>
            </a:r>
            <a:r>
              <a:rPr lang="en-US" dirty="0" err="1" smtClean="0"/>
              <a:t>i</a:t>
            </a:r>
            <a:r>
              <a:rPr lang="en-US" dirty="0" smtClean="0"/>
              <a:t>, is constructed from </a:t>
            </a:r>
            <a:r>
              <a:rPr lang="en-US" dirty="0" err="1" smtClean="0"/>
              <a:t>Ji</a:t>
            </a:r>
            <a:r>
              <a:rPr lang="en-US" dirty="0" smtClean="0"/>
              <a:t> as before. If there is a conflict grammar is not LALR(1).</a:t>
            </a:r>
          </a:p>
          <a:p>
            <a:pPr marL="850900" lvl="1" indent="-457200">
              <a:buFont typeface="Calibri" pitchFamily="34" charset="0"/>
              <a:buAutoNum type="arabicPeriod"/>
              <a:defRPr/>
            </a:pPr>
            <a:r>
              <a:rPr lang="en-US" dirty="0" smtClean="0"/>
              <a:t>If J is the union of one or more sets of LR(1) items, that is J = I1 UI2…</a:t>
            </a:r>
            <a:r>
              <a:rPr lang="en-US" dirty="0" err="1" smtClean="0"/>
              <a:t>IIk</a:t>
            </a:r>
            <a:r>
              <a:rPr lang="en-US" dirty="0" smtClean="0"/>
              <a:t> then the cores of </a:t>
            </a:r>
            <a:r>
              <a:rPr lang="en-US" dirty="0" err="1" smtClean="0"/>
              <a:t>Goto</a:t>
            </a:r>
            <a:r>
              <a:rPr lang="en-US" dirty="0" smtClean="0"/>
              <a:t>(I1,X), …, </a:t>
            </a:r>
            <a:r>
              <a:rPr lang="en-US" dirty="0" err="1" smtClean="0"/>
              <a:t>Goto</a:t>
            </a:r>
            <a:r>
              <a:rPr lang="en-US" dirty="0" smtClean="0"/>
              <a:t>(</a:t>
            </a:r>
            <a:r>
              <a:rPr lang="en-US" dirty="0" err="1" smtClean="0"/>
              <a:t>Ik,X</a:t>
            </a:r>
            <a:r>
              <a:rPr lang="en-US" dirty="0" smtClean="0"/>
              <a:t>) are the same and is a state like K, then we set </a:t>
            </a:r>
            <a:r>
              <a:rPr lang="en-US" dirty="0" err="1" smtClean="0"/>
              <a:t>Goto</a:t>
            </a:r>
            <a:r>
              <a:rPr lang="en-US" dirty="0" smtClean="0"/>
              <a:t>(J,X) =k.</a:t>
            </a:r>
          </a:p>
          <a:p>
            <a:pPr marL="484187" indent="-457200">
              <a:defRPr/>
            </a:pPr>
            <a:r>
              <a:rPr lang="en-US" dirty="0" smtClean="0"/>
              <a:t>This method is not efficient, a more efficient one is discussed in the book</a:t>
            </a:r>
          </a:p>
        </p:txBody>
      </p:sp>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r>
              <a:rPr lang="en-US" smtClean="0"/>
              <a:t>Compaction of LR parsing table</a:t>
            </a:r>
          </a:p>
        </p:txBody>
      </p:sp>
      <p:sp>
        <p:nvSpPr>
          <p:cNvPr id="71683" name="Content Placeholder 2"/>
          <p:cNvSpPr>
            <a:spLocks noGrp="1"/>
          </p:cNvSpPr>
          <p:nvPr>
            <p:ph idx="1"/>
          </p:nvPr>
        </p:nvSpPr>
        <p:spPr/>
        <p:txBody>
          <a:bodyPr/>
          <a:lstStyle/>
          <a:p>
            <a:r>
              <a:rPr lang="en-US" smtClean="0"/>
              <a:t>Many rows of action tables are identical</a:t>
            </a:r>
          </a:p>
          <a:p>
            <a:pPr lvl="1"/>
            <a:r>
              <a:rPr lang="en-US" smtClean="0"/>
              <a:t>Store those rows separately and have pointers to them from different states</a:t>
            </a:r>
          </a:p>
          <a:p>
            <a:pPr lvl="1"/>
            <a:r>
              <a:rPr lang="en-US" smtClean="0"/>
              <a:t>Make lists of (terminal-symbol, action) for each state</a:t>
            </a:r>
          </a:p>
          <a:p>
            <a:pPr lvl="1"/>
            <a:r>
              <a:rPr lang="en-US" smtClean="0"/>
              <a:t>Implement Goto table by having a link list for each nonterinal in the form (current state, next state)</a:t>
            </a:r>
          </a:p>
          <a:p>
            <a:pPr lvl="1"/>
            <a:endParaRPr lang="en-US" smtClean="0"/>
          </a:p>
        </p:txBody>
      </p:sp>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457200" y="704850"/>
            <a:ext cx="8229600" cy="438150"/>
          </a:xfrm>
        </p:spPr>
        <p:txBody>
          <a:bodyPr>
            <a:normAutofit fontScale="90000"/>
          </a:bodyPr>
          <a:lstStyle/>
          <a:p>
            <a:r>
              <a:rPr lang="en-US" smtClean="0"/>
              <a:t>Using ambiguous grammars</a:t>
            </a:r>
          </a:p>
        </p:txBody>
      </p:sp>
      <p:sp>
        <p:nvSpPr>
          <p:cNvPr id="72707" name="Content Placeholder 2"/>
          <p:cNvSpPr>
            <a:spLocks noGrp="1"/>
          </p:cNvSpPr>
          <p:nvPr>
            <p:ph idx="1"/>
          </p:nvPr>
        </p:nvSpPr>
        <p:spPr>
          <a:xfrm>
            <a:off x="381000" y="1295400"/>
            <a:ext cx="1371600" cy="2027238"/>
          </a:xfrm>
        </p:spPr>
        <p:txBody>
          <a:bodyPr/>
          <a:lstStyle/>
          <a:p>
            <a:pPr>
              <a:buFont typeface="Wingdings 2" pitchFamily="18" charset="2"/>
              <a:buNone/>
            </a:pPr>
            <a:r>
              <a:rPr lang="en-US" smtClean="0"/>
              <a:t>E-&gt;E+E</a:t>
            </a:r>
          </a:p>
          <a:p>
            <a:pPr>
              <a:buFont typeface="Wingdings 2" pitchFamily="18" charset="2"/>
              <a:buNone/>
            </a:pPr>
            <a:r>
              <a:rPr lang="en-US" smtClean="0"/>
              <a:t>E-&gt;E*E</a:t>
            </a:r>
          </a:p>
          <a:p>
            <a:pPr>
              <a:buFont typeface="Wingdings 2" pitchFamily="18" charset="2"/>
              <a:buNone/>
            </a:pPr>
            <a:r>
              <a:rPr lang="en-US" smtClean="0"/>
              <a:t>E-&gt;(E)</a:t>
            </a:r>
          </a:p>
          <a:p>
            <a:pPr>
              <a:buFont typeface="Wingdings 2" pitchFamily="18" charset="2"/>
              <a:buNone/>
            </a:pPr>
            <a:r>
              <a:rPr lang="en-US" smtClean="0"/>
              <a:t>E-&gt;id</a:t>
            </a:r>
          </a:p>
        </p:txBody>
      </p:sp>
      <p:sp>
        <p:nvSpPr>
          <p:cNvPr id="72708" name="TextBox 3"/>
          <p:cNvSpPr txBox="1">
            <a:spLocks noChangeArrowheads="1"/>
          </p:cNvSpPr>
          <p:nvPr/>
        </p:nvSpPr>
        <p:spPr bwMode="auto">
          <a:xfrm>
            <a:off x="228600" y="3817938"/>
            <a:ext cx="1019175" cy="1322387"/>
          </a:xfrm>
          <a:prstGeom prst="rect">
            <a:avLst/>
          </a:prstGeom>
          <a:noFill/>
          <a:ln w="9525">
            <a:noFill/>
            <a:miter lim="800000"/>
            <a:headEnd/>
            <a:tailEnd/>
          </a:ln>
        </p:spPr>
        <p:txBody>
          <a:bodyPr wrap="none">
            <a:spAutoFit/>
          </a:bodyPr>
          <a:lstStyle/>
          <a:p>
            <a:r>
              <a:rPr lang="en-US" sz="1600"/>
              <a:t>I0: E’-&gt;.E</a:t>
            </a:r>
          </a:p>
          <a:p>
            <a:r>
              <a:rPr lang="en-US" sz="1600"/>
              <a:t>E-&gt;.E+E</a:t>
            </a:r>
          </a:p>
          <a:p>
            <a:r>
              <a:rPr lang="en-US" sz="1600"/>
              <a:t>E-&gt;.E*E</a:t>
            </a:r>
          </a:p>
          <a:p>
            <a:r>
              <a:rPr lang="en-US" sz="1600"/>
              <a:t>E-&gt;.(E)</a:t>
            </a:r>
          </a:p>
          <a:p>
            <a:r>
              <a:rPr lang="en-US" sz="1600"/>
              <a:t>E-&gt;.id</a:t>
            </a:r>
          </a:p>
        </p:txBody>
      </p:sp>
      <p:sp>
        <p:nvSpPr>
          <p:cNvPr id="72709" name="TextBox 4"/>
          <p:cNvSpPr txBox="1">
            <a:spLocks noChangeArrowheads="1"/>
          </p:cNvSpPr>
          <p:nvPr/>
        </p:nvSpPr>
        <p:spPr bwMode="auto">
          <a:xfrm>
            <a:off x="1600200" y="3817938"/>
            <a:ext cx="1019175" cy="830262"/>
          </a:xfrm>
          <a:prstGeom prst="rect">
            <a:avLst/>
          </a:prstGeom>
          <a:noFill/>
          <a:ln w="9525">
            <a:noFill/>
            <a:miter lim="800000"/>
            <a:headEnd/>
            <a:tailEnd/>
          </a:ln>
        </p:spPr>
        <p:txBody>
          <a:bodyPr wrap="none">
            <a:spAutoFit/>
          </a:bodyPr>
          <a:lstStyle/>
          <a:p>
            <a:r>
              <a:rPr lang="en-US" sz="1600"/>
              <a:t>I1: E’-&gt;E.</a:t>
            </a:r>
          </a:p>
          <a:p>
            <a:r>
              <a:rPr lang="en-US" sz="1600"/>
              <a:t>E-&gt;E.+E</a:t>
            </a:r>
          </a:p>
          <a:p>
            <a:r>
              <a:rPr lang="en-US" sz="1600"/>
              <a:t>E-&gt;E.*E</a:t>
            </a:r>
          </a:p>
        </p:txBody>
      </p:sp>
      <p:sp>
        <p:nvSpPr>
          <p:cNvPr id="72710" name="TextBox 5"/>
          <p:cNvSpPr txBox="1">
            <a:spLocks noChangeArrowheads="1"/>
          </p:cNvSpPr>
          <p:nvPr/>
        </p:nvSpPr>
        <p:spPr bwMode="auto">
          <a:xfrm>
            <a:off x="2895600" y="3817938"/>
            <a:ext cx="1089025" cy="1322387"/>
          </a:xfrm>
          <a:prstGeom prst="rect">
            <a:avLst/>
          </a:prstGeom>
          <a:noFill/>
          <a:ln w="9525">
            <a:noFill/>
            <a:miter lim="800000"/>
            <a:headEnd/>
            <a:tailEnd/>
          </a:ln>
        </p:spPr>
        <p:txBody>
          <a:bodyPr wrap="none">
            <a:spAutoFit/>
          </a:bodyPr>
          <a:lstStyle/>
          <a:p>
            <a:r>
              <a:rPr lang="en-US" sz="1600"/>
              <a:t>I2: E-&gt;(.E)</a:t>
            </a:r>
          </a:p>
          <a:p>
            <a:r>
              <a:rPr lang="en-US" sz="1600"/>
              <a:t>E-&gt;.E+E</a:t>
            </a:r>
          </a:p>
          <a:p>
            <a:r>
              <a:rPr lang="en-US" sz="1600"/>
              <a:t>E-&gt;.E*E</a:t>
            </a:r>
          </a:p>
          <a:p>
            <a:r>
              <a:rPr lang="en-US" sz="1600"/>
              <a:t>E-&gt;.(E)</a:t>
            </a:r>
          </a:p>
          <a:p>
            <a:r>
              <a:rPr lang="en-US" sz="1600"/>
              <a:t>E-&gt;.id</a:t>
            </a:r>
          </a:p>
        </p:txBody>
      </p:sp>
      <p:sp>
        <p:nvSpPr>
          <p:cNvPr id="72711" name="TextBox 6"/>
          <p:cNvSpPr txBox="1">
            <a:spLocks noChangeArrowheads="1"/>
          </p:cNvSpPr>
          <p:nvPr/>
        </p:nvSpPr>
        <p:spPr bwMode="auto">
          <a:xfrm>
            <a:off x="228600" y="5334000"/>
            <a:ext cx="985838" cy="338138"/>
          </a:xfrm>
          <a:prstGeom prst="rect">
            <a:avLst/>
          </a:prstGeom>
          <a:noFill/>
          <a:ln w="9525">
            <a:noFill/>
            <a:miter lim="800000"/>
            <a:headEnd/>
            <a:tailEnd/>
          </a:ln>
        </p:spPr>
        <p:txBody>
          <a:bodyPr wrap="none">
            <a:spAutoFit/>
          </a:bodyPr>
          <a:lstStyle/>
          <a:p>
            <a:r>
              <a:rPr lang="en-US" sz="1600"/>
              <a:t>I3: E-&gt;.id</a:t>
            </a:r>
          </a:p>
        </p:txBody>
      </p:sp>
      <p:sp>
        <p:nvSpPr>
          <p:cNvPr id="72712" name="TextBox 7"/>
          <p:cNvSpPr txBox="1">
            <a:spLocks noChangeArrowheads="1"/>
          </p:cNvSpPr>
          <p:nvPr/>
        </p:nvSpPr>
        <p:spPr bwMode="auto">
          <a:xfrm>
            <a:off x="1573213" y="5189538"/>
            <a:ext cx="1192212" cy="1322387"/>
          </a:xfrm>
          <a:prstGeom prst="rect">
            <a:avLst/>
          </a:prstGeom>
          <a:noFill/>
          <a:ln w="9525">
            <a:noFill/>
            <a:miter lim="800000"/>
            <a:headEnd/>
            <a:tailEnd/>
          </a:ln>
        </p:spPr>
        <p:txBody>
          <a:bodyPr wrap="none">
            <a:spAutoFit/>
          </a:bodyPr>
          <a:lstStyle/>
          <a:p>
            <a:r>
              <a:rPr lang="en-US" sz="1600"/>
              <a:t>I4: E-&gt;E+.E</a:t>
            </a:r>
          </a:p>
          <a:p>
            <a:r>
              <a:rPr lang="en-US" sz="1600"/>
              <a:t>E-&gt;.E+E</a:t>
            </a:r>
          </a:p>
          <a:p>
            <a:r>
              <a:rPr lang="en-US" sz="1600"/>
              <a:t>E-&gt;.E*E</a:t>
            </a:r>
          </a:p>
          <a:p>
            <a:r>
              <a:rPr lang="en-US" sz="1600"/>
              <a:t>E-&gt;.(E)</a:t>
            </a:r>
          </a:p>
          <a:p>
            <a:r>
              <a:rPr lang="en-US" sz="1600"/>
              <a:t>E-&gt;.id</a:t>
            </a:r>
          </a:p>
        </p:txBody>
      </p:sp>
      <p:sp>
        <p:nvSpPr>
          <p:cNvPr id="72713" name="TextBox 8"/>
          <p:cNvSpPr txBox="1">
            <a:spLocks noChangeArrowheads="1"/>
          </p:cNvSpPr>
          <p:nvPr/>
        </p:nvSpPr>
        <p:spPr bwMode="auto">
          <a:xfrm>
            <a:off x="3021013" y="5189538"/>
            <a:ext cx="1230312" cy="1568450"/>
          </a:xfrm>
          <a:prstGeom prst="rect">
            <a:avLst/>
          </a:prstGeom>
          <a:noFill/>
          <a:ln w="9525">
            <a:noFill/>
            <a:miter lim="800000"/>
            <a:headEnd/>
            <a:tailEnd/>
          </a:ln>
        </p:spPr>
        <p:txBody>
          <a:bodyPr wrap="none">
            <a:spAutoFit/>
          </a:bodyPr>
          <a:lstStyle/>
          <a:p>
            <a:r>
              <a:rPr lang="en-US" sz="1600"/>
              <a:t>I5:  E-&gt;E*.E</a:t>
            </a:r>
          </a:p>
          <a:p>
            <a:r>
              <a:rPr lang="en-US" sz="1600"/>
              <a:t>E-&gt;(.E)</a:t>
            </a:r>
          </a:p>
          <a:p>
            <a:r>
              <a:rPr lang="en-US" sz="1600"/>
              <a:t>E-&gt;.E+E</a:t>
            </a:r>
          </a:p>
          <a:p>
            <a:r>
              <a:rPr lang="en-US" sz="1600"/>
              <a:t>E-&gt;.E*E</a:t>
            </a:r>
          </a:p>
          <a:p>
            <a:r>
              <a:rPr lang="en-US" sz="1600"/>
              <a:t>E-&gt;.(E)</a:t>
            </a:r>
          </a:p>
          <a:p>
            <a:r>
              <a:rPr lang="en-US" sz="1600"/>
              <a:t>E-&gt;.id</a:t>
            </a:r>
          </a:p>
        </p:txBody>
      </p:sp>
      <p:sp>
        <p:nvSpPr>
          <p:cNvPr id="72714" name="TextBox 9"/>
          <p:cNvSpPr txBox="1">
            <a:spLocks noChangeArrowheads="1"/>
          </p:cNvSpPr>
          <p:nvPr/>
        </p:nvSpPr>
        <p:spPr bwMode="auto">
          <a:xfrm>
            <a:off x="4295775" y="5189538"/>
            <a:ext cx="1087438" cy="830262"/>
          </a:xfrm>
          <a:prstGeom prst="rect">
            <a:avLst/>
          </a:prstGeom>
          <a:noFill/>
          <a:ln w="9525">
            <a:noFill/>
            <a:miter lim="800000"/>
            <a:headEnd/>
            <a:tailEnd/>
          </a:ln>
        </p:spPr>
        <p:txBody>
          <a:bodyPr wrap="none">
            <a:spAutoFit/>
          </a:bodyPr>
          <a:lstStyle/>
          <a:p>
            <a:r>
              <a:rPr lang="en-US" sz="1600"/>
              <a:t>I6: E-&gt;(E.)</a:t>
            </a:r>
          </a:p>
          <a:p>
            <a:r>
              <a:rPr lang="en-US" sz="1600"/>
              <a:t>E-&gt;E.+E</a:t>
            </a:r>
          </a:p>
          <a:p>
            <a:r>
              <a:rPr lang="en-US" sz="1600"/>
              <a:t>E-&gt;E.*E</a:t>
            </a:r>
          </a:p>
        </p:txBody>
      </p:sp>
      <p:sp>
        <p:nvSpPr>
          <p:cNvPr id="72715" name="TextBox 10"/>
          <p:cNvSpPr txBox="1">
            <a:spLocks noChangeArrowheads="1"/>
          </p:cNvSpPr>
          <p:nvPr/>
        </p:nvSpPr>
        <p:spPr bwMode="auto">
          <a:xfrm>
            <a:off x="5591175" y="5189538"/>
            <a:ext cx="1190625" cy="830262"/>
          </a:xfrm>
          <a:prstGeom prst="rect">
            <a:avLst/>
          </a:prstGeom>
          <a:noFill/>
          <a:ln w="9525">
            <a:noFill/>
            <a:miter lim="800000"/>
            <a:headEnd/>
            <a:tailEnd/>
          </a:ln>
        </p:spPr>
        <p:txBody>
          <a:bodyPr wrap="none">
            <a:spAutoFit/>
          </a:bodyPr>
          <a:lstStyle/>
          <a:p>
            <a:r>
              <a:rPr lang="en-US" sz="1600"/>
              <a:t>I7: E-&gt;E+E.</a:t>
            </a:r>
          </a:p>
          <a:p>
            <a:r>
              <a:rPr lang="en-US" sz="1600"/>
              <a:t>E-&gt;E.+E</a:t>
            </a:r>
          </a:p>
          <a:p>
            <a:r>
              <a:rPr lang="en-US" sz="1600"/>
              <a:t>E-&gt;E.*E</a:t>
            </a:r>
          </a:p>
        </p:txBody>
      </p:sp>
      <p:sp>
        <p:nvSpPr>
          <p:cNvPr id="72716" name="TextBox 11"/>
          <p:cNvSpPr txBox="1">
            <a:spLocks noChangeArrowheads="1"/>
          </p:cNvSpPr>
          <p:nvPr/>
        </p:nvSpPr>
        <p:spPr bwMode="auto">
          <a:xfrm>
            <a:off x="4281488" y="6103938"/>
            <a:ext cx="1177925" cy="830262"/>
          </a:xfrm>
          <a:prstGeom prst="rect">
            <a:avLst/>
          </a:prstGeom>
          <a:noFill/>
          <a:ln w="9525">
            <a:noFill/>
            <a:miter lim="800000"/>
            <a:headEnd/>
            <a:tailEnd/>
          </a:ln>
        </p:spPr>
        <p:txBody>
          <a:bodyPr wrap="none">
            <a:spAutoFit/>
          </a:bodyPr>
          <a:lstStyle/>
          <a:p>
            <a:r>
              <a:rPr lang="en-US" sz="1600"/>
              <a:t>I8: E-&gt;E*E.</a:t>
            </a:r>
          </a:p>
          <a:p>
            <a:r>
              <a:rPr lang="en-US" sz="1600"/>
              <a:t> E-&gt;E.+E</a:t>
            </a:r>
          </a:p>
          <a:p>
            <a:r>
              <a:rPr lang="en-US" sz="1600"/>
              <a:t>E-&gt;E.*E</a:t>
            </a:r>
          </a:p>
        </p:txBody>
      </p:sp>
      <p:sp>
        <p:nvSpPr>
          <p:cNvPr id="72717" name="TextBox 12"/>
          <p:cNvSpPr txBox="1">
            <a:spLocks noChangeArrowheads="1"/>
          </p:cNvSpPr>
          <p:nvPr/>
        </p:nvSpPr>
        <p:spPr bwMode="auto">
          <a:xfrm>
            <a:off x="5611813" y="6103938"/>
            <a:ext cx="1089025" cy="338137"/>
          </a:xfrm>
          <a:prstGeom prst="rect">
            <a:avLst/>
          </a:prstGeom>
          <a:noFill/>
          <a:ln w="9525">
            <a:noFill/>
            <a:miter lim="800000"/>
            <a:headEnd/>
            <a:tailEnd/>
          </a:ln>
        </p:spPr>
        <p:txBody>
          <a:bodyPr wrap="none">
            <a:spAutoFit/>
          </a:bodyPr>
          <a:lstStyle/>
          <a:p>
            <a:r>
              <a:rPr lang="en-US" sz="1600"/>
              <a:t>I9: E-&gt;(E).</a:t>
            </a:r>
          </a:p>
        </p:txBody>
      </p:sp>
      <p:graphicFrame>
        <p:nvGraphicFramePr>
          <p:cNvPr id="14" name="Table 13"/>
          <p:cNvGraphicFramePr>
            <a:graphicFrameLocks noGrp="1"/>
          </p:cNvGraphicFramePr>
          <p:nvPr/>
        </p:nvGraphicFramePr>
        <p:xfrm>
          <a:off x="4419600" y="1066800"/>
          <a:ext cx="4267200" cy="4054475"/>
        </p:xfrm>
        <a:graphic>
          <a:graphicData uri="http://schemas.openxmlformats.org/drawingml/2006/table">
            <a:tbl>
              <a:tblPr/>
              <a:tblGrid>
                <a:gridCol w="871538"/>
                <a:gridCol w="522287"/>
                <a:gridCol w="434975"/>
                <a:gridCol w="434975"/>
                <a:gridCol w="522288"/>
                <a:gridCol w="522287"/>
                <a:gridCol w="523875"/>
                <a:gridCol w="434975"/>
              </a:tblGrid>
              <a:tr h="3270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FFFF"/>
                          </a:solidFill>
                          <a:effectLst/>
                          <a:latin typeface="Constantia" pitchFamily="18" charset="0"/>
                          <a:cs typeface="Arial" charset="0"/>
                        </a:rPr>
                        <a:t>STATE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FFFF"/>
                          </a:solidFill>
                          <a:effectLst/>
                          <a:latin typeface="Constantia" pitchFamily="18" charset="0"/>
                          <a:cs typeface="Arial" charset="0"/>
                        </a:rPr>
                        <a:t>ACTON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FFFF"/>
                          </a:solidFill>
                          <a:effectLst/>
                          <a:latin typeface="Constantia" pitchFamily="18" charset="0"/>
                          <a:cs typeface="Arial" charset="0"/>
                        </a:rPr>
                        <a:t>GOTO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2702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Constantia"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id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r h="3270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S3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Constantia"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Constantia"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S2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Constantia"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Constantia"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r h="3270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Constantia"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S4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S5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Constantia"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Constantia"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Acc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Constantia"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r h="3270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S3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Constantia"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S2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Constantia"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Constantia"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Constantia"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r h="3270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Constantia"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R4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R4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Constantia"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R4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R4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Constantia"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r h="3270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S3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Constantia"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Constantia"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S2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Constantia"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Constantia"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r h="3270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S3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Constantia"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Constantia"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S2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Constantia"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Constantia"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r h="3270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Constantia"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S4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S5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Constantia"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Constantia"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Constantia"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Constantia"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r h="3270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Constantia"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R1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S5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Constantia"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R1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R1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Constantia"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r h="3270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Constantia"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R2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R2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Constantia"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R2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R2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Constantia"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r h="3270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Constantia"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R3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R3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Constantia"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R3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nstantia" pitchFamily="18" charset="0"/>
                          <a:cs typeface="Arial" charset="0"/>
                        </a:rPr>
                        <a:t>R3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Constantia"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n-US" smtClean="0"/>
              <a:t>Readings</a:t>
            </a:r>
          </a:p>
        </p:txBody>
      </p:sp>
      <p:sp>
        <p:nvSpPr>
          <p:cNvPr id="73731" name="Rectangle 3"/>
          <p:cNvSpPr>
            <a:spLocks noGrp="1" noChangeArrowheads="1"/>
          </p:cNvSpPr>
          <p:nvPr>
            <p:ph idx="1"/>
          </p:nvPr>
        </p:nvSpPr>
        <p:spPr/>
        <p:txBody>
          <a:bodyPr/>
          <a:lstStyle/>
          <a:p>
            <a:pPr eaLnBrk="1" hangingPunct="1"/>
            <a:r>
              <a:rPr lang="en-US" smtClean="0"/>
              <a:t>Chapter 4 of the book</a:t>
            </a:r>
          </a:p>
        </p:txBody>
      </p:sp>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xmlns="" id="{9376281E-8C93-8A56-BAE4-2741AD0F3111}"/>
              </a:ext>
            </a:extLst>
          </p:cNvPr>
          <p:cNvSpPr>
            <a:spLocks noGrp="1" noChangeArrowheads="1"/>
          </p:cNvSpPr>
          <p:nvPr>
            <p:ph type="ctrTitle"/>
          </p:nvPr>
        </p:nvSpPr>
        <p:spPr>
          <a:ln>
            <a:miter lim="800000"/>
            <a:headEnd/>
            <a:tailEnd/>
          </a:ln>
        </p:spPr>
        <p:txBody>
          <a:bodyPr/>
          <a:lstStyle/>
          <a:p>
            <a:pPr eaLnBrk="1" fontAlgn="auto" hangingPunct="1">
              <a:spcAft>
                <a:spcPts val="0"/>
              </a:spcAft>
              <a:defRPr/>
            </a:pPr>
            <a:r>
              <a:rPr lang="en-US" dirty="0"/>
              <a:t>Compiler course</a:t>
            </a:r>
          </a:p>
        </p:txBody>
      </p:sp>
      <p:sp>
        <p:nvSpPr>
          <p:cNvPr id="4099" name="Rectangle 3">
            <a:extLst>
              <a:ext uri="{FF2B5EF4-FFF2-40B4-BE49-F238E27FC236}">
                <a16:creationId xmlns:a16="http://schemas.microsoft.com/office/drawing/2014/main" xmlns="" id="{B8B9234E-A43A-602D-17D6-DD42F89C6C8B}"/>
              </a:ext>
            </a:extLst>
          </p:cNvPr>
          <p:cNvSpPr>
            <a:spLocks noGrp="1" noChangeArrowheads="1"/>
          </p:cNvSpPr>
          <p:nvPr>
            <p:ph type="subTitle" idx="1"/>
          </p:nvPr>
        </p:nvSpPr>
        <p:spPr>
          <a:xfrm>
            <a:off x="533400" y="3228975"/>
            <a:ext cx="7854950" cy="1752600"/>
          </a:xfrm>
        </p:spPr>
        <p:txBody>
          <a:bodyPr/>
          <a:lstStyle/>
          <a:p>
            <a:pPr marR="0" eaLnBrk="1" hangingPunct="1"/>
            <a:r>
              <a:rPr lang="en-US" altLang="en-US"/>
              <a:t>Chapter 6</a:t>
            </a:r>
          </a:p>
          <a:p>
            <a:pPr marR="0" eaLnBrk="1" hangingPunct="1"/>
            <a:r>
              <a:rPr lang="en-US" altLang="en-US"/>
              <a:t>Intermediate Code Generation</a:t>
            </a: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xmlns="" id="{0C68D164-E16B-D704-685F-BDB78F533077}"/>
              </a:ext>
            </a:extLst>
          </p:cNvPr>
          <p:cNvSpPr>
            <a:spLocks noGrp="1" noChangeArrowheads="1"/>
          </p:cNvSpPr>
          <p:nvPr>
            <p:ph type="title"/>
          </p:nvPr>
        </p:nvSpPr>
        <p:spPr/>
        <p:txBody>
          <a:bodyPr/>
          <a:lstStyle/>
          <a:p>
            <a:pPr eaLnBrk="1" hangingPunct="1"/>
            <a:r>
              <a:rPr lang="en-US" altLang="en-US"/>
              <a:t>Outline</a:t>
            </a:r>
          </a:p>
        </p:txBody>
      </p:sp>
      <p:sp>
        <p:nvSpPr>
          <p:cNvPr id="5123" name="Rectangle 3">
            <a:extLst>
              <a:ext uri="{FF2B5EF4-FFF2-40B4-BE49-F238E27FC236}">
                <a16:creationId xmlns:a16="http://schemas.microsoft.com/office/drawing/2014/main" xmlns="" id="{6F2E8D66-D8AF-7633-B8EA-1C4DBC94DCD9}"/>
              </a:ext>
            </a:extLst>
          </p:cNvPr>
          <p:cNvSpPr>
            <a:spLocks noGrp="1" noChangeArrowheads="1"/>
          </p:cNvSpPr>
          <p:nvPr>
            <p:ph idx="1"/>
          </p:nvPr>
        </p:nvSpPr>
        <p:spPr/>
        <p:txBody>
          <a:bodyPr/>
          <a:lstStyle/>
          <a:p>
            <a:pPr eaLnBrk="1" hangingPunct="1"/>
            <a:r>
              <a:rPr lang="en-US" altLang="en-US"/>
              <a:t>Variants of Syntax Trees</a:t>
            </a:r>
          </a:p>
          <a:p>
            <a:pPr eaLnBrk="1" hangingPunct="1"/>
            <a:r>
              <a:rPr lang="en-US" altLang="en-US"/>
              <a:t>Three-address code</a:t>
            </a:r>
          </a:p>
          <a:p>
            <a:pPr eaLnBrk="1" hangingPunct="1"/>
            <a:r>
              <a:rPr lang="en-US" altLang="en-US"/>
              <a:t>Types and declarations</a:t>
            </a:r>
          </a:p>
          <a:p>
            <a:pPr eaLnBrk="1" hangingPunct="1"/>
            <a:r>
              <a:rPr lang="en-US" altLang="en-US"/>
              <a:t>Translation of expressions</a:t>
            </a:r>
          </a:p>
          <a:p>
            <a:pPr eaLnBrk="1" hangingPunct="1"/>
            <a:r>
              <a:rPr lang="en-US" altLang="en-US"/>
              <a:t>Type checking</a:t>
            </a:r>
          </a:p>
          <a:p>
            <a:pPr eaLnBrk="1" hangingPunct="1"/>
            <a:r>
              <a:rPr lang="en-US" altLang="en-US"/>
              <a:t>Control flow</a:t>
            </a:r>
          </a:p>
          <a:p>
            <a:pPr eaLnBrk="1" hangingPunct="1"/>
            <a:r>
              <a:rPr lang="en-US" altLang="en-US"/>
              <a:t>Backpatching</a:t>
            </a:r>
          </a:p>
          <a:p>
            <a:pPr eaLnBrk="1" hangingPunct="1"/>
            <a:endParaRPr lang="en-US" altLang="en-US"/>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xmlns="" id="{21BCD134-CEEB-C229-43D3-18E08DDC75E0}"/>
              </a:ext>
            </a:extLst>
          </p:cNvPr>
          <p:cNvSpPr>
            <a:spLocks noGrp="1" noChangeArrowheads="1"/>
          </p:cNvSpPr>
          <p:nvPr>
            <p:ph type="title"/>
          </p:nvPr>
        </p:nvSpPr>
        <p:spPr/>
        <p:txBody>
          <a:bodyPr/>
          <a:lstStyle/>
          <a:p>
            <a:pPr eaLnBrk="1" hangingPunct="1"/>
            <a:r>
              <a:rPr lang="en-US" altLang="en-US"/>
              <a:t>Introduction</a:t>
            </a:r>
          </a:p>
        </p:txBody>
      </p:sp>
      <p:sp>
        <p:nvSpPr>
          <p:cNvPr id="6147" name="Rectangle 3">
            <a:extLst>
              <a:ext uri="{FF2B5EF4-FFF2-40B4-BE49-F238E27FC236}">
                <a16:creationId xmlns:a16="http://schemas.microsoft.com/office/drawing/2014/main" xmlns="" id="{744651CF-D559-3630-1EE7-386F80923E64}"/>
              </a:ext>
            </a:extLst>
          </p:cNvPr>
          <p:cNvSpPr>
            <a:spLocks noGrp="1" noChangeArrowheads="1"/>
          </p:cNvSpPr>
          <p:nvPr>
            <p:ph idx="1"/>
          </p:nvPr>
        </p:nvSpPr>
        <p:spPr>
          <a:xfrm>
            <a:off x="457200" y="1935163"/>
            <a:ext cx="8229600" cy="2865437"/>
          </a:xfrm>
        </p:spPr>
        <p:txBody>
          <a:bodyPr/>
          <a:lstStyle/>
          <a:p>
            <a:pPr eaLnBrk="1" hangingPunct="1"/>
            <a:r>
              <a:rPr lang="en-US" altLang="en-US"/>
              <a:t>Intermediate code is the interface between front end and back end in a compiler</a:t>
            </a:r>
          </a:p>
          <a:p>
            <a:pPr eaLnBrk="1" hangingPunct="1"/>
            <a:r>
              <a:rPr lang="en-US" altLang="en-US"/>
              <a:t>Ideally the details of source language are confined to the front end and the details of target machines to the back end (a m*n model)</a:t>
            </a:r>
          </a:p>
          <a:p>
            <a:pPr eaLnBrk="1" hangingPunct="1"/>
            <a:r>
              <a:rPr lang="en-US" altLang="en-US"/>
              <a:t>In this chapter we study intermediate representations, static type checking and intermediate code generation</a:t>
            </a:r>
          </a:p>
        </p:txBody>
      </p:sp>
      <p:sp>
        <p:nvSpPr>
          <p:cNvPr id="10" name="Rectangle 9">
            <a:extLst>
              <a:ext uri="{FF2B5EF4-FFF2-40B4-BE49-F238E27FC236}">
                <a16:creationId xmlns:a16="http://schemas.microsoft.com/office/drawing/2014/main" xmlns="" id="{4846949C-74E1-F037-BD58-3F9189A4FC6E}"/>
              </a:ext>
            </a:extLst>
          </p:cNvPr>
          <p:cNvSpPr/>
          <p:nvPr/>
        </p:nvSpPr>
        <p:spPr>
          <a:xfrm>
            <a:off x="1066800" y="5410200"/>
            <a:ext cx="12192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Parser</a:t>
            </a:r>
          </a:p>
        </p:txBody>
      </p:sp>
      <p:sp>
        <p:nvSpPr>
          <p:cNvPr id="11" name="Rectangle 10">
            <a:extLst>
              <a:ext uri="{FF2B5EF4-FFF2-40B4-BE49-F238E27FC236}">
                <a16:creationId xmlns:a16="http://schemas.microsoft.com/office/drawing/2014/main" xmlns="" id="{C96D8405-8072-07AC-95B1-B89568420725}"/>
              </a:ext>
            </a:extLst>
          </p:cNvPr>
          <p:cNvSpPr/>
          <p:nvPr/>
        </p:nvSpPr>
        <p:spPr>
          <a:xfrm>
            <a:off x="2743200" y="5410200"/>
            <a:ext cx="12954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Static</a:t>
            </a:r>
          </a:p>
          <a:p>
            <a:pPr algn="ctr">
              <a:defRPr/>
            </a:pPr>
            <a:r>
              <a:rPr lang="en-US" dirty="0"/>
              <a:t>Checker</a:t>
            </a:r>
          </a:p>
        </p:txBody>
      </p:sp>
      <p:sp>
        <p:nvSpPr>
          <p:cNvPr id="12" name="Rectangle 11">
            <a:extLst>
              <a:ext uri="{FF2B5EF4-FFF2-40B4-BE49-F238E27FC236}">
                <a16:creationId xmlns:a16="http://schemas.microsoft.com/office/drawing/2014/main" xmlns="" id="{FC54DB50-7F06-5719-D444-BDC840FD7677}"/>
              </a:ext>
            </a:extLst>
          </p:cNvPr>
          <p:cNvSpPr/>
          <p:nvPr/>
        </p:nvSpPr>
        <p:spPr>
          <a:xfrm>
            <a:off x="4495800" y="5410200"/>
            <a:ext cx="23622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Intermediate Code Generator</a:t>
            </a:r>
          </a:p>
        </p:txBody>
      </p:sp>
      <p:sp>
        <p:nvSpPr>
          <p:cNvPr id="13" name="Rectangle 12">
            <a:extLst>
              <a:ext uri="{FF2B5EF4-FFF2-40B4-BE49-F238E27FC236}">
                <a16:creationId xmlns:a16="http://schemas.microsoft.com/office/drawing/2014/main" xmlns="" id="{EE84ECC1-5D36-0798-AA91-ACE5E90088E7}"/>
              </a:ext>
            </a:extLst>
          </p:cNvPr>
          <p:cNvSpPr/>
          <p:nvPr/>
        </p:nvSpPr>
        <p:spPr>
          <a:xfrm>
            <a:off x="7467600" y="5410200"/>
            <a:ext cx="15240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Code Generator</a:t>
            </a:r>
          </a:p>
        </p:txBody>
      </p:sp>
      <p:cxnSp>
        <p:nvCxnSpPr>
          <p:cNvPr id="15" name="Straight Arrow Connector 14">
            <a:extLst>
              <a:ext uri="{FF2B5EF4-FFF2-40B4-BE49-F238E27FC236}">
                <a16:creationId xmlns:a16="http://schemas.microsoft.com/office/drawing/2014/main" xmlns="" id="{4DA1400F-D660-D3D3-F4F0-26DE145370F9}"/>
              </a:ext>
            </a:extLst>
          </p:cNvPr>
          <p:cNvCxnSpPr>
            <a:endCxn id="10" idx="1"/>
          </p:cNvCxnSpPr>
          <p:nvPr/>
        </p:nvCxnSpPr>
        <p:spPr>
          <a:xfrm>
            <a:off x="457200" y="5715000"/>
            <a:ext cx="609600" cy="38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xmlns="" id="{252D6089-DDBD-C8BE-02B7-0FDE60C003CA}"/>
              </a:ext>
            </a:extLst>
          </p:cNvPr>
          <p:cNvCxnSpPr>
            <a:stCxn id="10" idx="3"/>
            <a:endCxn id="11" idx="1"/>
          </p:cNvCxnSpPr>
          <p:nvPr/>
        </p:nvCxnSpPr>
        <p:spPr>
          <a:xfrm>
            <a:off x="2286000" y="5753100"/>
            <a:ext cx="457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xmlns="" id="{FEDC54F5-2503-245E-2313-742AF28BB453}"/>
              </a:ext>
            </a:extLst>
          </p:cNvPr>
          <p:cNvCxnSpPr/>
          <p:nvPr/>
        </p:nvCxnSpPr>
        <p:spPr>
          <a:xfrm>
            <a:off x="4038600" y="5715000"/>
            <a:ext cx="457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xmlns="" id="{479C4C29-3D4D-349A-5992-64FE993EA2E4}"/>
              </a:ext>
            </a:extLst>
          </p:cNvPr>
          <p:cNvCxnSpPr>
            <a:stCxn id="12" idx="3"/>
            <a:endCxn id="13" idx="1"/>
          </p:cNvCxnSpPr>
          <p:nvPr/>
        </p:nvCxnSpPr>
        <p:spPr>
          <a:xfrm>
            <a:off x="6858000" y="5753100"/>
            <a:ext cx="609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 id="{1E4E1617-6620-93A4-BA37-CCAB0C8268FF}"/>
              </a:ext>
            </a:extLst>
          </p:cNvPr>
          <p:cNvCxnSpPr/>
          <p:nvPr/>
        </p:nvCxnSpPr>
        <p:spPr>
          <a:xfrm rot="5400000">
            <a:off x="6934201" y="6551612"/>
            <a:ext cx="457200" cy="3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xmlns="" id="{7DA024A2-294F-0C8E-CFD7-219028774516}"/>
              </a:ext>
            </a:extLst>
          </p:cNvPr>
          <p:cNvCxnSpPr/>
          <p:nvPr/>
        </p:nvCxnSpPr>
        <p:spPr>
          <a:xfrm>
            <a:off x="457200" y="6477000"/>
            <a:ext cx="67056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xmlns="" id="{13EA4251-D512-C2CB-5A8D-CAD261E03CF3}"/>
              </a:ext>
            </a:extLst>
          </p:cNvPr>
          <p:cNvCxnSpPr/>
          <p:nvPr/>
        </p:nvCxnSpPr>
        <p:spPr>
          <a:xfrm rot="10800000">
            <a:off x="7162800" y="6553200"/>
            <a:ext cx="1981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159" name="TextBox 32">
            <a:extLst>
              <a:ext uri="{FF2B5EF4-FFF2-40B4-BE49-F238E27FC236}">
                <a16:creationId xmlns:a16="http://schemas.microsoft.com/office/drawing/2014/main" xmlns="" id="{7F4A3DEB-DFE1-F52C-247D-687157CE06D8}"/>
              </a:ext>
            </a:extLst>
          </p:cNvPr>
          <p:cNvSpPr txBox="1">
            <a:spLocks noChangeArrowheads="1"/>
          </p:cNvSpPr>
          <p:nvPr/>
        </p:nvSpPr>
        <p:spPr bwMode="auto">
          <a:xfrm>
            <a:off x="2667000" y="6248400"/>
            <a:ext cx="1373188"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a:t>Front end</a:t>
            </a:r>
          </a:p>
        </p:txBody>
      </p:sp>
      <p:sp>
        <p:nvSpPr>
          <p:cNvPr id="6160" name="TextBox 33">
            <a:extLst>
              <a:ext uri="{FF2B5EF4-FFF2-40B4-BE49-F238E27FC236}">
                <a16:creationId xmlns:a16="http://schemas.microsoft.com/office/drawing/2014/main" xmlns="" id="{DA6E2120-EFEA-9F84-1F9B-F48CD63CB427}"/>
              </a:ext>
            </a:extLst>
          </p:cNvPr>
          <p:cNvSpPr txBox="1">
            <a:spLocks noChangeArrowheads="1"/>
          </p:cNvSpPr>
          <p:nvPr/>
        </p:nvSpPr>
        <p:spPr bwMode="auto">
          <a:xfrm>
            <a:off x="7542213" y="6248400"/>
            <a:ext cx="1338262"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a:t>Back end</a:t>
            </a: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xmlns="" id="{8FB48DB7-762B-88C0-27D0-C0277D50FF03}"/>
              </a:ext>
            </a:extLst>
          </p:cNvPr>
          <p:cNvSpPr>
            <a:spLocks noGrp="1" noChangeArrowheads="1"/>
          </p:cNvSpPr>
          <p:nvPr>
            <p:ph type="title"/>
          </p:nvPr>
        </p:nvSpPr>
        <p:spPr/>
        <p:txBody>
          <a:bodyPr/>
          <a:lstStyle/>
          <a:p>
            <a:pPr eaLnBrk="1" hangingPunct="1"/>
            <a:r>
              <a:rPr lang="en-US" altLang="en-US"/>
              <a:t>Variants of syntax trees</a:t>
            </a:r>
          </a:p>
        </p:txBody>
      </p:sp>
      <p:sp>
        <p:nvSpPr>
          <p:cNvPr id="7171" name="Rectangle 3">
            <a:extLst>
              <a:ext uri="{FF2B5EF4-FFF2-40B4-BE49-F238E27FC236}">
                <a16:creationId xmlns:a16="http://schemas.microsoft.com/office/drawing/2014/main" xmlns="" id="{45D7308B-B535-70A9-62AD-B95BD07AB20C}"/>
              </a:ext>
            </a:extLst>
          </p:cNvPr>
          <p:cNvSpPr>
            <a:spLocks noGrp="1" noChangeArrowheads="1"/>
          </p:cNvSpPr>
          <p:nvPr>
            <p:ph idx="1"/>
          </p:nvPr>
        </p:nvSpPr>
        <p:spPr>
          <a:xfrm>
            <a:off x="457200" y="1935163"/>
            <a:ext cx="8229600" cy="2484437"/>
          </a:xfrm>
        </p:spPr>
        <p:txBody>
          <a:bodyPr/>
          <a:lstStyle/>
          <a:p>
            <a:pPr eaLnBrk="1" hangingPunct="1">
              <a:lnSpc>
                <a:spcPct val="80000"/>
              </a:lnSpc>
            </a:pPr>
            <a:r>
              <a:rPr lang="en-US" altLang="en-US"/>
              <a:t>It is sometimes beneficial to crate a DAG instead of tree for Expressions.</a:t>
            </a:r>
          </a:p>
          <a:p>
            <a:pPr eaLnBrk="1" hangingPunct="1">
              <a:lnSpc>
                <a:spcPct val="80000"/>
              </a:lnSpc>
            </a:pPr>
            <a:r>
              <a:rPr lang="en-US" altLang="en-US"/>
              <a:t>This way we can easily show the common sub-expressions and then use that knowledge during code generation</a:t>
            </a:r>
          </a:p>
          <a:p>
            <a:pPr eaLnBrk="1" hangingPunct="1">
              <a:lnSpc>
                <a:spcPct val="80000"/>
              </a:lnSpc>
            </a:pPr>
            <a:r>
              <a:rPr lang="en-US" altLang="en-US"/>
              <a:t>Example: a+a*(b-c)+(b-c)*d</a:t>
            </a:r>
          </a:p>
        </p:txBody>
      </p:sp>
      <p:sp>
        <p:nvSpPr>
          <p:cNvPr id="7172" name="TextBox 3">
            <a:extLst>
              <a:ext uri="{FF2B5EF4-FFF2-40B4-BE49-F238E27FC236}">
                <a16:creationId xmlns:a16="http://schemas.microsoft.com/office/drawing/2014/main" xmlns="" id="{DFF9C2F4-F2F5-E17F-3C1F-D100DF1B3F5F}"/>
              </a:ext>
            </a:extLst>
          </p:cNvPr>
          <p:cNvSpPr txBox="1">
            <a:spLocks noChangeArrowheads="1"/>
          </p:cNvSpPr>
          <p:nvPr/>
        </p:nvSpPr>
        <p:spPr bwMode="auto">
          <a:xfrm>
            <a:off x="4572000" y="4419600"/>
            <a:ext cx="300038"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600"/>
              <a:t>+</a:t>
            </a:r>
          </a:p>
        </p:txBody>
      </p:sp>
      <p:sp>
        <p:nvSpPr>
          <p:cNvPr id="7173" name="TextBox 4">
            <a:extLst>
              <a:ext uri="{FF2B5EF4-FFF2-40B4-BE49-F238E27FC236}">
                <a16:creationId xmlns:a16="http://schemas.microsoft.com/office/drawing/2014/main" xmlns="" id="{7C642ED4-173D-45BF-9A08-75E20EF4F89B}"/>
              </a:ext>
            </a:extLst>
          </p:cNvPr>
          <p:cNvSpPr txBox="1">
            <a:spLocks noChangeArrowheads="1"/>
          </p:cNvSpPr>
          <p:nvPr/>
        </p:nvSpPr>
        <p:spPr bwMode="auto">
          <a:xfrm>
            <a:off x="4038600" y="4995863"/>
            <a:ext cx="300038"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600"/>
              <a:t>+</a:t>
            </a:r>
          </a:p>
        </p:txBody>
      </p:sp>
      <p:sp>
        <p:nvSpPr>
          <p:cNvPr id="7174" name="TextBox 5">
            <a:extLst>
              <a:ext uri="{FF2B5EF4-FFF2-40B4-BE49-F238E27FC236}">
                <a16:creationId xmlns:a16="http://schemas.microsoft.com/office/drawing/2014/main" xmlns="" id="{4A179B65-181E-9534-31B1-D511C916CBBC}"/>
              </a:ext>
            </a:extLst>
          </p:cNvPr>
          <p:cNvSpPr txBox="1">
            <a:spLocks noChangeArrowheads="1"/>
          </p:cNvSpPr>
          <p:nvPr/>
        </p:nvSpPr>
        <p:spPr bwMode="auto">
          <a:xfrm>
            <a:off x="5567363" y="4995863"/>
            <a:ext cx="287337"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600"/>
              <a:t>*</a:t>
            </a:r>
          </a:p>
        </p:txBody>
      </p:sp>
      <p:sp>
        <p:nvSpPr>
          <p:cNvPr id="7175" name="TextBox 6">
            <a:extLst>
              <a:ext uri="{FF2B5EF4-FFF2-40B4-BE49-F238E27FC236}">
                <a16:creationId xmlns:a16="http://schemas.microsoft.com/office/drawing/2014/main" xmlns="" id="{CB605E39-A06E-8502-7D8E-1F1AAA2E3FA1}"/>
              </a:ext>
            </a:extLst>
          </p:cNvPr>
          <p:cNvSpPr txBox="1">
            <a:spLocks noChangeArrowheads="1"/>
          </p:cNvSpPr>
          <p:nvPr/>
        </p:nvSpPr>
        <p:spPr bwMode="auto">
          <a:xfrm>
            <a:off x="4495800" y="5529263"/>
            <a:ext cx="287338"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600"/>
              <a:t>*</a:t>
            </a:r>
          </a:p>
        </p:txBody>
      </p:sp>
      <p:sp>
        <p:nvSpPr>
          <p:cNvPr id="7176" name="TextBox 7">
            <a:extLst>
              <a:ext uri="{FF2B5EF4-FFF2-40B4-BE49-F238E27FC236}">
                <a16:creationId xmlns:a16="http://schemas.microsoft.com/office/drawing/2014/main" xmlns="" id="{3E1A8D5E-A364-20FD-FE84-8792B8F618B4}"/>
              </a:ext>
            </a:extLst>
          </p:cNvPr>
          <p:cNvSpPr txBox="1">
            <a:spLocks noChangeArrowheads="1"/>
          </p:cNvSpPr>
          <p:nvPr/>
        </p:nvSpPr>
        <p:spPr bwMode="auto">
          <a:xfrm>
            <a:off x="4927600" y="5986463"/>
            <a:ext cx="254000"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600"/>
              <a:t>-</a:t>
            </a:r>
          </a:p>
        </p:txBody>
      </p:sp>
      <p:sp>
        <p:nvSpPr>
          <p:cNvPr id="7177" name="TextBox 8">
            <a:extLst>
              <a:ext uri="{FF2B5EF4-FFF2-40B4-BE49-F238E27FC236}">
                <a16:creationId xmlns:a16="http://schemas.microsoft.com/office/drawing/2014/main" xmlns="" id="{C1E836EE-D0B0-B14D-DF68-D0BDA14A50CA}"/>
              </a:ext>
            </a:extLst>
          </p:cNvPr>
          <p:cNvSpPr txBox="1">
            <a:spLocks noChangeArrowheads="1"/>
          </p:cNvSpPr>
          <p:nvPr/>
        </p:nvSpPr>
        <p:spPr bwMode="auto">
          <a:xfrm>
            <a:off x="4576763" y="6477000"/>
            <a:ext cx="287337"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600"/>
              <a:t>b</a:t>
            </a:r>
          </a:p>
        </p:txBody>
      </p:sp>
      <p:sp>
        <p:nvSpPr>
          <p:cNvPr id="7178" name="TextBox 9">
            <a:extLst>
              <a:ext uri="{FF2B5EF4-FFF2-40B4-BE49-F238E27FC236}">
                <a16:creationId xmlns:a16="http://schemas.microsoft.com/office/drawing/2014/main" xmlns="" id="{1E163F10-9BC8-1640-DD5D-1EF0E52A950D}"/>
              </a:ext>
            </a:extLst>
          </p:cNvPr>
          <p:cNvSpPr txBox="1">
            <a:spLocks noChangeArrowheads="1"/>
          </p:cNvSpPr>
          <p:nvPr/>
        </p:nvSpPr>
        <p:spPr bwMode="auto">
          <a:xfrm>
            <a:off x="5491163" y="6443663"/>
            <a:ext cx="276225"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600"/>
              <a:t>c</a:t>
            </a:r>
          </a:p>
        </p:txBody>
      </p:sp>
      <p:cxnSp>
        <p:nvCxnSpPr>
          <p:cNvPr id="12" name="Straight Connector 11">
            <a:extLst>
              <a:ext uri="{FF2B5EF4-FFF2-40B4-BE49-F238E27FC236}">
                <a16:creationId xmlns:a16="http://schemas.microsoft.com/office/drawing/2014/main" xmlns="" id="{2A42C12C-B1A2-E580-476A-6DF2B28B92CD}"/>
              </a:ext>
            </a:extLst>
          </p:cNvPr>
          <p:cNvCxnSpPr/>
          <p:nvPr/>
        </p:nvCxnSpPr>
        <p:spPr>
          <a:xfrm rot="5400000">
            <a:off x="4267200" y="4724400"/>
            <a:ext cx="3048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E5F06E81-5812-2C3A-CB93-0D54E619B684}"/>
              </a:ext>
            </a:extLst>
          </p:cNvPr>
          <p:cNvCxnSpPr/>
          <p:nvPr/>
        </p:nvCxnSpPr>
        <p:spPr>
          <a:xfrm rot="5400000">
            <a:off x="4191000" y="5791200"/>
            <a:ext cx="304800" cy="304800"/>
          </a:xfrm>
          <a:prstGeom prst="line">
            <a:avLst/>
          </a:prstGeom>
        </p:spPr>
        <p:style>
          <a:lnRef idx="1">
            <a:schemeClr val="accent1"/>
          </a:lnRef>
          <a:fillRef idx="0">
            <a:schemeClr val="accent1"/>
          </a:fillRef>
          <a:effectRef idx="0">
            <a:schemeClr val="accent1"/>
          </a:effectRef>
          <a:fontRef idx="minor">
            <a:schemeClr val="tx1"/>
          </a:fontRef>
        </p:style>
      </p:cxnSp>
      <p:sp>
        <p:nvSpPr>
          <p:cNvPr id="7181" name="TextBox 13">
            <a:extLst>
              <a:ext uri="{FF2B5EF4-FFF2-40B4-BE49-F238E27FC236}">
                <a16:creationId xmlns:a16="http://schemas.microsoft.com/office/drawing/2014/main" xmlns="" id="{D86E07C3-BF9A-22F0-A9CB-70889425165C}"/>
              </a:ext>
            </a:extLst>
          </p:cNvPr>
          <p:cNvSpPr txBox="1">
            <a:spLocks noChangeArrowheads="1"/>
          </p:cNvSpPr>
          <p:nvPr/>
        </p:nvSpPr>
        <p:spPr bwMode="auto">
          <a:xfrm>
            <a:off x="3979863" y="6019800"/>
            <a:ext cx="276225"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600"/>
              <a:t>a</a:t>
            </a:r>
          </a:p>
        </p:txBody>
      </p:sp>
      <p:cxnSp>
        <p:nvCxnSpPr>
          <p:cNvPr id="15" name="Straight Connector 14">
            <a:extLst>
              <a:ext uri="{FF2B5EF4-FFF2-40B4-BE49-F238E27FC236}">
                <a16:creationId xmlns:a16="http://schemas.microsoft.com/office/drawing/2014/main" xmlns="" id="{8461557A-39BA-4F7E-414E-5B39E4448954}"/>
              </a:ext>
            </a:extLst>
          </p:cNvPr>
          <p:cNvCxnSpPr/>
          <p:nvPr/>
        </p:nvCxnSpPr>
        <p:spPr>
          <a:xfrm rot="16200000" flipH="1">
            <a:off x="4724400" y="5791200"/>
            <a:ext cx="3048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89D93B49-597B-29CC-DB4C-A092B8E1C447}"/>
              </a:ext>
            </a:extLst>
          </p:cNvPr>
          <p:cNvCxnSpPr/>
          <p:nvPr/>
        </p:nvCxnSpPr>
        <p:spPr>
          <a:xfrm rot="16200000" flipH="1">
            <a:off x="4267200" y="5257800"/>
            <a:ext cx="3048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1DBAFE14-260B-CCA0-1B5A-73CEF18DB381}"/>
              </a:ext>
            </a:extLst>
          </p:cNvPr>
          <p:cNvCxnSpPr/>
          <p:nvPr/>
        </p:nvCxnSpPr>
        <p:spPr>
          <a:xfrm>
            <a:off x="4876800" y="4648200"/>
            <a:ext cx="6858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E83E186F-B041-F4F4-E5C2-380DFC0E077A}"/>
              </a:ext>
            </a:extLst>
          </p:cNvPr>
          <p:cNvCxnSpPr>
            <a:stCxn id="7174" idx="2"/>
          </p:cNvCxnSpPr>
          <p:nvPr/>
        </p:nvCxnSpPr>
        <p:spPr>
          <a:xfrm rot="5400000">
            <a:off x="5064919" y="5450681"/>
            <a:ext cx="762000" cy="5286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319EB158-9065-9464-761A-CDA95B4A8270}"/>
              </a:ext>
            </a:extLst>
          </p:cNvPr>
          <p:cNvCxnSpPr/>
          <p:nvPr/>
        </p:nvCxnSpPr>
        <p:spPr>
          <a:xfrm rot="5400000">
            <a:off x="4724400" y="6248400"/>
            <a:ext cx="3048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xmlns="" id="{E9DE8AF7-BA24-1489-FFE4-94BE6DCB647F}"/>
              </a:ext>
            </a:extLst>
          </p:cNvPr>
          <p:cNvCxnSpPr/>
          <p:nvPr/>
        </p:nvCxnSpPr>
        <p:spPr>
          <a:xfrm rot="16200000" flipH="1">
            <a:off x="5181600" y="6248400"/>
            <a:ext cx="3048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33356139-EFC7-59F0-8EF6-85924D7BA0AA}"/>
              </a:ext>
            </a:extLst>
          </p:cNvPr>
          <p:cNvCxnSpPr/>
          <p:nvPr/>
        </p:nvCxnSpPr>
        <p:spPr>
          <a:xfrm rot="16200000" flipH="1">
            <a:off x="5867400" y="5334000"/>
            <a:ext cx="304800" cy="304800"/>
          </a:xfrm>
          <a:prstGeom prst="line">
            <a:avLst/>
          </a:prstGeom>
        </p:spPr>
        <p:style>
          <a:lnRef idx="1">
            <a:schemeClr val="accent1"/>
          </a:lnRef>
          <a:fillRef idx="0">
            <a:schemeClr val="accent1"/>
          </a:fillRef>
          <a:effectRef idx="0">
            <a:schemeClr val="accent1"/>
          </a:effectRef>
          <a:fontRef idx="minor">
            <a:schemeClr val="tx1"/>
          </a:fontRef>
        </p:style>
      </p:cxnSp>
      <p:sp>
        <p:nvSpPr>
          <p:cNvPr id="7189" name="TextBox 27">
            <a:extLst>
              <a:ext uri="{FF2B5EF4-FFF2-40B4-BE49-F238E27FC236}">
                <a16:creationId xmlns:a16="http://schemas.microsoft.com/office/drawing/2014/main" xmlns="" id="{5BAF5D8B-B428-FEDD-4156-F45EAA30EFA8}"/>
              </a:ext>
            </a:extLst>
          </p:cNvPr>
          <p:cNvSpPr txBox="1">
            <a:spLocks noChangeArrowheads="1"/>
          </p:cNvSpPr>
          <p:nvPr/>
        </p:nvSpPr>
        <p:spPr bwMode="auto">
          <a:xfrm>
            <a:off x="6048375" y="5638800"/>
            <a:ext cx="287338"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600"/>
              <a:t>d</a:t>
            </a:r>
          </a:p>
        </p:txBody>
      </p:sp>
      <p:sp>
        <p:nvSpPr>
          <p:cNvPr id="30" name="Freeform 29">
            <a:extLst>
              <a:ext uri="{FF2B5EF4-FFF2-40B4-BE49-F238E27FC236}">
                <a16:creationId xmlns:a16="http://schemas.microsoft.com/office/drawing/2014/main" xmlns="" id="{4D4895D9-40FF-3E98-3159-46A9D7BB1AF8}"/>
              </a:ext>
            </a:extLst>
          </p:cNvPr>
          <p:cNvSpPr/>
          <p:nvPr/>
        </p:nvSpPr>
        <p:spPr>
          <a:xfrm>
            <a:off x="3597275" y="5181600"/>
            <a:ext cx="514350" cy="1012825"/>
          </a:xfrm>
          <a:custGeom>
            <a:avLst/>
            <a:gdLst>
              <a:gd name="connsiteX0" fmla="*/ 452362 w 515257"/>
              <a:gd name="connsiteY0" fmla="*/ 0 h 1013581"/>
              <a:gd name="connsiteX1" fmla="*/ 2419 w 515257"/>
              <a:gd name="connsiteY1" fmla="*/ 478971 h 1013581"/>
              <a:gd name="connsiteX2" fmla="*/ 466876 w 515257"/>
              <a:gd name="connsiteY2" fmla="*/ 957943 h 1013581"/>
              <a:gd name="connsiteX3" fmla="*/ 292705 w 515257"/>
              <a:gd name="connsiteY3" fmla="*/ 812800 h 1013581"/>
              <a:gd name="connsiteX4" fmla="*/ 292705 w 515257"/>
              <a:gd name="connsiteY4" fmla="*/ 812800 h 1013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257" h="1013581">
                <a:moveTo>
                  <a:pt x="452362" y="0"/>
                </a:moveTo>
                <a:cubicBezTo>
                  <a:pt x="226181" y="159657"/>
                  <a:pt x="0" y="319314"/>
                  <a:pt x="2419" y="478971"/>
                </a:cubicBezTo>
                <a:cubicBezTo>
                  <a:pt x="4838" y="638628"/>
                  <a:pt x="418495" y="902305"/>
                  <a:pt x="466876" y="957943"/>
                </a:cubicBezTo>
                <a:cubicBezTo>
                  <a:pt x="515257" y="1013581"/>
                  <a:pt x="292705" y="812800"/>
                  <a:pt x="292705" y="812800"/>
                </a:cubicBezTo>
                <a:lnTo>
                  <a:pt x="292705" y="812800"/>
                </a:ln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xmlns="" id="{E38265B2-1DB3-387C-7197-B1CF3E7996BD}"/>
              </a:ext>
            </a:extLst>
          </p:cNvPr>
          <p:cNvSpPr>
            <a:spLocks noGrp="1" noChangeArrowheads="1"/>
          </p:cNvSpPr>
          <p:nvPr>
            <p:ph type="title"/>
          </p:nvPr>
        </p:nvSpPr>
        <p:spPr/>
        <p:txBody>
          <a:bodyPr/>
          <a:lstStyle/>
          <a:p>
            <a:pPr eaLnBrk="1" hangingPunct="1"/>
            <a:r>
              <a:rPr lang="en-US" altLang="en-US"/>
              <a:t>SDD for creating DAG’s</a:t>
            </a:r>
          </a:p>
        </p:txBody>
      </p:sp>
      <p:sp>
        <p:nvSpPr>
          <p:cNvPr id="8195" name="TextBox 3">
            <a:extLst>
              <a:ext uri="{FF2B5EF4-FFF2-40B4-BE49-F238E27FC236}">
                <a16:creationId xmlns:a16="http://schemas.microsoft.com/office/drawing/2014/main" xmlns="" id="{FBFAFEC7-A5B4-FD83-AFCA-ABBF75ACDFD3}"/>
              </a:ext>
            </a:extLst>
          </p:cNvPr>
          <p:cNvSpPr txBox="1">
            <a:spLocks noChangeArrowheads="1"/>
          </p:cNvSpPr>
          <p:nvPr/>
        </p:nvSpPr>
        <p:spPr bwMode="auto">
          <a:xfrm>
            <a:off x="1066800" y="2438400"/>
            <a:ext cx="1965325" cy="2308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457200" indent="-457200"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buFontTx/>
              <a:buAutoNum type="arabicParenR"/>
            </a:pPr>
            <a:r>
              <a:rPr lang="en-US" altLang="en-US"/>
              <a:t>E -&gt; E1+T</a:t>
            </a:r>
          </a:p>
          <a:p>
            <a:pPr eaLnBrk="1" hangingPunct="1">
              <a:buFontTx/>
              <a:buAutoNum type="arabicParenR" startAt="2"/>
            </a:pPr>
            <a:r>
              <a:rPr lang="en-US" altLang="en-US"/>
              <a:t>E -&gt; E1-T</a:t>
            </a:r>
          </a:p>
          <a:p>
            <a:pPr eaLnBrk="1" hangingPunct="1">
              <a:buFontTx/>
              <a:buAutoNum type="arabicParenR" startAt="2"/>
            </a:pPr>
            <a:r>
              <a:rPr lang="en-US" altLang="en-US"/>
              <a:t>E -&gt; T</a:t>
            </a:r>
          </a:p>
          <a:p>
            <a:pPr eaLnBrk="1" hangingPunct="1">
              <a:buFontTx/>
              <a:buAutoNum type="arabicParenR" startAt="2"/>
            </a:pPr>
            <a:r>
              <a:rPr lang="en-US" altLang="en-US"/>
              <a:t>T -&gt; (E)</a:t>
            </a:r>
          </a:p>
          <a:p>
            <a:pPr eaLnBrk="1" hangingPunct="1">
              <a:buFontTx/>
              <a:buAutoNum type="arabicParenR" startAt="2"/>
            </a:pPr>
            <a:r>
              <a:rPr lang="en-US" altLang="en-US"/>
              <a:t>T -&gt; id</a:t>
            </a:r>
          </a:p>
          <a:p>
            <a:pPr eaLnBrk="1" hangingPunct="1">
              <a:buFontTx/>
              <a:buAutoNum type="arabicParenR" startAt="2"/>
            </a:pPr>
            <a:r>
              <a:rPr lang="en-US" altLang="en-US"/>
              <a:t> T -&gt; num</a:t>
            </a:r>
          </a:p>
        </p:txBody>
      </p:sp>
      <p:sp>
        <p:nvSpPr>
          <p:cNvPr id="8196" name="TextBox 4">
            <a:extLst>
              <a:ext uri="{FF2B5EF4-FFF2-40B4-BE49-F238E27FC236}">
                <a16:creationId xmlns:a16="http://schemas.microsoft.com/office/drawing/2014/main" xmlns="" id="{59C17768-3DC6-B71F-F4DD-6081927BA9F4}"/>
              </a:ext>
            </a:extLst>
          </p:cNvPr>
          <p:cNvSpPr txBox="1">
            <a:spLocks noChangeArrowheads="1"/>
          </p:cNvSpPr>
          <p:nvPr/>
        </p:nvSpPr>
        <p:spPr bwMode="auto">
          <a:xfrm>
            <a:off x="1143000" y="1981200"/>
            <a:ext cx="1535113"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a:t>Production</a:t>
            </a:r>
          </a:p>
        </p:txBody>
      </p:sp>
      <p:sp>
        <p:nvSpPr>
          <p:cNvPr id="8197" name="TextBox 5">
            <a:extLst>
              <a:ext uri="{FF2B5EF4-FFF2-40B4-BE49-F238E27FC236}">
                <a16:creationId xmlns:a16="http://schemas.microsoft.com/office/drawing/2014/main" xmlns="" id="{A162113C-C197-0B17-8BDD-0F3AA111DBE9}"/>
              </a:ext>
            </a:extLst>
          </p:cNvPr>
          <p:cNvSpPr txBox="1">
            <a:spLocks noChangeArrowheads="1"/>
          </p:cNvSpPr>
          <p:nvPr/>
        </p:nvSpPr>
        <p:spPr bwMode="auto">
          <a:xfrm>
            <a:off x="4713288" y="1981200"/>
            <a:ext cx="210502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a:t>Semantic Rules</a:t>
            </a:r>
          </a:p>
        </p:txBody>
      </p:sp>
      <p:sp>
        <p:nvSpPr>
          <p:cNvPr id="8198" name="TextBox 3">
            <a:extLst>
              <a:ext uri="{FF2B5EF4-FFF2-40B4-BE49-F238E27FC236}">
                <a16:creationId xmlns:a16="http://schemas.microsoft.com/office/drawing/2014/main" xmlns="" id="{A4859CCA-CB46-4F68-3A43-41BEA624873B}"/>
              </a:ext>
            </a:extLst>
          </p:cNvPr>
          <p:cNvSpPr txBox="1">
            <a:spLocks noChangeArrowheads="1"/>
          </p:cNvSpPr>
          <p:nvPr/>
        </p:nvSpPr>
        <p:spPr bwMode="auto">
          <a:xfrm>
            <a:off x="3810000" y="2446338"/>
            <a:ext cx="5224463" cy="2308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457200" indent="-457200"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a:t>E.node= new Node(‘+’, E1.node,T.node)</a:t>
            </a:r>
          </a:p>
          <a:p>
            <a:pPr eaLnBrk="1" hangingPunct="1"/>
            <a:r>
              <a:rPr lang="en-US" altLang="en-US"/>
              <a:t>E.node= new Node(‘-’, E1.node,T.node)</a:t>
            </a:r>
          </a:p>
          <a:p>
            <a:pPr eaLnBrk="1" hangingPunct="1"/>
            <a:r>
              <a:rPr lang="en-US" altLang="en-US"/>
              <a:t>E.node = T.node</a:t>
            </a:r>
          </a:p>
          <a:p>
            <a:pPr eaLnBrk="1" hangingPunct="1"/>
            <a:r>
              <a:rPr lang="en-US" altLang="en-US"/>
              <a:t>T.node = E.node</a:t>
            </a:r>
          </a:p>
          <a:p>
            <a:pPr eaLnBrk="1" hangingPunct="1"/>
            <a:r>
              <a:rPr lang="en-US" altLang="en-US"/>
              <a:t>T.node = new Leaf(id, id.entry)</a:t>
            </a:r>
          </a:p>
          <a:p>
            <a:pPr eaLnBrk="1" hangingPunct="1"/>
            <a:r>
              <a:rPr lang="en-US" altLang="en-US"/>
              <a:t>T.node = new Leaf(num, num.val)</a:t>
            </a:r>
          </a:p>
        </p:txBody>
      </p:sp>
      <p:sp>
        <p:nvSpPr>
          <p:cNvPr id="7" name="TextBox 6">
            <a:extLst>
              <a:ext uri="{FF2B5EF4-FFF2-40B4-BE49-F238E27FC236}">
                <a16:creationId xmlns:a16="http://schemas.microsoft.com/office/drawing/2014/main" xmlns="" id="{72F7A266-49C7-A03D-8D5B-DEB8EA45F25B}"/>
              </a:ext>
            </a:extLst>
          </p:cNvPr>
          <p:cNvSpPr txBox="1"/>
          <p:nvPr/>
        </p:nvSpPr>
        <p:spPr>
          <a:xfrm>
            <a:off x="381000" y="4648200"/>
            <a:ext cx="2659063" cy="2185988"/>
          </a:xfrm>
          <a:prstGeom prst="rect">
            <a:avLst/>
          </a:prstGeom>
          <a:noFill/>
        </p:spPr>
        <p:txBody>
          <a:bodyPr wrap="none">
            <a:spAutoFit/>
          </a:bodyPr>
          <a:lstStyle/>
          <a:p>
            <a:pPr>
              <a:defRPr/>
            </a:pPr>
            <a:r>
              <a:rPr lang="en-US" dirty="0">
                <a:cs typeface="Arial" charset="0"/>
              </a:rPr>
              <a:t>Example:</a:t>
            </a:r>
          </a:p>
          <a:p>
            <a:pPr marL="457200" indent="-457200">
              <a:buFontTx/>
              <a:buAutoNum type="arabicParenR"/>
              <a:defRPr/>
            </a:pPr>
            <a:r>
              <a:rPr lang="en-US" sz="1600" dirty="0">
                <a:cs typeface="Arial" charset="0"/>
              </a:rPr>
              <a:t>p1=Leaf(id, entry-a)</a:t>
            </a:r>
          </a:p>
          <a:p>
            <a:pPr marL="457200" indent="-457200">
              <a:buFontTx/>
              <a:buAutoNum type="arabicParenR"/>
              <a:defRPr/>
            </a:pPr>
            <a:r>
              <a:rPr lang="en-US" sz="1600" dirty="0">
                <a:cs typeface="Arial" charset="0"/>
              </a:rPr>
              <a:t>P2=Leaf(id, entry-a)=p1</a:t>
            </a:r>
          </a:p>
          <a:p>
            <a:pPr marL="457200" indent="-457200">
              <a:buFontTx/>
              <a:buAutoNum type="arabicParenR"/>
              <a:defRPr/>
            </a:pPr>
            <a:r>
              <a:rPr lang="en-US" sz="1600" dirty="0">
                <a:cs typeface="Arial" charset="0"/>
              </a:rPr>
              <a:t>p3=Leaf(id, entry-b)</a:t>
            </a:r>
          </a:p>
          <a:p>
            <a:pPr marL="457200" indent="-457200">
              <a:buFontTx/>
              <a:buAutoNum type="arabicParenR"/>
              <a:defRPr/>
            </a:pPr>
            <a:r>
              <a:rPr lang="en-US" sz="1600" dirty="0">
                <a:cs typeface="Arial" charset="0"/>
              </a:rPr>
              <a:t>p4=Leaf(id, entry-c)</a:t>
            </a:r>
          </a:p>
          <a:p>
            <a:pPr marL="457200" indent="-457200">
              <a:buFontTx/>
              <a:buAutoNum type="arabicParenR"/>
              <a:defRPr/>
            </a:pPr>
            <a:r>
              <a:rPr lang="en-US" sz="1600" dirty="0">
                <a:cs typeface="Arial" charset="0"/>
              </a:rPr>
              <a:t>p5=Node(‘-’,p3,p4)</a:t>
            </a:r>
          </a:p>
          <a:p>
            <a:pPr marL="457200" indent="-457200">
              <a:buFontTx/>
              <a:buAutoNum type="arabicParenR" startAt="6"/>
              <a:defRPr/>
            </a:pPr>
            <a:r>
              <a:rPr lang="en-US" sz="1600" dirty="0">
                <a:cs typeface="Arial" charset="0"/>
              </a:rPr>
              <a:t>p6=Node(‘*’,p1,p5)</a:t>
            </a:r>
          </a:p>
          <a:p>
            <a:pPr marL="457200" indent="-457200">
              <a:buFontTx/>
              <a:buAutoNum type="arabicParenR" startAt="6"/>
              <a:defRPr/>
            </a:pPr>
            <a:r>
              <a:rPr lang="en-US" sz="1600" dirty="0">
                <a:cs typeface="Arial" charset="0"/>
              </a:rPr>
              <a:t>p7=Node(‘+’,p1,p6)</a:t>
            </a:r>
          </a:p>
        </p:txBody>
      </p:sp>
      <p:sp>
        <p:nvSpPr>
          <p:cNvPr id="8200" name="TextBox 7">
            <a:extLst>
              <a:ext uri="{FF2B5EF4-FFF2-40B4-BE49-F238E27FC236}">
                <a16:creationId xmlns:a16="http://schemas.microsoft.com/office/drawing/2014/main" xmlns="" id="{8F17F3A7-4549-A444-8B80-DC857C8933C3}"/>
              </a:ext>
            </a:extLst>
          </p:cNvPr>
          <p:cNvSpPr txBox="1">
            <a:spLocks noChangeArrowheads="1"/>
          </p:cNvSpPr>
          <p:nvPr/>
        </p:nvSpPr>
        <p:spPr bwMode="auto">
          <a:xfrm>
            <a:off x="4116388" y="4995863"/>
            <a:ext cx="2690812" cy="1814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457200" indent="-457200"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buFontTx/>
              <a:buAutoNum type="arabicParenR" startAt="8"/>
            </a:pPr>
            <a:r>
              <a:rPr lang="en-US" altLang="en-US" sz="1600"/>
              <a:t>p8=Leaf(id,entry-b)=p3</a:t>
            </a:r>
          </a:p>
          <a:p>
            <a:pPr eaLnBrk="1" hangingPunct="1">
              <a:buFontTx/>
              <a:buAutoNum type="arabicParenR" startAt="8"/>
            </a:pPr>
            <a:r>
              <a:rPr lang="en-US" altLang="en-US" sz="1600"/>
              <a:t>p9=Leaf(id,entry-c)=p4</a:t>
            </a:r>
          </a:p>
          <a:p>
            <a:pPr eaLnBrk="1" hangingPunct="1">
              <a:buFontTx/>
              <a:buAutoNum type="arabicParenR" startAt="8"/>
            </a:pPr>
            <a:r>
              <a:rPr lang="en-US" altLang="en-US" sz="1600"/>
              <a:t>p10=Node(‘-’,p3,p4)=p5</a:t>
            </a:r>
          </a:p>
          <a:p>
            <a:pPr eaLnBrk="1" hangingPunct="1">
              <a:buFontTx/>
              <a:buAutoNum type="arabicParenR" startAt="8"/>
            </a:pPr>
            <a:r>
              <a:rPr lang="en-US" altLang="en-US" sz="1600"/>
              <a:t>p11=Leaf(id,entry-d)</a:t>
            </a:r>
          </a:p>
          <a:p>
            <a:pPr eaLnBrk="1" hangingPunct="1">
              <a:buFontTx/>
              <a:buAutoNum type="arabicParenR" startAt="8"/>
            </a:pPr>
            <a:r>
              <a:rPr lang="en-US" altLang="en-US" sz="1600"/>
              <a:t>p12=Node(‘*’,p5,p11)</a:t>
            </a:r>
          </a:p>
          <a:p>
            <a:pPr eaLnBrk="1" hangingPunct="1">
              <a:buFontTx/>
              <a:buAutoNum type="arabicParenR" startAt="8"/>
            </a:pPr>
            <a:r>
              <a:rPr lang="en-US" altLang="en-US" sz="1600"/>
              <a:t>p13=Node(‘+’,p7,p12)</a:t>
            </a:r>
          </a:p>
          <a:p>
            <a:pPr eaLnBrk="1" hangingPunct="1">
              <a:buFontTx/>
              <a:buAutoNum type="arabicParenR" startAt="6"/>
            </a:pPr>
            <a:endParaRPr lang="en-US" altLang="en-US" sz="16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CustomShape 1"/>
          <p:cNvSpPr/>
          <p:nvPr/>
        </p:nvSpPr>
        <p:spPr>
          <a:xfrm>
            <a:off x="457200" y="274680"/>
            <a:ext cx="8227800" cy="1141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4400" b="0" strike="noStrike" spc="-1">
                <a:solidFill>
                  <a:srgbClr val="000000"/>
                </a:solidFill>
                <a:uFill>
                  <a:solidFill>
                    <a:srgbClr val="FFFFFF"/>
                  </a:solidFill>
                </a:uFill>
                <a:latin typeface="Times New Roman"/>
                <a:ea typeface="DejaVu Sans"/>
              </a:rPr>
              <a:t>Lexical Analysis</a:t>
            </a:r>
            <a:endParaRPr lang="en-US" sz="1800" b="0" strike="noStrike" spc="-1">
              <a:solidFill>
                <a:srgbClr val="000000"/>
              </a:solidFill>
              <a:uFill>
                <a:solidFill>
                  <a:srgbClr val="FFFFFF"/>
                </a:solidFill>
              </a:uFill>
              <a:latin typeface="Arial"/>
            </a:endParaRPr>
          </a:p>
        </p:txBody>
      </p:sp>
      <p:sp>
        <p:nvSpPr>
          <p:cNvPr id="148" name="CustomShape 2"/>
          <p:cNvSpPr/>
          <p:nvPr/>
        </p:nvSpPr>
        <p:spPr>
          <a:xfrm>
            <a:off x="529920" y="1792080"/>
            <a:ext cx="8246880" cy="3949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1280" algn="just">
              <a:lnSpc>
                <a:spcPct val="100000"/>
              </a:lnSpc>
              <a:buClr>
                <a:srgbClr val="000000"/>
              </a:buClr>
              <a:buSzPct val="45000"/>
              <a:buFont typeface="Wingdings" charset="2"/>
              <a:buChar char=""/>
            </a:pPr>
            <a:r>
              <a:rPr lang="en-US" sz="2800" b="0" strike="noStrike" spc="-1">
                <a:solidFill>
                  <a:srgbClr val="000000"/>
                </a:solidFill>
                <a:uFill>
                  <a:solidFill>
                    <a:srgbClr val="FFFFFF"/>
                  </a:solidFill>
                </a:uFill>
                <a:latin typeface="Times New Roman"/>
                <a:ea typeface="DejaVu Sans"/>
              </a:rPr>
              <a:t>The lexical analyzer (either generated automatically by a tool like lex, or hand-crafted) reads in a stream of characters, identifies the lexemes in the stream, and categorizes them into tokens. </a:t>
            </a:r>
            <a:endParaRPr lang="en-US" sz="1800" b="0" strike="noStrike" spc="-1">
              <a:solidFill>
                <a:srgbClr val="000000"/>
              </a:solidFill>
              <a:uFill>
                <a:solidFill>
                  <a:srgbClr val="FFFFFF"/>
                </a:solidFill>
              </a:uFill>
              <a:latin typeface="Arial"/>
            </a:endParaRPr>
          </a:p>
          <a:p>
            <a:pPr marL="1440" algn="just">
              <a:lnSpc>
                <a:spcPct val="100000"/>
              </a:lnSpc>
            </a:pPr>
            <a:endParaRPr lang="en-US" sz="1800" b="0" strike="noStrike" spc="-1">
              <a:solidFill>
                <a:srgbClr val="000000"/>
              </a:solidFill>
              <a:uFill>
                <a:solidFill>
                  <a:srgbClr val="FFFFFF"/>
                </a:solidFill>
              </a:uFill>
              <a:latin typeface="Arial"/>
            </a:endParaRPr>
          </a:p>
          <a:p>
            <a:pPr marL="343080" indent="-341280" algn="just">
              <a:lnSpc>
                <a:spcPct val="100000"/>
              </a:lnSpc>
              <a:buClr>
                <a:srgbClr val="000000"/>
              </a:buClr>
              <a:buSzPct val="45000"/>
              <a:buFont typeface="Wingdings" charset="2"/>
              <a:buChar char=""/>
            </a:pPr>
            <a:r>
              <a:rPr lang="en-US" sz="2800" b="0" strike="noStrike" spc="-1">
                <a:solidFill>
                  <a:srgbClr val="000000"/>
                </a:solidFill>
                <a:uFill>
                  <a:solidFill>
                    <a:srgbClr val="FFFFFF"/>
                  </a:solidFill>
                </a:uFill>
                <a:latin typeface="Times New Roman"/>
                <a:ea typeface="DejaVu Sans"/>
              </a:rPr>
              <a:t>This is called "tokenizing". If the lexer finds an invalid token, it will report an error.</a:t>
            </a:r>
            <a:endParaRPr lang="en-US" sz="1800" b="0" strike="noStrike" spc="-1">
              <a:solidFill>
                <a:srgbClr val="000000"/>
              </a:solidFill>
              <a:uFill>
                <a:solidFill>
                  <a:srgbClr val="FFFFFF"/>
                </a:solidFill>
              </a:uFill>
              <a:latin typeface="Arial"/>
            </a:endParaRPr>
          </a:p>
          <a:p>
            <a:pPr algn="just">
              <a:lnSpc>
                <a:spcPct val="100000"/>
              </a:lnSpc>
            </a:pPr>
            <a:endParaRPr lang="en-US"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xmlns="" id="{E636D744-D169-5A1A-A3CA-1DB2D0DDCB58}"/>
              </a:ext>
            </a:extLst>
          </p:cNvPr>
          <p:cNvSpPr>
            <a:spLocks noGrp="1"/>
          </p:cNvSpPr>
          <p:nvPr>
            <p:ph type="title"/>
          </p:nvPr>
        </p:nvSpPr>
        <p:spPr/>
        <p:txBody>
          <a:bodyPr/>
          <a:lstStyle/>
          <a:p>
            <a:pPr eaLnBrk="1" hangingPunct="1"/>
            <a:r>
              <a:rPr lang="en-US" altLang="en-US"/>
              <a:t>Value-number method for constructing DAG’s</a:t>
            </a:r>
          </a:p>
        </p:txBody>
      </p:sp>
      <p:sp>
        <p:nvSpPr>
          <p:cNvPr id="9219" name="Content Placeholder 2">
            <a:extLst>
              <a:ext uri="{FF2B5EF4-FFF2-40B4-BE49-F238E27FC236}">
                <a16:creationId xmlns:a16="http://schemas.microsoft.com/office/drawing/2014/main" xmlns="" id="{4E3D54A5-9981-064E-9779-B3A5DAC35AD3}"/>
              </a:ext>
            </a:extLst>
          </p:cNvPr>
          <p:cNvSpPr>
            <a:spLocks noGrp="1"/>
          </p:cNvSpPr>
          <p:nvPr>
            <p:ph idx="1"/>
          </p:nvPr>
        </p:nvSpPr>
        <p:spPr>
          <a:xfrm>
            <a:off x="304800" y="3733800"/>
            <a:ext cx="8229600" cy="2819400"/>
          </a:xfrm>
        </p:spPr>
        <p:txBody>
          <a:bodyPr/>
          <a:lstStyle/>
          <a:p>
            <a:pPr eaLnBrk="1" hangingPunct="1"/>
            <a:r>
              <a:rPr lang="en-US" altLang="en-US"/>
              <a:t>Algorithm</a:t>
            </a:r>
          </a:p>
          <a:p>
            <a:pPr lvl="1" eaLnBrk="1" hangingPunct="1"/>
            <a:r>
              <a:rPr lang="en-US" altLang="en-US"/>
              <a:t>Search the array for a node M with label op, left child l and right child r</a:t>
            </a:r>
          </a:p>
          <a:p>
            <a:pPr lvl="1" eaLnBrk="1" hangingPunct="1"/>
            <a:r>
              <a:rPr lang="en-US" altLang="en-US"/>
              <a:t>If there is such a node, return the value number M</a:t>
            </a:r>
          </a:p>
          <a:p>
            <a:pPr lvl="1" eaLnBrk="1" hangingPunct="1"/>
            <a:r>
              <a:rPr lang="en-US" altLang="en-US"/>
              <a:t>If not create in the array a new node N with label op, left child l, and right child r and return its value</a:t>
            </a:r>
          </a:p>
          <a:p>
            <a:pPr eaLnBrk="1" hangingPunct="1"/>
            <a:r>
              <a:rPr lang="en-US" altLang="en-US"/>
              <a:t>We may use a hash table</a:t>
            </a:r>
          </a:p>
        </p:txBody>
      </p:sp>
      <p:sp>
        <p:nvSpPr>
          <p:cNvPr id="9220" name="TextBox 3">
            <a:extLst>
              <a:ext uri="{FF2B5EF4-FFF2-40B4-BE49-F238E27FC236}">
                <a16:creationId xmlns:a16="http://schemas.microsoft.com/office/drawing/2014/main" xmlns="" id="{5D9C1399-5B4F-F555-52CC-FF2B810C997D}"/>
              </a:ext>
            </a:extLst>
          </p:cNvPr>
          <p:cNvSpPr txBox="1">
            <a:spLocks noChangeArrowheads="1"/>
          </p:cNvSpPr>
          <p:nvPr/>
        </p:nvSpPr>
        <p:spPr bwMode="auto">
          <a:xfrm>
            <a:off x="1508125" y="1981200"/>
            <a:ext cx="300038"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600"/>
              <a:t>=</a:t>
            </a:r>
          </a:p>
        </p:txBody>
      </p:sp>
      <p:sp>
        <p:nvSpPr>
          <p:cNvPr id="9221" name="TextBox 4">
            <a:extLst>
              <a:ext uri="{FF2B5EF4-FFF2-40B4-BE49-F238E27FC236}">
                <a16:creationId xmlns:a16="http://schemas.microsoft.com/office/drawing/2014/main" xmlns="" id="{6CC73B04-55B2-1175-B244-7FB8CA6BF117}"/>
              </a:ext>
            </a:extLst>
          </p:cNvPr>
          <p:cNvSpPr txBox="1">
            <a:spLocks noChangeArrowheads="1"/>
          </p:cNvSpPr>
          <p:nvPr/>
        </p:nvSpPr>
        <p:spPr bwMode="auto">
          <a:xfrm>
            <a:off x="1965325" y="2514600"/>
            <a:ext cx="300038"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600"/>
              <a:t>+</a:t>
            </a:r>
          </a:p>
        </p:txBody>
      </p:sp>
      <p:sp>
        <p:nvSpPr>
          <p:cNvPr id="9222" name="TextBox 5">
            <a:extLst>
              <a:ext uri="{FF2B5EF4-FFF2-40B4-BE49-F238E27FC236}">
                <a16:creationId xmlns:a16="http://schemas.microsoft.com/office/drawing/2014/main" xmlns="" id="{D32BAC2A-EC88-AED9-174A-7AB38406C366}"/>
              </a:ext>
            </a:extLst>
          </p:cNvPr>
          <p:cNvSpPr txBox="1">
            <a:spLocks noChangeArrowheads="1"/>
          </p:cNvSpPr>
          <p:nvPr/>
        </p:nvSpPr>
        <p:spPr bwMode="auto">
          <a:xfrm>
            <a:off x="2397125" y="3014663"/>
            <a:ext cx="390525"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600"/>
              <a:t>10</a:t>
            </a:r>
          </a:p>
        </p:txBody>
      </p:sp>
      <p:cxnSp>
        <p:nvCxnSpPr>
          <p:cNvPr id="7" name="Straight Connector 6">
            <a:extLst>
              <a:ext uri="{FF2B5EF4-FFF2-40B4-BE49-F238E27FC236}">
                <a16:creationId xmlns:a16="http://schemas.microsoft.com/office/drawing/2014/main" xmlns="" id="{1EBE15B1-12F3-2BF9-B093-0023C67BD74B}"/>
              </a:ext>
            </a:extLst>
          </p:cNvPr>
          <p:cNvCxnSpPr/>
          <p:nvPr/>
        </p:nvCxnSpPr>
        <p:spPr>
          <a:xfrm rot="5400000">
            <a:off x="1660525" y="2776538"/>
            <a:ext cx="3048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54CC3808-CF6E-7D8A-47A6-4BCBD65A89DE}"/>
              </a:ext>
            </a:extLst>
          </p:cNvPr>
          <p:cNvCxnSpPr/>
          <p:nvPr/>
        </p:nvCxnSpPr>
        <p:spPr>
          <a:xfrm rot="16200000" flipH="1">
            <a:off x="2193925" y="2776538"/>
            <a:ext cx="3048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D92847AE-3B31-0DE8-02C0-4949C6461AEE}"/>
              </a:ext>
            </a:extLst>
          </p:cNvPr>
          <p:cNvCxnSpPr/>
          <p:nvPr/>
        </p:nvCxnSpPr>
        <p:spPr>
          <a:xfrm rot="16200000" flipH="1">
            <a:off x="1736725" y="2243138"/>
            <a:ext cx="304800" cy="304800"/>
          </a:xfrm>
          <a:prstGeom prst="line">
            <a:avLst/>
          </a:prstGeom>
        </p:spPr>
        <p:style>
          <a:lnRef idx="1">
            <a:schemeClr val="accent1"/>
          </a:lnRef>
          <a:fillRef idx="0">
            <a:schemeClr val="accent1"/>
          </a:fillRef>
          <a:effectRef idx="0">
            <a:schemeClr val="accent1"/>
          </a:effectRef>
          <a:fontRef idx="minor">
            <a:schemeClr val="tx1"/>
          </a:fontRef>
        </p:style>
      </p:cxnSp>
      <p:sp>
        <p:nvSpPr>
          <p:cNvPr id="10" name="Freeform 9">
            <a:extLst>
              <a:ext uri="{FF2B5EF4-FFF2-40B4-BE49-F238E27FC236}">
                <a16:creationId xmlns:a16="http://schemas.microsoft.com/office/drawing/2014/main" xmlns="" id="{94018A05-FA7B-A986-07B0-54B65B13D83F}"/>
              </a:ext>
            </a:extLst>
          </p:cNvPr>
          <p:cNvSpPr/>
          <p:nvPr/>
        </p:nvSpPr>
        <p:spPr>
          <a:xfrm>
            <a:off x="1066800" y="2166938"/>
            <a:ext cx="515938" cy="1014412"/>
          </a:xfrm>
          <a:custGeom>
            <a:avLst/>
            <a:gdLst>
              <a:gd name="connsiteX0" fmla="*/ 452362 w 515257"/>
              <a:gd name="connsiteY0" fmla="*/ 0 h 1013581"/>
              <a:gd name="connsiteX1" fmla="*/ 2419 w 515257"/>
              <a:gd name="connsiteY1" fmla="*/ 478971 h 1013581"/>
              <a:gd name="connsiteX2" fmla="*/ 466876 w 515257"/>
              <a:gd name="connsiteY2" fmla="*/ 957943 h 1013581"/>
              <a:gd name="connsiteX3" fmla="*/ 292705 w 515257"/>
              <a:gd name="connsiteY3" fmla="*/ 812800 h 1013581"/>
              <a:gd name="connsiteX4" fmla="*/ 292705 w 515257"/>
              <a:gd name="connsiteY4" fmla="*/ 812800 h 1013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257" h="1013581">
                <a:moveTo>
                  <a:pt x="452362" y="0"/>
                </a:moveTo>
                <a:cubicBezTo>
                  <a:pt x="226181" y="159657"/>
                  <a:pt x="0" y="319314"/>
                  <a:pt x="2419" y="478971"/>
                </a:cubicBezTo>
                <a:cubicBezTo>
                  <a:pt x="4838" y="638628"/>
                  <a:pt x="418495" y="902305"/>
                  <a:pt x="466876" y="957943"/>
                </a:cubicBezTo>
                <a:cubicBezTo>
                  <a:pt x="515257" y="1013581"/>
                  <a:pt x="292705" y="812800"/>
                  <a:pt x="292705" y="812800"/>
                </a:cubicBezTo>
                <a:lnTo>
                  <a:pt x="292705" y="812800"/>
                </a:ln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9227" name="TextBox 10">
            <a:extLst>
              <a:ext uri="{FF2B5EF4-FFF2-40B4-BE49-F238E27FC236}">
                <a16:creationId xmlns:a16="http://schemas.microsoft.com/office/drawing/2014/main" xmlns="" id="{0BFF422F-9BC3-6F0F-AC07-85105F7E5F67}"/>
              </a:ext>
            </a:extLst>
          </p:cNvPr>
          <p:cNvSpPr txBox="1">
            <a:spLocks noChangeArrowheads="1"/>
          </p:cNvSpPr>
          <p:nvPr/>
        </p:nvSpPr>
        <p:spPr bwMode="auto">
          <a:xfrm>
            <a:off x="1465263" y="3048000"/>
            <a:ext cx="242887"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600"/>
              <a:t>i</a:t>
            </a:r>
          </a:p>
        </p:txBody>
      </p:sp>
      <p:cxnSp>
        <p:nvCxnSpPr>
          <p:cNvPr id="13" name="Straight Connector 12">
            <a:extLst>
              <a:ext uri="{FF2B5EF4-FFF2-40B4-BE49-F238E27FC236}">
                <a16:creationId xmlns:a16="http://schemas.microsoft.com/office/drawing/2014/main" xmlns="" id="{04DF032A-C5DC-CA3D-C77E-25244D4FD9F3}"/>
              </a:ext>
            </a:extLst>
          </p:cNvPr>
          <p:cNvCxnSpPr/>
          <p:nvPr/>
        </p:nvCxnSpPr>
        <p:spPr>
          <a:xfrm>
            <a:off x="5105400" y="2057400"/>
            <a:ext cx="1752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ECCA4F5D-F383-B0FE-DAB8-20115AA47369}"/>
              </a:ext>
            </a:extLst>
          </p:cNvPr>
          <p:cNvCxnSpPr/>
          <p:nvPr/>
        </p:nvCxnSpPr>
        <p:spPr>
          <a:xfrm rot="5400000">
            <a:off x="4344194" y="2818606"/>
            <a:ext cx="1524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601B32BE-A2BF-E2B0-BD78-5230CDE36F62}"/>
              </a:ext>
            </a:extLst>
          </p:cNvPr>
          <p:cNvCxnSpPr/>
          <p:nvPr/>
        </p:nvCxnSpPr>
        <p:spPr>
          <a:xfrm rot="5400000">
            <a:off x="6095207" y="2818606"/>
            <a:ext cx="15240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EC824068-3808-ACFD-48D9-D70DF5800335}"/>
              </a:ext>
            </a:extLst>
          </p:cNvPr>
          <p:cNvCxnSpPr/>
          <p:nvPr/>
        </p:nvCxnSpPr>
        <p:spPr>
          <a:xfrm rot="5400000">
            <a:off x="5258594" y="2818606"/>
            <a:ext cx="1524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2428C4B1-B011-32F0-8851-0F9D7C95B648}"/>
              </a:ext>
            </a:extLst>
          </p:cNvPr>
          <p:cNvCxnSpPr/>
          <p:nvPr/>
        </p:nvCxnSpPr>
        <p:spPr>
          <a:xfrm>
            <a:off x="5105400" y="2284413"/>
            <a:ext cx="17526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0BA4D185-94F5-8A2C-5037-0207CAF66B89}"/>
              </a:ext>
            </a:extLst>
          </p:cNvPr>
          <p:cNvCxnSpPr/>
          <p:nvPr/>
        </p:nvCxnSpPr>
        <p:spPr>
          <a:xfrm>
            <a:off x="5105400" y="2513013"/>
            <a:ext cx="17526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1428E7E3-68DE-DE57-3ABB-36282D3CD96E}"/>
              </a:ext>
            </a:extLst>
          </p:cNvPr>
          <p:cNvCxnSpPr/>
          <p:nvPr/>
        </p:nvCxnSpPr>
        <p:spPr>
          <a:xfrm>
            <a:off x="5105400" y="2741613"/>
            <a:ext cx="17526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2B352DC4-1E11-3335-505A-572FE90CE919}"/>
              </a:ext>
            </a:extLst>
          </p:cNvPr>
          <p:cNvCxnSpPr/>
          <p:nvPr/>
        </p:nvCxnSpPr>
        <p:spPr>
          <a:xfrm>
            <a:off x="5105400" y="2970213"/>
            <a:ext cx="17526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C68B3926-D6DE-7E59-84F3-F3DF4F5BEEC5}"/>
              </a:ext>
            </a:extLst>
          </p:cNvPr>
          <p:cNvCxnSpPr/>
          <p:nvPr/>
        </p:nvCxnSpPr>
        <p:spPr>
          <a:xfrm>
            <a:off x="5105400" y="3198813"/>
            <a:ext cx="1752600" cy="1587"/>
          </a:xfrm>
          <a:prstGeom prst="line">
            <a:avLst/>
          </a:prstGeom>
        </p:spPr>
        <p:style>
          <a:lnRef idx="1">
            <a:schemeClr val="accent1"/>
          </a:lnRef>
          <a:fillRef idx="0">
            <a:schemeClr val="accent1"/>
          </a:fillRef>
          <a:effectRef idx="0">
            <a:schemeClr val="accent1"/>
          </a:effectRef>
          <a:fontRef idx="minor">
            <a:schemeClr val="tx1"/>
          </a:fontRef>
        </p:style>
      </p:cxnSp>
      <p:sp>
        <p:nvSpPr>
          <p:cNvPr id="9237" name="TextBox 23">
            <a:extLst>
              <a:ext uri="{FF2B5EF4-FFF2-40B4-BE49-F238E27FC236}">
                <a16:creationId xmlns:a16="http://schemas.microsoft.com/office/drawing/2014/main" xmlns="" id="{54C2D815-E14A-042C-A661-23C090A4C540}"/>
              </a:ext>
            </a:extLst>
          </p:cNvPr>
          <p:cNvSpPr txBox="1">
            <a:spLocks noChangeArrowheads="1"/>
          </p:cNvSpPr>
          <p:nvPr/>
        </p:nvSpPr>
        <p:spPr bwMode="auto">
          <a:xfrm>
            <a:off x="5414963" y="1981200"/>
            <a:ext cx="344487"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600"/>
              <a:t>id</a:t>
            </a:r>
          </a:p>
        </p:txBody>
      </p:sp>
      <p:cxnSp>
        <p:nvCxnSpPr>
          <p:cNvPr id="26" name="Straight Arrow Connector 25">
            <a:extLst>
              <a:ext uri="{FF2B5EF4-FFF2-40B4-BE49-F238E27FC236}">
                <a16:creationId xmlns:a16="http://schemas.microsoft.com/office/drawing/2014/main" xmlns="" id="{EB6E5E4A-9C9E-8966-66FD-7028932B957D}"/>
              </a:ext>
            </a:extLst>
          </p:cNvPr>
          <p:cNvCxnSpPr/>
          <p:nvPr/>
        </p:nvCxnSpPr>
        <p:spPr>
          <a:xfrm>
            <a:off x="6400800" y="2133600"/>
            <a:ext cx="838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239" name="TextBox 26">
            <a:extLst>
              <a:ext uri="{FF2B5EF4-FFF2-40B4-BE49-F238E27FC236}">
                <a16:creationId xmlns:a16="http://schemas.microsoft.com/office/drawing/2014/main" xmlns="" id="{251F59F1-9C9D-DBFC-126B-4035AC619C80}"/>
              </a:ext>
            </a:extLst>
          </p:cNvPr>
          <p:cNvSpPr txBox="1">
            <a:spLocks noChangeArrowheads="1"/>
          </p:cNvSpPr>
          <p:nvPr/>
        </p:nvSpPr>
        <p:spPr bwMode="auto">
          <a:xfrm>
            <a:off x="7239000" y="1981200"/>
            <a:ext cx="1273175"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600"/>
              <a:t>To entry for i</a:t>
            </a:r>
          </a:p>
        </p:txBody>
      </p:sp>
      <p:sp>
        <p:nvSpPr>
          <p:cNvPr id="9240" name="TextBox 27">
            <a:extLst>
              <a:ext uri="{FF2B5EF4-FFF2-40B4-BE49-F238E27FC236}">
                <a16:creationId xmlns:a16="http://schemas.microsoft.com/office/drawing/2014/main" xmlns="" id="{FA8F899D-0ADF-CDB3-E2C2-465AEB9B65AE}"/>
              </a:ext>
            </a:extLst>
          </p:cNvPr>
          <p:cNvSpPr txBox="1">
            <a:spLocks noChangeArrowheads="1"/>
          </p:cNvSpPr>
          <p:nvPr/>
        </p:nvSpPr>
        <p:spPr bwMode="auto">
          <a:xfrm>
            <a:off x="5316538" y="2209800"/>
            <a:ext cx="550862"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600"/>
              <a:t>num</a:t>
            </a:r>
          </a:p>
        </p:txBody>
      </p:sp>
      <p:sp>
        <p:nvSpPr>
          <p:cNvPr id="9241" name="TextBox 28">
            <a:extLst>
              <a:ext uri="{FF2B5EF4-FFF2-40B4-BE49-F238E27FC236}">
                <a16:creationId xmlns:a16="http://schemas.microsoft.com/office/drawing/2014/main" xmlns="" id="{631D5CC2-D103-D94F-D172-3126619028D4}"/>
              </a:ext>
            </a:extLst>
          </p:cNvPr>
          <p:cNvSpPr txBox="1">
            <a:spLocks noChangeArrowheads="1"/>
          </p:cNvSpPr>
          <p:nvPr/>
        </p:nvSpPr>
        <p:spPr bwMode="auto">
          <a:xfrm>
            <a:off x="6238875" y="2252663"/>
            <a:ext cx="390525"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600"/>
              <a:t>10</a:t>
            </a:r>
          </a:p>
        </p:txBody>
      </p:sp>
      <p:sp>
        <p:nvSpPr>
          <p:cNvPr id="9242" name="TextBox 29">
            <a:extLst>
              <a:ext uri="{FF2B5EF4-FFF2-40B4-BE49-F238E27FC236}">
                <a16:creationId xmlns:a16="http://schemas.microsoft.com/office/drawing/2014/main" xmlns="" id="{EC9C76D8-547B-11E2-C7D3-F8730CD67106}"/>
              </a:ext>
            </a:extLst>
          </p:cNvPr>
          <p:cNvSpPr txBox="1">
            <a:spLocks noChangeArrowheads="1"/>
          </p:cNvSpPr>
          <p:nvPr/>
        </p:nvSpPr>
        <p:spPr bwMode="auto">
          <a:xfrm>
            <a:off x="5334000" y="2438400"/>
            <a:ext cx="300038"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600"/>
              <a:t>+</a:t>
            </a:r>
          </a:p>
        </p:txBody>
      </p:sp>
      <p:sp>
        <p:nvSpPr>
          <p:cNvPr id="9243" name="TextBox 30">
            <a:extLst>
              <a:ext uri="{FF2B5EF4-FFF2-40B4-BE49-F238E27FC236}">
                <a16:creationId xmlns:a16="http://schemas.microsoft.com/office/drawing/2014/main" xmlns="" id="{3C5F5E2B-8D4F-1B04-9D66-E72E8E62063D}"/>
              </a:ext>
            </a:extLst>
          </p:cNvPr>
          <p:cNvSpPr txBox="1">
            <a:spLocks noChangeArrowheads="1"/>
          </p:cNvSpPr>
          <p:nvPr/>
        </p:nvSpPr>
        <p:spPr bwMode="auto">
          <a:xfrm>
            <a:off x="6019800" y="2481263"/>
            <a:ext cx="287338"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600"/>
              <a:t>1</a:t>
            </a:r>
          </a:p>
        </p:txBody>
      </p:sp>
      <p:sp>
        <p:nvSpPr>
          <p:cNvPr id="9244" name="TextBox 31">
            <a:extLst>
              <a:ext uri="{FF2B5EF4-FFF2-40B4-BE49-F238E27FC236}">
                <a16:creationId xmlns:a16="http://schemas.microsoft.com/office/drawing/2014/main" xmlns="" id="{0EB211AF-64DD-3FD4-1648-421403EC182F}"/>
              </a:ext>
            </a:extLst>
          </p:cNvPr>
          <p:cNvSpPr txBox="1">
            <a:spLocks noChangeArrowheads="1"/>
          </p:cNvSpPr>
          <p:nvPr/>
        </p:nvSpPr>
        <p:spPr bwMode="auto">
          <a:xfrm>
            <a:off x="6494463" y="2481263"/>
            <a:ext cx="287337"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600"/>
              <a:t>2</a:t>
            </a:r>
          </a:p>
        </p:txBody>
      </p:sp>
      <p:cxnSp>
        <p:nvCxnSpPr>
          <p:cNvPr id="33" name="Straight Connector 32">
            <a:extLst>
              <a:ext uri="{FF2B5EF4-FFF2-40B4-BE49-F238E27FC236}">
                <a16:creationId xmlns:a16="http://schemas.microsoft.com/office/drawing/2014/main" xmlns="" id="{97610A76-FC98-1EA2-7069-0E5A27FD8123}"/>
              </a:ext>
            </a:extLst>
          </p:cNvPr>
          <p:cNvCxnSpPr/>
          <p:nvPr/>
        </p:nvCxnSpPr>
        <p:spPr>
          <a:xfrm rot="5400000">
            <a:off x="6058694" y="2856706"/>
            <a:ext cx="685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9246" name="TextBox 34">
            <a:extLst>
              <a:ext uri="{FF2B5EF4-FFF2-40B4-BE49-F238E27FC236}">
                <a16:creationId xmlns:a16="http://schemas.microsoft.com/office/drawing/2014/main" xmlns="" id="{BBFF0609-AFE3-AD63-DF12-7DF924D897D6}"/>
              </a:ext>
            </a:extLst>
          </p:cNvPr>
          <p:cNvSpPr txBox="1">
            <a:spLocks noChangeArrowheads="1"/>
          </p:cNvSpPr>
          <p:nvPr/>
        </p:nvSpPr>
        <p:spPr bwMode="auto">
          <a:xfrm>
            <a:off x="5334000" y="2709863"/>
            <a:ext cx="287338"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600"/>
              <a:t>3</a:t>
            </a:r>
          </a:p>
        </p:txBody>
      </p:sp>
      <p:sp>
        <p:nvSpPr>
          <p:cNvPr id="9247" name="TextBox 35">
            <a:extLst>
              <a:ext uri="{FF2B5EF4-FFF2-40B4-BE49-F238E27FC236}">
                <a16:creationId xmlns:a16="http://schemas.microsoft.com/office/drawing/2014/main" xmlns="" id="{E1C0FE2A-83F4-A798-5820-186D98CB4785}"/>
              </a:ext>
            </a:extLst>
          </p:cNvPr>
          <p:cNvSpPr txBox="1">
            <a:spLocks noChangeArrowheads="1"/>
          </p:cNvSpPr>
          <p:nvPr/>
        </p:nvSpPr>
        <p:spPr bwMode="auto">
          <a:xfrm>
            <a:off x="6019800" y="2709863"/>
            <a:ext cx="287338"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600"/>
              <a:t>1</a:t>
            </a:r>
          </a:p>
        </p:txBody>
      </p:sp>
      <p:sp>
        <p:nvSpPr>
          <p:cNvPr id="9248" name="TextBox 36">
            <a:extLst>
              <a:ext uri="{FF2B5EF4-FFF2-40B4-BE49-F238E27FC236}">
                <a16:creationId xmlns:a16="http://schemas.microsoft.com/office/drawing/2014/main" xmlns="" id="{8B3F51C5-00BE-AD8A-7481-1062D545E68A}"/>
              </a:ext>
            </a:extLst>
          </p:cNvPr>
          <p:cNvSpPr txBox="1">
            <a:spLocks noChangeArrowheads="1"/>
          </p:cNvSpPr>
          <p:nvPr/>
        </p:nvSpPr>
        <p:spPr bwMode="auto">
          <a:xfrm>
            <a:off x="6494463" y="2709863"/>
            <a:ext cx="287337"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600"/>
              <a:t>3</a:t>
            </a: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xmlns="" id="{866BAFCB-A444-8E17-C096-AEE0EA148696}"/>
              </a:ext>
            </a:extLst>
          </p:cNvPr>
          <p:cNvSpPr>
            <a:spLocks noGrp="1" noChangeArrowheads="1"/>
          </p:cNvSpPr>
          <p:nvPr>
            <p:ph type="title"/>
          </p:nvPr>
        </p:nvSpPr>
        <p:spPr/>
        <p:txBody>
          <a:bodyPr/>
          <a:lstStyle/>
          <a:p>
            <a:pPr eaLnBrk="1" hangingPunct="1"/>
            <a:r>
              <a:rPr lang="en-US" altLang="en-US"/>
              <a:t>Three address code</a:t>
            </a:r>
          </a:p>
        </p:txBody>
      </p:sp>
      <p:sp>
        <p:nvSpPr>
          <p:cNvPr id="10243" name="Content Placeholder 49">
            <a:extLst>
              <a:ext uri="{FF2B5EF4-FFF2-40B4-BE49-F238E27FC236}">
                <a16:creationId xmlns:a16="http://schemas.microsoft.com/office/drawing/2014/main" xmlns="" id="{8A3656BF-B021-25F0-3CFC-15D95FADC258}"/>
              </a:ext>
            </a:extLst>
          </p:cNvPr>
          <p:cNvSpPr>
            <a:spLocks noGrp="1"/>
          </p:cNvSpPr>
          <p:nvPr>
            <p:ph idx="1"/>
          </p:nvPr>
        </p:nvSpPr>
        <p:spPr>
          <a:xfrm>
            <a:off x="457200" y="1935163"/>
            <a:ext cx="8229600" cy="1646237"/>
          </a:xfrm>
        </p:spPr>
        <p:txBody>
          <a:bodyPr/>
          <a:lstStyle/>
          <a:p>
            <a:r>
              <a:rPr lang="en-US" altLang="en-US"/>
              <a:t>In a three address code there is at most one operator at the right side of an instruction</a:t>
            </a:r>
          </a:p>
          <a:p>
            <a:r>
              <a:rPr lang="en-US" altLang="en-US"/>
              <a:t>Example:</a:t>
            </a:r>
          </a:p>
        </p:txBody>
      </p:sp>
      <p:sp>
        <p:nvSpPr>
          <p:cNvPr id="10244" name="TextBox 3">
            <a:extLst>
              <a:ext uri="{FF2B5EF4-FFF2-40B4-BE49-F238E27FC236}">
                <a16:creationId xmlns:a16="http://schemas.microsoft.com/office/drawing/2014/main" xmlns="" id="{31CF386C-5505-ED8E-CF9C-5DDDEE22E09A}"/>
              </a:ext>
            </a:extLst>
          </p:cNvPr>
          <p:cNvSpPr txBox="1">
            <a:spLocks noChangeArrowheads="1"/>
          </p:cNvSpPr>
          <p:nvPr/>
        </p:nvSpPr>
        <p:spPr bwMode="auto">
          <a:xfrm>
            <a:off x="2046288" y="3657600"/>
            <a:ext cx="300037"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600"/>
              <a:t>+</a:t>
            </a:r>
          </a:p>
        </p:txBody>
      </p:sp>
      <p:sp>
        <p:nvSpPr>
          <p:cNvPr id="10245" name="TextBox 4">
            <a:extLst>
              <a:ext uri="{FF2B5EF4-FFF2-40B4-BE49-F238E27FC236}">
                <a16:creationId xmlns:a16="http://schemas.microsoft.com/office/drawing/2014/main" xmlns="" id="{E6FD6EEB-5A57-D71F-53C4-38FCF9C93A6F}"/>
              </a:ext>
            </a:extLst>
          </p:cNvPr>
          <p:cNvSpPr txBox="1">
            <a:spLocks noChangeArrowheads="1"/>
          </p:cNvSpPr>
          <p:nvPr/>
        </p:nvSpPr>
        <p:spPr bwMode="auto">
          <a:xfrm>
            <a:off x="1512888" y="4233863"/>
            <a:ext cx="300037"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600"/>
              <a:t>+</a:t>
            </a:r>
          </a:p>
        </p:txBody>
      </p:sp>
      <p:sp>
        <p:nvSpPr>
          <p:cNvPr id="10246" name="TextBox 5">
            <a:extLst>
              <a:ext uri="{FF2B5EF4-FFF2-40B4-BE49-F238E27FC236}">
                <a16:creationId xmlns:a16="http://schemas.microsoft.com/office/drawing/2014/main" xmlns="" id="{C334B0E7-C94A-5F9D-0C59-D495532D7E42}"/>
              </a:ext>
            </a:extLst>
          </p:cNvPr>
          <p:cNvSpPr txBox="1">
            <a:spLocks noChangeArrowheads="1"/>
          </p:cNvSpPr>
          <p:nvPr/>
        </p:nvSpPr>
        <p:spPr bwMode="auto">
          <a:xfrm>
            <a:off x="3041650" y="4233863"/>
            <a:ext cx="287338"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600"/>
              <a:t>*</a:t>
            </a:r>
          </a:p>
        </p:txBody>
      </p:sp>
      <p:sp>
        <p:nvSpPr>
          <p:cNvPr id="10247" name="TextBox 6">
            <a:extLst>
              <a:ext uri="{FF2B5EF4-FFF2-40B4-BE49-F238E27FC236}">
                <a16:creationId xmlns:a16="http://schemas.microsoft.com/office/drawing/2014/main" xmlns="" id="{B1536EE0-A209-821E-A205-D7CE66DDF097}"/>
              </a:ext>
            </a:extLst>
          </p:cNvPr>
          <p:cNvSpPr txBox="1">
            <a:spLocks noChangeArrowheads="1"/>
          </p:cNvSpPr>
          <p:nvPr/>
        </p:nvSpPr>
        <p:spPr bwMode="auto">
          <a:xfrm>
            <a:off x="1970088" y="4767263"/>
            <a:ext cx="287337"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600"/>
              <a:t>*</a:t>
            </a:r>
          </a:p>
        </p:txBody>
      </p:sp>
      <p:sp>
        <p:nvSpPr>
          <p:cNvPr id="10248" name="TextBox 7">
            <a:extLst>
              <a:ext uri="{FF2B5EF4-FFF2-40B4-BE49-F238E27FC236}">
                <a16:creationId xmlns:a16="http://schemas.microsoft.com/office/drawing/2014/main" xmlns="" id="{D98B65B1-FEB9-1C71-5DD1-09FDD52E552A}"/>
              </a:ext>
            </a:extLst>
          </p:cNvPr>
          <p:cNvSpPr txBox="1">
            <a:spLocks noChangeArrowheads="1"/>
          </p:cNvSpPr>
          <p:nvPr/>
        </p:nvSpPr>
        <p:spPr bwMode="auto">
          <a:xfrm>
            <a:off x="2401888" y="5224463"/>
            <a:ext cx="254000"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600"/>
              <a:t>-</a:t>
            </a:r>
          </a:p>
        </p:txBody>
      </p:sp>
      <p:sp>
        <p:nvSpPr>
          <p:cNvPr id="10249" name="TextBox 8">
            <a:extLst>
              <a:ext uri="{FF2B5EF4-FFF2-40B4-BE49-F238E27FC236}">
                <a16:creationId xmlns:a16="http://schemas.microsoft.com/office/drawing/2014/main" xmlns="" id="{AB81E953-1D5F-B38A-307A-D16496A6EA31}"/>
              </a:ext>
            </a:extLst>
          </p:cNvPr>
          <p:cNvSpPr txBox="1">
            <a:spLocks noChangeArrowheads="1"/>
          </p:cNvSpPr>
          <p:nvPr/>
        </p:nvSpPr>
        <p:spPr bwMode="auto">
          <a:xfrm>
            <a:off x="2051050" y="5715000"/>
            <a:ext cx="287338"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600"/>
              <a:t>b</a:t>
            </a:r>
          </a:p>
        </p:txBody>
      </p:sp>
      <p:sp>
        <p:nvSpPr>
          <p:cNvPr id="10250" name="TextBox 9">
            <a:extLst>
              <a:ext uri="{FF2B5EF4-FFF2-40B4-BE49-F238E27FC236}">
                <a16:creationId xmlns:a16="http://schemas.microsoft.com/office/drawing/2014/main" xmlns="" id="{D29C74C9-A7BF-DCD3-4360-E4BFABA19C7D}"/>
              </a:ext>
            </a:extLst>
          </p:cNvPr>
          <p:cNvSpPr txBox="1">
            <a:spLocks noChangeArrowheads="1"/>
          </p:cNvSpPr>
          <p:nvPr/>
        </p:nvSpPr>
        <p:spPr bwMode="auto">
          <a:xfrm>
            <a:off x="2965450" y="5681663"/>
            <a:ext cx="276225"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600"/>
              <a:t>c</a:t>
            </a:r>
          </a:p>
        </p:txBody>
      </p:sp>
      <p:cxnSp>
        <p:nvCxnSpPr>
          <p:cNvPr id="11" name="Straight Connector 10">
            <a:extLst>
              <a:ext uri="{FF2B5EF4-FFF2-40B4-BE49-F238E27FC236}">
                <a16:creationId xmlns:a16="http://schemas.microsoft.com/office/drawing/2014/main" xmlns="" id="{F9B44F78-22FC-9394-A5C3-C6C429A23906}"/>
              </a:ext>
            </a:extLst>
          </p:cNvPr>
          <p:cNvCxnSpPr/>
          <p:nvPr/>
        </p:nvCxnSpPr>
        <p:spPr>
          <a:xfrm rot="5400000">
            <a:off x="1741488" y="3962400"/>
            <a:ext cx="3048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4510D1F8-122E-531B-5A03-84854BFF120A}"/>
              </a:ext>
            </a:extLst>
          </p:cNvPr>
          <p:cNvCxnSpPr/>
          <p:nvPr/>
        </p:nvCxnSpPr>
        <p:spPr>
          <a:xfrm rot="5400000">
            <a:off x="1665288" y="5029200"/>
            <a:ext cx="304800" cy="304800"/>
          </a:xfrm>
          <a:prstGeom prst="line">
            <a:avLst/>
          </a:prstGeom>
        </p:spPr>
        <p:style>
          <a:lnRef idx="1">
            <a:schemeClr val="accent1"/>
          </a:lnRef>
          <a:fillRef idx="0">
            <a:schemeClr val="accent1"/>
          </a:fillRef>
          <a:effectRef idx="0">
            <a:schemeClr val="accent1"/>
          </a:effectRef>
          <a:fontRef idx="minor">
            <a:schemeClr val="tx1"/>
          </a:fontRef>
        </p:style>
      </p:cxnSp>
      <p:sp>
        <p:nvSpPr>
          <p:cNvPr id="10253" name="TextBox 12">
            <a:extLst>
              <a:ext uri="{FF2B5EF4-FFF2-40B4-BE49-F238E27FC236}">
                <a16:creationId xmlns:a16="http://schemas.microsoft.com/office/drawing/2014/main" xmlns="" id="{B84E1623-C1C8-B13F-0B5C-B27A6601A336}"/>
              </a:ext>
            </a:extLst>
          </p:cNvPr>
          <p:cNvSpPr txBox="1">
            <a:spLocks noChangeArrowheads="1"/>
          </p:cNvSpPr>
          <p:nvPr/>
        </p:nvSpPr>
        <p:spPr bwMode="auto">
          <a:xfrm>
            <a:off x="1454150" y="5257800"/>
            <a:ext cx="276225"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600"/>
              <a:t>a</a:t>
            </a:r>
          </a:p>
        </p:txBody>
      </p:sp>
      <p:cxnSp>
        <p:nvCxnSpPr>
          <p:cNvPr id="14" name="Straight Connector 13">
            <a:extLst>
              <a:ext uri="{FF2B5EF4-FFF2-40B4-BE49-F238E27FC236}">
                <a16:creationId xmlns:a16="http://schemas.microsoft.com/office/drawing/2014/main" xmlns="" id="{390B8F13-C37E-00C9-F6E9-DFEEFA239D9E}"/>
              </a:ext>
            </a:extLst>
          </p:cNvPr>
          <p:cNvCxnSpPr/>
          <p:nvPr/>
        </p:nvCxnSpPr>
        <p:spPr>
          <a:xfrm rot="16200000" flipH="1">
            <a:off x="2198688" y="5029200"/>
            <a:ext cx="3048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79F683C7-2A87-5F5E-46FF-BA738966A9FE}"/>
              </a:ext>
            </a:extLst>
          </p:cNvPr>
          <p:cNvCxnSpPr/>
          <p:nvPr/>
        </p:nvCxnSpPr>
        <p:spPr>
          <a:xfrm rot="16200000" flipH="1">
            <a:off x="1741488" y="4495800"/>
            <a:ext cx="3048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ECE7AB1E-1A43-FB18-BCA3-62A54C5BC823}"/>
              </a:ext>
            </a:extLst>
          </p:cNvPr>
          <p:cNvCxnSpPr/>
          <p:nvPr/>
        </p:nvCxnSpPr>
        <p:spPr>
          <a:xfrm>
            <a:off x="2351088" y="3886200"/>
            <a:ext cx="6858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9E5EB315-5A29-3FB1-FE12-80E5537CCBF9}"/>
              </a:ext>
            </a:extLst>
          </p:cNvPr>
          <p:cNvCxnSpPr>
            <a:stCxn id="10246" idx="2"/>
          </p:cNvCxnSpPr>
          <p:nvPr/>
        </p:nvCxnSpPr>
        <p:spPr>
          <a:xfrm rot="5400000">
            <a:off x="2539207" y="4688681"/>
            <a:ext cx="762000" cy="5286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DBA3E805-417D-D340-8E4D-8FA48898090D}"/>
              </a:ext>
            </a:extLst>
          </p:cNvPr>
          <p:cNvCxnSpPr/>
          <p:nvPr/>
        </p:nvCxnSpPr>
        <p:spPr>
          <a:xfrm rot="5400000">
            <a:off x="2198688" y="5486400"/>
            <a:ext cx="3048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6E8D2DD9-DF8A-B648-E013-F9745CA9E1DF}"/>
              </a:ext>
            </a:extLst>
          </p:cNvPr>
          <p:cNvCxnSpPr/>
          <p:nvPr/>
        </p:nvCxnSpPr>
        <p:spPr>
          <a:xfrm rot="16200000" flipH="1">
            <a:off x="2655888" y="5486400"/>
            <a:ext cx="3048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F8A63B18-AC1F-4E69-ACDE-94F585C78117}"/>
              </a:ext>
            </a:extLst>
          </p:cNvPr>
          <p:cNvCxnSpPr/>
          <p:nvPr/>
        </p:nvCxnSpPr>
        <p:spPr>
          <a:xfrm rot="16200000" flipH="1">
            <a:off x="3341688" y="4572000"/>
            <a:ext cx="304800" cy="304800"/>
          </a:xfrm>
          <a:prstGeom prst="line">
            <a:avLst/>
          </a:prstGeom>
        </p:spPr>
        <p:style>
          <a:lnRef idx="1">
            <a:schemeClr val="accent1"/>
          </a:lnRef>
          <a:fillRef idx="0">
            <a:schemeClr val="accent1"/>
          </a:fillRef>
          <a:effectRef idx="0">
            <a:schemeClr val="accent1"/>
          </a:effectRef>
          <a:fontRef idx="minor">
            <a:schemeClr val="tx1"/>
          </a:fontRef>
        </p:style>
      </p:cxnSp>
      <p:sp>
        <p:nvSpPr>
          <p:cNvPr id="10261" name="TextBox 20">
            <a:extLst>
              <a:ext uri="{FF2B5EF4-FFF2-40B4-BE49-F238E27FC236}">
                <a16:creationId xmlns:a16="http://schemas.microsoft.com/office/drawing/2014/main" xmlns="" id="{F24F4CA9-CF31-406B-CA2F-1B62C9A53CF6}"/>
              </a:ext>
            </a:extLst>
          </p:cNvPr>
          <p:cNvSpPr txBox="1">
            <a:spLocks noChangeArrowheads="1"/>
          </p:cNvSpPr>
          <p:nvPr/>
        </p:nvSpPr>
        <p:spPr bwMode="auto">
          <a:xfrm>
            <a:off x="3522663" y="4876800"/>
            <a:ext cx="287337"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600"/>
              <a:t>d</a:t>
            </a:r>
          </a:p>
        </p:txBody>
      </p:sp>
      <p:sp>
        <p:nvSpPr>
          <p:cNvPr id="22" name="Freeform 21">
            <a:extLst>
              <a:ext uri="{FF2B5EF4-FFF2-40B4-BE49-F238E27FC236}">
                <a16:creationId xmlns:a16="http://schemas.microsoft.com/office/drawing/2014/main" xmlns="" id="{4FDC2128-838F-0F14-4D66-F70CDE310610}"/>
              </a:ext>
            </a:extLst>
          </p:cNvPr>
          <p:cNvSpPr/>
          <p:nvPr/>
        </p:nvSpPr>
        <p:spPr>
          <a:xfrm>
            <a:off x="1071563" y="4419600"/>
            <a:ext cx="514350" cy="1012825"/>
          </a:xfrm>
          <a:custGeom>
            <a:avLst/>
            <a:gdLst>
              <a:gd name="connsiteX0" fmla="*/ 452362 w 515257"/>
              <a:gd name="connsiteY0" fmla="*/ 0 h 1013581"/>
              <a:gd name="connsiteX1" fmla="*/ 2419 w 515257"/>
              <a:gd name="connsiteY1" fmla="*/ 478971 h 1013581"/>
              <a:gd name="connsiteX2" fmla="*/ 466876 w 515257"/>
              <a:gd name="connsiteY2" fmla="*/ 957943 h 1013581"/>
              <a:gd name="connsiteX3" fmla="*/ 292705 w 515257"/>
              <a:gd name="connsiteY3" fmla="*/ 812800 h 1013581"/>
              <a:gd name="connsiteX4" fmla="*/ 292705 w 515257"/>
              <a:gd name="connsiteY4" fmla="*/ 812800 h 1013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257" h="1013581">
                <a:moveTo>
                  <a:pt x="452362" y="0"/>
                </a:moveTo>
                <a:cubicBezTo>
                  <a:pt x="226181" y="159657"/>
                  <a:pt x="0" y="319314"/>
                  <a:pt x="2419" y="478971"/>
                </a:cubicBezTo>
                <a:cubicBezTo>
                  <a:pt x="4838" y="638628"/>
                  <a:pt x="418495" y="902305"/>
                  <a:pt x="466876" y="957943"/>
                </a:cubicBezTo>
                <a:cubicBezTo>
                  <a:pt x="515257" y="1013581"/>
                  <a:pt x="292705" y="812800"/>
                  <a:pt x="292705" y="812800"/>
                </a:cubicBezTo>
                <a:lnTo>
                  <a:pt x="292705" y="812800"/>
                </a:ln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0263" name="TextBox 22">
            <a:extLst>
              <a:ext uri="{FF2B5EF4-FFF2-40B4-BE49-F238E27FC236}">
                <a16:creationId xmlns:a16="http://schemas.microsoft.com/office/drawing/2014/main" xmlns="" id="{EB4976FC-04E9-A340-82AE-97C36DAA7FC9}"/>
              </a:ext>
            </a:extLst>
          </p:cNvPr>
          <p:cNvSpPr txBox="1">
            <a:spLocks noChangeArrowheads="1"/>
          </p:cNvSpPr>
          <p:nvPr/>
        </p:nvSpPr>
        <p:spPr bwMode="auto">
          <a:xfrm>
            <a:off x="5334000" y="3962400"/>
            <a:ext cx="1214438" cy="1754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800"/>
              <a:t>t1 = b – c</a:t>
            </a:r>
          </a:p>
          <a:p>
            <a:pPr eaLnBrk="1" hangingPunct="1"/>
            <a:r>
              <a:rPr lang="en-US" altLang="en-US" sz="1800"/>
              <a:t>t2 = a * t1</a:t>
            </a:r>
          </a:p>
          <a:p>
            <a:pPr eaLnBrk="1" hangingPunct="1"/>
            <a:r>
              <a:rPr lang="en-US" altLang="en-US" sz="1800"/>
              <a:t>t3 = a + t2</a:t>
            </a:r>
          </a:p>
          <a:p>
            <a:pPr eaLnBrk="1" hangingPunct="1"/>
            <a:r>
              <a:rPr lang="en-US" altLang="en-US" sz="1800"/>
              <a:t>t4 = t1 * d</a:t>
            </a:r>
          </a:p>
          <a:p>
            <a:pPr eaLnBrk="1" hangingPunct="1"/>
            <a:r>
              <a:rPr lang="en-US" altLang="en-US" sz="1800"/>
              <a:t>t5 = t3 + t4</a:t>
            </a:r>
          </a:p>
          <a:p>
            <a:pPr eaLnBrk="1" hangingPunct="1"/>
            <a:endParaRPr lang="en-US" altLang="en-US" sz="1800"/>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xmlns="" id="{F4B5B566-9F99-E048-87CB-AC0D0BB6FAD1}"/>
              </a:ext>
            </a:extLst>
          </p:cNvPr>
          <p:cNvSpPr>
            <a:spLocks noGrp="1"/>
          </p:cNvSpPr>
          <p:nvPr>
            <p:ph type="title"/>
          </p:nvPr>
        </p:nvSpPr>
        <p:spPr/>
        <p:txBody>
          <a:bodyPr/>
          <a:lstStyle/>
          <a:p>
            <a:r>
              <a:rPr lang="en-US" altLang="en-US"/>
              <a:t>Forms of three address instructions</a:t>
            </a:r>
          </a:p>
        </p:txBody>
      </p:sp>
      <p:sp>
        <p:nvSpPr>
          <p:cNvPr id="11267" name="Content Placeholder 2">
            <a:extLst>
              <a:ext uri="{FF2B5EF4-FFF2-40B4-BE49-F238E27FC236}">
                <a16:creationId xmlns:a16="http://schemas.microsoft.com/office/drawing/2014/main" xmlns="" id="{E6CCE611-B032-7F00-E755-22084AF36E2B}"/>
              </a:ext>
            </a:extLst>
          </p:cNvPr>
          <p:cNvSpPr>
            <a:spLocks noGrp="1"/>
          </p:cNvSpPr>
          <p:nvPr>
            <p:ph idx="1"/>
          </p:nvPr>
        </p:nvSpPr>
        <p:spPr/>
        <p:txBody>
          <a:bodyPr/>
          <a:lstStyle/>
          <a:p>
            <a:r>
              <a:rPr lang="en-US" altLang="en-US" sz="2000"/>
              <a:t>x = y op z</a:t>
            </a:r>
          </a:p>
          <a:p>
            <a:r>
              <a:rPr lang="en-US" altLang="en-US" sz="2000"/>
              <a:t>x = op y</a:t>
            </a:r>
          </a:p>
          <a:p>
            <a:r>
              <a:rPr lang="en-US" altLang="en-US" sz="2000"/>
              <a:t>x = y</a:t>
            </a:r>
          </a:p>
          <a:p>
            <a:r>
              <a:rPr lang="en-US" altLang="en-US" sz="2000"/>
              <a:t>goto L</a:t>
            </a:r>
          </a:p>
          <a:p>
            <a:r>
              <a:rPr lang="en-US" altLang="en-US" sz="2000"/>
              <a:t>if x goto L and ifFalse x goto L</a:t>
            </a:r>
          </a:p>
          <a:p>
            <a:r>
              <a:rPr lang="en-US" altLang="en-US" sz="2000"/>
              <a:t>if  x relop y goto L</a:t>
            </a:r>
          </a:p>
          <a:p>
            <a:r>
              <a:rPr lang="en-US" altLang="en-US" sz="2000"/>
              <a:t>Procedure calls using: </a:t>
            </a:r>
          </a:p>
          <a:p>
            <a:pPr lvl="1"/>
            <a:r>
              <a:rPr lang="en-US" altLang="en-US" sz="1800"/>
              <a:t>param x</a:t>
            </a:r>
          </a:p>
          <a:p>
            <a:pPr lvl="1"/>
            <a:r>
              <a:rPr lang="en-US" altLang="en-US" sz="1800"/>
              <a:t>call p,n</a:t>
            </a:r>
          </a:p>
          <a:p>
            <a:pPr lvl="1"/>
            <a:r>
              <a:rPr lang="en-US" altLang="en-US" sz="1800"/>
              <a:t>y = call p,n</a:t>
            </a:r>
          </a:p>
          <a:p>
            <a:r>
              <a:rPr lang="en-US" altLang="en-US" sz="2000"/>
              <a:t>x = y[i] and x[i] = y</a:t>
            </a:r>
          </a:p>
          <a:p>
            <a:r>
              <a:rPr lang="en-US" altLang="en-US" sz="2000"/>
              <a:t>x = &amp;y and x = *y and *x =y</a:t>
            </a:r>
          </a:p>
          <a:p>
            <a:endParaRPr lang="en-US" altLang="en-US" sz="2000"/>
          </a:p>
          <a:p>
            <a:pPr>
              <a:buFont typeface="Wingdings 2" panose="05020102010507070707" pitchFamily="18" charset="2"/>
              <a:buNone/>
            </a:pPr>
            <a:endParaRPr lang="en-US" altLang="en-US" sz="2000"/>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4">
            <a:extLst>
              <a:ext uri="{FF2B5EF4-FFF2-40B4-BE49-F238E27FC236}">
                <a16:creationId xmlns:a16="http://schemas.microsoft.com/office/drawing/2014/main" xmlns="" id="{70C17344-B560-869A-7CEE-926565F42B0A}"/>
              </a:ext>
            </a:extLst>
          </p:cNvPr>
          <p:cNvSpPr>
            <a:spLocks noGrp="1"/>
          </p:cNvSpPr>
          <p:nvPr>
            <p:ph type="title"/>
          </p:nvPr>
        </p:nvSpPr>
        <p:spPr/>
        <p:txBody>
          <a:bodyPr/>
          <a:lstStyle/>
          <a:p>
            <a:pPr eaLnBrk="1" hangingPunct="1"/>
            <a:r>
              <a:rPr lang="en-US" altLang="en-US"/>
              <a:t>Example</a:t>
            </a:r>
          </a:p>
        </p:txBody>
      </p:sp>
      <p:sp>
        <p:nvSpPr>
          <p:cNvPr id="12291" name="Content Placeholder 7">
            <a:extLst>
              <a:ext uri="{FF2B5EF4-FFF2-40B4-BE49-F238E27FC236}">
                <a16:creationId xmlns:a16="http://schemas.microsoft.com/office/drawing/2014/main" xmlns="" id="{6AD0A652-740A-E2E4-D74A-5DF577533E69}"/>
              </a:ext>
            </a:extLst>
          </p:cNvPr>
          <p:cNvSpPr>
            <a:spLocks noGrp="1"/>
          </p:cNvSpPr>
          <p:nvPr>
            <p:ph idx="1"/>
          </p:nvPr>
        </p:nvSpPr>
        <p:spPr>
          <a:xfrm>
            <a:off x="457200" y="1935163"/>
            <a:ext cx="8229600" cy="1112837"/>
          </a:xfrm>
        </p:spPr>
        <p:txBody>
          <a:bodyPr/>
          <a:lstStyle/>
          <a:p>
            <a:r>
              <a:rPr lang="en-US" altLang="en-US"/>
              <a:t>do i = i+1; while (a[i] &lt; v);</a:t>
            </a:r>
          </a:p>
        </p:txBody>
      </p:sp>
      <p:sp>
        <p:nvSpPr>
          <p:cNvPr id="12292" name="TextBox 3">
            <a:extLst>
              <a:ext uri="{FF2B5EF4-FFF2-40B4-BE49-F238E27FC236}">
                <a16:creationId xmlns:a16="http://schemas.microsoft.com/office/drawing/2014/main" xmlns="" id="{BF81E66B-4711-98C4-D433-BB8870F6BDC5}"/>
              </a:ext>
            </a:extLst>
          </p:cNvPr>
          <p:cNvSpPr txBox="1">
            <a:spLocks noChangeArrowheads="1"/>
          </p:cNvSpPr>
          <p:nvPr/>
        </p:nvSpPr>
        <p:spPr bwMode="auto">
          <a:xfrm>
            <a:off x="914400" y="3048000"/>
            <a:ext cx="2979738" cy="1938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a:t>L:	t1 = i + 1</a:t>
            </a:r>
          </a:p>
          <a:p>
            <a:pPr eaLnBrk="1" hangingPunct="1"/>
            <a:r>
              <a:rPr lang="en-US" altLang="en-US"/>
              <a:t>	i = t1</a:t>
            </a:r>
          </a:p>
          <a:p>
            <a:pPr eaLnBrk="1" hangingPunct="1"/>
            <a:r>
              <a:rPr lang="en-US" altLang="en-US"/>
              <a:t>	t2 = i * 8</a:t>
            </a:r>
          </a:p>
          <a:p>
            <a:pPr eaLnBrk="1" hangingPunct="1"/>
            <a:r>
              <a:rPr lang="en-US" altLang="en-US"/>
              <a:t>	t3 = a[t2]</a:t>
            </a:r>
          </a:p>
          <a:p>
            <a:pPr eaLnBrk="1" hangingPunct="1"/>
            <a:r>
              <a:rPr lang="en-US" altLang="en-US"/>
              <a:t>	if t3 &lt; v goto L</a:t>
            </a:r>
          </a:p>
        </p:txBody>
      </p:sp>
      <p:sp>
        <p:nvSpPr>
          <p:cNvPr id="12293" name="TextBox 4">
            <a:extLst>
              <a:ext uri="{FF2B5EF4-FFF2-40B4-BE49-F238E27FC236}">
                <a16:creationId xmlns:a16="http://schemas.microsoft.com/office/drawing/2014/main" xmlns="" id="{568C7478-CC84-4C78-5D23-F5237626EA48}"/>
              </a:ext>
            </a:extLst>
          </p:cNvPr>
          <p:cNvSpPr txBox="1">
            <a:spLocks noChangeArrowheads="1"/>
          </p:cNvSpPr>
          <p:nvPr/>
        </p:nvSpPr>
        <p:spPr bwMode="auto">
          <a:xfrm>
            <a:off x="1281113" y="5181600"/>
            <a:ext cx="2157412"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a:t>Symbolic labels</a:t>
            </a:r>
          </a:p>
        </p:txBody>
      </p:sp>
      <p:sp>
        <p:nvSpPr>
          <p:cNvPr id="12294" name="TextBox 5">
            <a:extLst>
              <a:ext uri="{FF2B5EF4-FFF2-40B4-BE49-F238E27FC236}">
                <a16:creationId xmlns:a16="http://schemas.microsoft.com/office/drawing/2014/main" xmlns="" id="{A1C1AC9A-6A3C-20C3-2ADE-58210D9DF21E}"/>
              </a:ext>
            </a:extLst>
          </p:cNvPr>
          <p:cNvSpPr txBox="1">
            <a:spLocks noChangeArrowheads="1"/>
          </p:cNvSpPr>
          <p:nvPr/>
        </p:nvSpPr>
        <p:spPr bwMode="auto">
          <a:xfrm>
            <a:off x="5478463" y="3048000"/>
            <a:ext cx="3254375" cy="1938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a:t>100:	t1 = i + 1</a:t>
            </a:r>
          </a:p>
          <a:p>
            <a:pPr eaLnBrk="1" hangingPunct="1"/>
            <a:r>
              <a:rPr lang="en-US" altLang="en-US"/>
              <a:t>101:	i = t1</a:t>
            </a:r>
          </a:p>
          <a:p>
            <a:pPr eaLnBrk="1" hangingPunct="1"/>
            <a:r>
              <a:rPr lang="en-US" altLang="en-US"/>
              <a:t>102:	t2 = i * 8</a:t>
            </a:r>
          </a:p>
          <a:p>
            <a:pPr eaLnBrk="1" hangingPunct="1"/>
            <a:r>
              <a:rPr lang="en-US" altLang="en-US"/>
              <a:t>103:	t3 = a[t2]</a:t>
            </a:r>
          </a:p>
          <a:p>
            <a:pPr eaLnBrk="1" hangingPunct="1"/>
            <a:r>
              <a:rPr lang="en-US" altLang="en-US"/>
              <a:t>104:	if t3 &lt; v goto 100</a:t>
            </a:r>
          </a:p>
        </p:txBody>
      </p:sp>
      <p:sp>
        <p:nvSpPr>
          <p:cNvPr id="12295" name="TextBox 6">
            <a:extLst>
              <a:ext uri="{FF2B5EF4-FFF2-40B4-BE49-F238E27FC236}">
                <a16:creationId xmlns:a16="http://schemas.microsoft.com/office/drawing/2014/main" xmlns="" id="{FE49DA5C-35A1-AC06-F8EB-DC6F65F82A2E}"/>
              </a:ext>
            </a:extLst>
          </p:cNvPr>
          <p:cNvSpPr txBox="1">
            <a:spLocks noChangeArrowheads="1"/>
          </p:cNvSpPr>
          <p:nvPr/>
        </p:nvSpPr>
        <p:spPr bwMode="auto">
          <a:xfrm>
            <a:off x="5845175" y="5181600"/>
            <a:ext cx="2328863"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a:t>Position numbers</a:t>
            </a: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4">
            <a:extLst>
              <a:ext uri="{FF2B5EF4-FFF2-40B4-BE49-F238E27FC236}">
                <a16:creationId xmlns:a16="http://schemas.microsoft.com/office/drawing/2014/main" xmlns="" id="{C408AE05-8416-DA22-7F01-F2420580352A}"/>
              </a:ext>
            </a:extLst>
          </p:cNvPr>
          <p:cNvSpPr>
            <a:spLocks noGrp="1"/>
          </p:cNvSpPr>
          <p:nvPr>
            <p:ph type="title"/>
          </p:nvPr>
        </p:nvSpPr>
        <p:spPr/>
        <p:txBody>
          <a:bodyPr/>
          <a:lstStyle/>
          <a:p>
            <a:pPr eaLnBrk="1" hangingPunct="1"/>
            <a:r>
              <a:rPr lang="en-US" altLang="en-US"/>
              <a:t>Data structures for three address codes</a:t>
            </a:r>
          </a:p>
        </p:txBody>
      </p:sp>
      <p:sp>
        <p:nvSpPr>
          <p:cNvPr id="13315" name="Content Placeholder 15">
            <a:extLst>
              <a:ext uri="{FF2B5EF4-FFF2-40B4-BE49-F238E27FC236}">
                <a16:creationId xmlns:a16="http://schemas.microsoft.com/office/drawing/2014/main" xmlns="" id="{ACA8038F-F997-2E95-4048-ABE60BC1C6FE}"/>
              </a:ext>
            </a:extLst>
          </p:cNvPr>
          <p:cNvSpPr>
            <a:spLocks noGrp="1"/>
          </p:cNvSpPr>
          <p:nvPr>
            <p:ph idx="1"/>
          </p:nvPr>
        </p:nvSpPr>
        <p:spPr>
          <a:xfrm>
            <a:off x="457200" y="1752600"/>
            <a:ext cx="8229600" cy="4389438"/>
          </a:xfrm>
        </p:spPr>
        <p:txBody>
          <a:bodyPr/>
          <a:lstStyle/>
          <a:p>
            <a:pPr eaLnBrk="1" hangingPunct="1"/>
            <a:r>
              <a:rPr lang="en-US" altLang="en-US"/>
              <a:t>Quadruples</a:t>
            </a:r>
          </a:p>
          <a:p>
            <a:pPr lvl="1" eaLnBrk="1" hangingPunct="1"/>
            <a:r>
              <a:rPr lang="en-US" altLang="en-US"/>
              <a:t>Has four fields: op, arg1, arg2 and result</a:t>
            </a:r>
          </a:p>
          <a:p>
            <a:pPr eaLnBrk="1" hangingPunct="1"/>
            <a:r>
              <a:rPr lang="en-US" altLang="en-US"/>
              <a:t>Triples</a:t>
            </a:r>
          </a:p>
          <a:p>
            <a:pPr lvl="1" eaLnBrk="1" hangingPunct="1"/>
            <a:r>
              <a:rPr lang="en-US" altLang="en-US"/>
              <a:t>Temporaries are not used and instead references to instructions are made</a:t>
            </a:r>
          </a:p>
          <a:p>
            <a:pPr eaLnBrk="1" hangingPunct="1"/>
            <a:r>
              <a:rPr lang="en-US" altLang="en-US"/>
              <a:t>Indirect triples</a:t>
            </a:r>
          </a:p>
          <a:p>
            <a:pPr lvl="1" eaLnBrk="1" hangingPunct="1"/>
            <a:r>
              <a:rPr lang="en-US" altLang="en-US"/>
              <a:t>In addition to triples we use a list of pointers to triples</a:t>
            </a: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3">
            <a:extLst>
              <a:ext uri="{FF2B5EF4-FFF2-40B4-BE49-F238E27FC236}">
                <a16:creationId xmlns:a16="http://schemas.microsoft.com/office/drawing/2014/main" xmlns="" id="{B28E3A3B-166C-2409-8E0E-F7E9DE42D8B0}"/>
              </a:ext>
            </a:extLst>
          </p:cNvPr>
          <p:cNvSpPr>
            <a:spLocks noGrp="1"/>
          </p:cNvSpPr>
          <p:nvPr>
            <p:ph type="title"/>
          </p:nvPr>
        </p:nvSpPr>
        <p:spPr>
          <a:xfrm>
            <a:off x="457200" y="704850"/>
            <a:ext cx="8534400" cy="1143000"/>
          </a:xfrm>
        </p:spPr>
        <p:txBody>
          <a:bodyPr/>
          <a:lstStyle/>
          <a:p>
            <a:pPr eaLnBrk="1" hangingPunct="1"/>
            <a:r>
              <a:rPr lang="en-US" altLang="en-US"/>
              <a:t>Example</a:t>
            </a:r>
          </a:p>
        </p:txBody>
      </p:sp>
      <p:sp>
        <p:nvSpPr>
          <p:cNvPr id="14339" name="Content Placeholder 4">
            <a:extLst>
              <a:ext uri="{FF2B5EF4-FFF2-40B4-BE49-F238E27FC236}">
                <a16:creationId xmlns:a16="http://schemas.microsoft.com/office/drawing/2014/main" xmlns="" id="{D5C0BC99-3EF3-BEC0-5091-9EC5AE03C36B}"/>
              </a:ext>
            </a:extLst>
          </p:cNvPr>
          <p:cNvSpPr>
            <a:spLocks noGrp="1"/>
          </p:cNvSpPr>
          <p:nvPr>
            <p:ph idx="1"/>
          </p:nvPr>
        </p:nvSpPr>
        <p:spPr>
          <a:xfrm>
            <a:off x="457200" y="1935163"/>
            <a:ext cx="8229600" cy="884237"/>
          </a:xfrm>
        </p:spPr>
        <p:txBody>
          <a:bodyPr/>
          <a:lstStyle/>
          <a:p>
            <a:pPr eaLnBrk="1" hangingPunct="1">
              <a:lnSpc>
                <a:spcPct val="80000"/>
              </a:lnSpc>
            </a:pPr>
            <a:r>
              <a:rPr lang="en-US" altLang="en-US" sz="2400"/>
              <a:t>b * minus c + b * minus c</a:t>
            </a:r>
            <a:endParaRPr lang="en-US" altLang="en-US" sz="2200"/>
          </a:p>
        </p:txBody>
      </p:sp>
      <p:sp>
        <p:nvSpPr>
          <p:cNvPr id="14340" name="TextBox 3">
            <a:extLst>
              <a:ext uri="{FF2B5EF4-FFF2-40B4-BE49-F238E27FC236}">
                <a16:creationId xmlns:a16="http://schemas.microsoft.com/office/drawing/2014/main" xmlns="" id="{18CD34CF-A369-9157-3C57-7B9A0E37253F}"/>
              </a:ext>
            </a:extLst>
          </p:cNvPr>
          <p:cNvSpPr txBox="1">
            <a:spLocks noChangeArrowheads="1"/>
          </p:cNvSpPr>
          <p:nvPr/>
        </p:nvSpPr>
        <p:spPr bwMode="auto">
          <a:xfrm>
            <a:off x="6400800" y="1371600"/>
            <a:ext cx="1333500" cy="1754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800"/>
              <a:t>t1 = minus c</a:t>
            </a:r>
          </a:p>
          <a:p>
            <a:pPr eaLnBrk="1" hangingPunct="1"/>
            <a:r>
              <a:rPr lang="en-US" altLang="en-US" sz="1800"/>
              <a:t>t2 = b * t1</a:t>
            </a:r>
          </a:p>
          <a:p>
            <a:pPr eaLnBrk="1" hangingPunct="1"/>
            <a:r>
              <a:rPr lang="en-US" altLang="en-US" sz="1800"/>
              <a:t>t3 = minus c</a:t>
            </a:r>
          </a:p>
          <a:p>
            <a:pPr eaLnBrk="1" hangingPunct="1"/>
            <a:r>
              <a:rPr lang="en-US" altLang="en-US" sz="1800"/>
              <a:t>t4 = b * t3</a:t>
            </a:r>
          </a:p>
          <a:p>
            <a:pPr eaLnBrk="1" hangingPunct="1"/>
            <a:r>
              <a:rPr lang="en-US" altLang="en-US" sz="1800"/>
              <a:t>t5 = t2 + t4</a:t>
            </a:r>
          </a:p>
          <a:p>
            <a:pPr eaLnBrk="1" hangingPunct="1"/>
            <a:r>
              <a:rPr lang="en-US" altLang="en-US" sz="1800"/>
              <a:t>a = t5</a:t>
            </a:r>
          </a:p>
        </p:txBody>
      </p:sp>
      <p:sp>
        <p:nvSpPr>
          <p:cNvPr id="14341" name="TextBox 4">
            <a:extLst>
              <a:ext uri="{FF2B5EF4-FFF2-40B4-BE49-F238E27FC236}">
                <a16:creationId xmlns:a16="http://schemas.microsoft.com/office/drawing/2014/main" xmlns="" id="{9E0CD60E-2C90-F354-95C9-549A513B4B57}"/>
              </a:ext>
            </a:extLst>
          </p:cNvPr>
          <p:cNvSpPr txBox="1">
            <a:spLocks noChangeArrowheads="1"/>
          </p:cNvSpPr>
          <p:nvPr/>
        </p:nvSpPr>
        <p:spPr bwMode="auto">
          <a:xfrm>
            <a:off x="6019800" y="914400"/>
            <a:ext cx="25590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a:t>Three address code</a:t>
            </a:r>
          </a:p>
        </p:txBody>
      </p:sp>
      <p:cxnSp>
        <p:nvCxnSpPr>
          <p:cNvPr id="7" name="Straight Connector 6">
            <a:extLst>
              <a:ext uri="{FF2B5EF4-FFF2-40B4-BE49-F238E27FC236}">
                <a16:creationId xmlns:a16="http://schemas.microsoft.com/office/drawing/2014/main" xmlns="" id="{96354540-AD79-9969-DF6D-9916D33A7E4C}"/>
              </a:ext>
            </a:extLst>
          </p:cNvPr>
          <p:cNvCxnSpPr/>
          <p:nvPr/>
        </p:nvCxnSpPr>
        <p:spPr>
          <a:xfrm>
            <a:off x="457200" y="4114800"/>
            <a:ext cx="1752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CF1CC197-CA16-1EC8-0404-C7AE6ECB0EB7}"/>
              </a:ext>
            </a:extLst>
          </p:cNvPr>
          <p:cNvCxnSpPr/>
          <p:nvPr/>
        </p:nvCxnSpPr>
        <p:spPr>
          <a:xfrm rot="5400000">
            <a:off x="-305593" y="4876006"/>
            <a:ext cx="15240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203B97F3-9889-12E6-F6C1-3F233ECF8FB5}"/>
              </a:ext>
            </a:extLst>
          </p:cNvPr>
          <p:cNvCxnSpPr/>
          <p:nvPr/>
        </p:nvCxnSpPr>
        <p:spPr>
          <a:xfrm rot="5400000">
            <a:off x="1447007" y="4876006"/>
            <a:ext cx="15240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937C9D09-B211-5ED7-DFE0-A14257A31161}"/>
              </a:ext>
            </a:extLst>
          </p:cNvPr>
          <p:cNvCxnSpPr/>
          <p:nvPr/>
        </p:nvCxnSpPr>
        <p:spPr>
          <a:xfrm rot="5400000">
            <a:off x="229394" y="4876006"/>
            <a:ext cx="1524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9E4F9F84-4AD5-9639-C72F-008891EA9023}"/>
              </a:ext>
            </a:extLst>
          </p:cNvPr>
          <p:cNvCxnSpPr/>
          <p:nvPr/>
        </p:nvCxnSpPr>
        <p:spPr>
          <a:xfrm>
            <a:off x="457200" y="4341813"/>
            <a:ext cx="17526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B6518932-01B9-B451-30DE-FE06C908FD66}"/>
              </a:ext>
            </a:extLst>
          </p:cNvPr>
          <p:cNvCxnSpPr/>
          <p:nvPr/>
        </p:nvCxnSpPr>
        <p:spPr>
          <a:xfrm>
            <a:off x="457200" y="4570413"/>
            <a:ext cx="17526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1B8553E0-9B97-0B86-5513-A9E67FB374BE}"/>
              </a:ext>
            </a:extLst>
          </p:cNvPr>
          <p:cNvCxnSpPr/>
          <p:nvPr/>
        </p:nvCxnSpPr>
        <p:spPr>
          <a:xfrm>
            <a:off x="457200" y="4799013"/>
            <a:ext cx="17526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9A9EEC76-CD46-B817-7534-C56498E5B866}"/>
              </a:ext>
            </a:extLst>
          </p:cNvPr>
          <p:cNvCxnSpPr/>
          <p:nvPr/>
        </p:nvCxnSpPr>
        <p:spPr>
          <a:xfrm>
            <a:off x="457200" y="5027613"/>
            <a:ext cx="17526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7CD1D77B-FFA1-9E90-9BF2-F853A222855F}"/>
              </a:ext>
            </a:extLst>
          </p:cNvPr>
          <p:cNvCxnSpPr/>
          <p:nvPr/>
        </p:nvCxnSpPr>
        <p:spPr>
          <a:xfrm>
            <a:off x="457200" y="5256213"/>
            <a:ext cx="1752600" cy="1587"/>
          </a:xfrm>
          <a:prstGeom prst="line">
            <a:avLst/>
          </a:prstGeom>
        </p:spPr>
        <p:style>
          <a:lnRef idx="1">
            <a:schemeClr val="accent1"/>
          </a:lnRef>
          <a:fillRef idx="0">
            <a:schemeClr val="accent1"/>
          </a:fillRef>
          <a:effectRef idx="0">
            <a:schemeClr val="accent1"/>
          </a:effectRef>
          <a:fontRef idx="minor">
            <a:schemeClr val="tx1"/>
          </a:fontRef>
        </p:style>
      </p:cxnSp>
      <p:sp>
        <p:nvSpPr>
          <p:cNvPr id="14351" name="TextBox 15">
            <a:extLst>
              <a:ext uri="{FF2B5EF4-FFF2-40B4-BE49-F238E27FC236}">
                <a16:creationId xmlns:a16="http://schemas.microsoft.com/office/drawing/2014/main" xmlns="" id="{8576E920-5154-A66E-ABB2-D63D20947686}"/>
              </a:ext>
            </a:extLst>
          </p:cNvPr>
          <p:cNvSpPr txBox="1">
            <a:spLocks noChangeArrowheads="1"/>
          </p:cNvSpPr>
          <p:nvPr/>
        </p:nvSpPr>
        <p:spPr bwMode="auto">
          <a:xfrm>
            <a:off x="381000" y="4038600"/>
            <a:ext cx="687388"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600"/>
              <a:t>minus</a:t>
            </a:r>
          </a:p>
        </p:txBody>
      </p:sp>
      <p:sp>
        <p:nvSpPr>
          <p:cNvPr id="14352" name="TextBox 18">
            <a:extLst>
              <a:ext uri="{FF2B5EF4-FFF2-40B4-BE49-F238E27FC236}">
                <a16:creationId xmlns:a16="http://schemas.microsoft.com/office/drawing/2014/main" xmlns="" id="{236BCDFE-197C-CB9B-4E19-4D2A2DE37069}"/>
              </a:ext>
            </a:extLst>
          </p:cNvPr>
          <p:cNvSpPr txBox="1">
            <a:spLocks noChangeArrowheads="1"/>
          </p:cNvSpPr>
          <p:nvPr/>
        </p:nvSpPr>
        <p:spPr bwMode="auto">
          <a:xfrm>
            <a:off x="439738" y="4267200"/>
            <a:ext cx="287337"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600"/>
              <a:t>*</a:t>
            </a:r>
          </a:p>
        </p:txBody>
      </p:sp>
      <p:sp>
        <p:nvSpPr>
          <p:cNvPr id="14353" name="TextBox 20">
            <a:extLst>
              <a:ext uri="{FF2B5EF4-FFF2-40B4-BE49-F238E27FC236}">
                <a16:creationId xmlns:a16="http://schemas.microsoft.com/office/drawing/2014/main" xmlns="" id="{5AF5B58C-E20A-B760-EACF-2D553EB92AC1}"/>
              </a:ext>
            </a:extLst>
          </p:cNvPr>
          <p:cNvSpPr txBox="1">
            <a:spLocks noChangeArrowheads="1"/>
          </p:cNvSpPr>
          <p:nvPr/>
        </p:nvSpPr>
        <p:spPr bwMode="auto">
          <a:xfrm>
            <a:off x="381000" y="4495800"/>
            <a:ext cx="687388"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600"/>
              <a:t>minus</a:t>
            </a:r>
          </a:p>
        </p:txBody>
      </p:sp>
      <p:sp>
        <p:nvSpPr>
          <p:cNvPr id="14354" name="TextBox 21">
            <a:extLst>
              <a:ext uri="{FF2B5EF4-FFF2-40B4-BE49-F238E27FC236}">
                <a16:creationId xmlns:a16="http://schemas.microsoft.com/office/drawing/2014/main" xmlns="" id="{3B3D9FB2-998F-68A4-423D-8C2137AED099}"/>
              </a:ext>
            </a:extLst>
          </p:cNvPr>
          <p:cNvSpPr txBox="1">
            <a:spLocks noChangeArrowheads="1"/>
          </p:cNvSpPr>
          <p:nvPr/>
        </p:nvSpPr>
        <p:spPr bwMode="auto">
          <a:xfrm>
            <a:off x="1019175" y="4495800"/>
            <a:ext cx="276225"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600"/>
              <a:t>c</a:t>
            </a:r>
          </a:p>
        </p:txBody>
      </p:sp>
      <p:sp>
        <p:nvSpPr>
          <p:cNvPr id="14355" name="TextBox 22">
            <a:extLst>
              <a:ext uri="{FF2B5EF4-FFF2-40B4-BE49-F238E27FC236}">
                <a16:creationId xmlns:a16="http://schemas.microsoft.com/office/drawing/2014/main" xmlns="" id="{4CFA2A9F-9B24-1303-6448-CC91D73A05EA}"/>
              </a:ext>
            </a:extLst>
          </p:cNvPr>
          <p:cNvSpPr txBox="1">
            <a:spLocks noChangeArrowheads="1"/>
          </p:cNvSpPr>
          <p:nvPr/>
        </p:nvSpPr>
        <p:spPr bwMode="auto">
          <a:xfrm>
            <a:off x="1846263" y="4538663"/>
            <a:ext cx="344487"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600"/>
              <a:t>t3</a:t>
            </a:r>
          </a:p>
        </p:txBody>
      </p:sp>
      <p:cxnSp>
        <p:nvCxnSpPr>
          <p:cNvPr id="24" name="Straight Connector 23">
            <a:extLst>
              <a:ext uri="{FF2B5EF4-FFF2-40B4-BE49-F238E27FC236}">
                <a16:creationId xmlns:a16="http://schemas.microsoft.com/office/drawing/2014/main" xmlns="" id="{F163B13A-5780-2F4F-DEE4-0F0D19B7F8E2}"/>
              </a:ext>
            </a:extLst>
          </p:cNvPr>
          <p:cNvCxnSpPr/>
          <p:nvPr/>
        </p:nvCxnSpPr>
        <p:spPr>
          <a:xfrm rot="5400000">
            <a:off x="611188" y="4876800"/>
            <a:ext cx="1522412" cy="1588"/>
          </a:xfrm>
          <a:prstGeom prst="line">
            <a:avLst/>
          </a:prstGeom>
        </p:spPr>
        <p:style>
          <a:lnRef idx="1">
            <a:schemeClr val="accent1"/>
          </a:lnRef>
          <a:fillRef idx="0">
            <a:schemeClr val="accent1"/>
          </a:fillRef>
          <a:effectRef idx="0">
            <a:schemeClr val="accent1"/>
          </a:effectRef>
          <a:fontRef idx="minor">
            <a:schemeClr val="tx1"/>
          </a:fontRef>
        </p:style>
      </p:cxnSp>
      <p:sp>
        <p:nvSpPr>
          <p:cNvPr id="14357" name="TextBox 24">
            <a:extLst>
              <a:ext uri="{FF2B5EF4-FFF2-40B4-BE49-F238E27FC236}">
                <a16:creationId xmlns:a16="http://schemas.microsoft.com/office/drawing/2014/main" xmlns="" id="{E520229B-087D-40CC-EEC4-076269CC72CB}"/>
              </a:ext>
            </a:extLst>
          </p:cNvPr>
          <p:cNvSpPr txBox="1">
            <a:spLocks noChangeArrowheads="1"/>
          </p:cNvSpPr>
          <p:nvPr/>
        </p:nvSpPr>
        <p:spPr bwMode="auto">
          <a:xfrm>
            <a:off x="457200" y="4767263"/>
            <a:ext cx="287338"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600"/>
              <a:t>*</a:t>
            </a:r>
          </a:p>
        </p:txBody>
      </p:sp>
      <p:sp>
        <p:nvSpPr>
          <p:cNvPr id="14358" name="TextBox 27">
            <a:extLst>
              <a:ext uri="{FF2B5EF4-FFF2-40B4-BE49-F238E27FC236}">
                <a16:creationId xmlns:a16="http://schemas.microsoft.com/office/drawing/2014/main" xmlns="" id="{3A02DF88-8838-26AF-E35F-159727CF19CF}"/>
              </a:ext>
            </a:extLst>
          </p:cNvPr>
          <p:cNvSpPr txBox="1">
            <a:spLocks noChangeArrowheads="1"/>
          </p:cNvSpPr>
          <p:nvPr/>
        </p:nvSpPr>
        <p:spPr bwMode="auto">
          <a:xfrm>
            <a:off x="474663" y="4995863"/>
            <a:ext cx="300037"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600"/>
              <a:t>+</a:t>
            </a:r>
          </a:p>
        </p:txBody>
      </p:sp>
      <p:sp>
        <p:nvSpPr>
          <p:cNvPr id="14359" name="TextBox 28">
            <a:extLst>
              <a:ext uri="{FF2B5EF4-FFF2-40B4-BE49-F238E27FC236}">
                <a16:creationId xmlns:a16="http://schemas.microsoft.com/office/drawing/2014/main" xmlns="" id="{213CC4D5-2071-C6F7-129A-BA047EAC0227}"/>
              </a:ext>
            </a:extLst>
          </p:cNvPr>
          <p:cNvSpPr txBox="1">
            <a:spLocks noChangeArrowheads="1"/>
          </p:cNvSpPr>
          <p:nvPr/>
        </p:nvSpPr>
        <p:spPr bwMode="auto">
          <a:xfrm>
            <a:off x="457200" y="5257800"/>
            <a:ext cx="300038"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600"/>
              <a:t>=</a:t>
            </a:r>
          </a:p>
        </p:txBody>
      </p:sp>
      <p:cxnSp>
        <p:nvCxnSpPr>
          <p:cNvPr id="32" name="Straight Connector 31">
            <a:extLst>
              <a:ext uri="{FF2B5EF4-FFF2-40B4-BE49-F238E27FC236}">
                <a16:creationId xmlns:a16="http://schemas.microsoft.com/office/drawing/2014/main" xmlns="" id="{9603569C-6022-D5B2-E19E-BED6BD8B534A}"/>
              </a:ext>
            </a:extLst>
          </p:cNvPr>
          <p:cNvCxnSpPr/>
          <p:nvPr/>
        </p:nvCxnSpPr>
        <p:spPr>
          <a:xfrm rot="5400000">
            <a:off x="1066800" y="4875213"/>
            <a:ext cx="1522413" cy="1587"/>
          </a:xfrm>
          <a:prstGeom prst="line">
            <a:avLst/>
          </a:prstGeom>
        </p:spPr>
        <p:style>
          <a:lnRef idx="1">
            <a:schemeClr val="accent1"/>
          </a:lnRef>
          <a:fillRef idx="0">
            <a:schemeClr val="accent1"/>
          </a:fillRef>
          <a:effectRef idx="0">
            <a:schemeClr val="accent1"/>
          </a:effectRef>
          <a:fontRef idx="minor">
            <a:schemeClr val="tx1"/>
          </a:fontRef>
        </p:style>
      </p:cxnSp>
      <p:sp>
        <p:nvSpPr>
          <p:cNvPr id="14361" name="TextBox 32">
            <a:extLst>
              <a:ext uri="{FF2B5EF4-FFF2-40B4-BE49-F238E27FC236}">
                <a16:creationId xmlns:a16="http://schemas.microsoft.com/office/drawing/2014/main" xmlns="" id="{481EB436-A402-3247-8E2F-72B2FB9CB599}"/>
              </a:ext>
            </a:extLst>
          </p:cNvPr>
          <p:cNvSpPr txBox="1">
            <a:spLocks noChangeArrowheads="1"/>
          </p:cNvSpPr>
          <p:nvPr/>
        </p:nvSpPr>
        <p:spPr bwMode="auto">
          <a:xfrm>
            <a:off x="1008063" y="4081463"/>
            <a:ext cx="276225"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600"/>
              <a:t>c</a:t>
            </a:r>
          </a:p>
        </p:txBody>
      </p:sp>
      <p:sp>
        <p:nvSpPr>
          <p:cNvPr id="14362" name="TextBox 33">
            <a:extLst>
              <a:ext uri="{FF2B5EF4-FFF2-40B4-BE49-F238E27FC236}">
                <a16:creationId xmlns:a16="http://schemas.microsoft.com/office/drawing/2014/main" xmlns="" id="{0A9052B7-E42E-3547-E72F-E6FF006070B3}"/>
              </a:ext>
            </a:extLst>
          </p:cNvPr>
          <p:cNvSpPr txBox="1">
            <a:spLocks noChangeArrowheads="1"/>
          </p:cNvSpPr>
          <p:nvPr/>
        </p:nvSpPr>
        <p:spPr bwMode="auto">
          <a:xfrm>
            <a:off x="1846263" y="4081463"/>
            <a:ext cx="344487"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600"/>
              <a:t>t1</a:t>
            </a:r>
          </a:p>
        </p:txBody>
      </p:sp>
      <p:sp>
        <p:nvSpPr>
          <p:cNvPr id="14363" name="TextBox 34">
            <a:extLst>
              <a:ext uri="{FF2B5EF4-FFF2-40B4-BE49-F238E27FC236}">
                <a16:creationId xmlns:a16="http://schemas.microsoft.com/office/drawing/2014/main" xmlns="" id="{7A289B14-02C0-C54C-334D-6E497132AE5E}"/>
              </a:ext>
            </a:extLst>
          </p:cNvPr>
          <p:cNvSpPr txBox="1">
            <a:spLocks noChangeArrowheads="1"/>
          </p:cNvSpPr>
          <p:nvPr/>
        </p:nvSpPr>
        <p:spPr bwMode="auto">
          <a:xfrm>
            <a:off x="1027113" y="4267200"/>
            <a:ext cx="287337"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600"/>
              <a:t>b</a:t>
            </a:r>
          </a:p>
        </p:txBody>
      </p:sp>
      <p:sp>
        <p:nvSpPr>
          <p:cNvPr id="14364" name="TextBox 35">
            <a:extLst>
              <a:ext uri="{FF2B5EF4-FFF2-40B4-BE49-F238E27FC236}">
                <a16:creationId xmlns:a16="http://schemas.microsoft.com/office/drawing/2014/main" xmlns="" id="{417E445E-B353-42D4-E09F-7E40D41AAAFB}"/>
              </a:ext>
            </a:extLst>
          </p:cNvPr>
          <p:cNvSpPr txBox="1">
            <a:spLocks noChangeArrowheads="1"/>
          </p:cNvSpPr>
          <p:nvPr/>
        </p:nvSpPr>
        <p:spPr bwMode="auto">
          <a:xfrm>
            <a:off x="1865313" y="4267200"/>
            <a:ext cx="344487"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600"/>
              <a:t>t2</a:t>
            </a:r>
          </a:p>
        </p:txBody>
      </p:sp>
      <p:sp>
        <p:nvSpPr>
          <p:cNvPr id="14365" name="TextBox 36">
            <a:extLst>
              <a:ext uri="{FF2B5EF4-FFF2-40B4-BE49-F238E27FC236}">
                <a16:creationId xmlns:a16="http://schemas.microsoft.com/office/drawing/2014/main" xmlns="" id="{89970510-EE02-9ED0-0D2D-F2BE07C26B73}"/>
              </a:ext>
            </a:extLst>
          </p:cNvPr>
          <p:cNvSpPr txBox="1">
            <a:spLocks noChangeArrowheads="1"/>
          </p:cNvSpPr>
          <p:nvPr/>
        </p:nvSpPr>
        <p:spPr bwMode="auto">
          <a:xfrm>
            <a:off x="1447800" y="4267200"/>
            <a:ext cx="344488"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600"/>
              <a:t>t1</a:t>
            </a:r>
          </a:p>
        </p:txBody>
      </p:sp>
      <p:sp>
        <p:nvSpPr>
          <p:cNvPr id="14366" name="TextBox 37">
            <a:extLst>
              <a:ext uri="{FF2B5EF4-FFF2-40B4-BE49-F238E27FC236}">
                <a16:creationId xmlns:a16="http://schemas.microsoft.com/office/drawing/2014/main" xmlns="" id="{11161DBE-A123-1A57-9BD2-797A2B03AD6E}"/>
              </a:ext>
            </a:extLst>
          </p:cNvPr>
          <p:cNvSpPr txBox="1">
            <a:spLocks noChangeArrowheads="1"/>
          </p:cNvSpPr>
          <p:nvPr/>
        </p:nvSpPr>
        <p:spPr bwMode="auto">
          <a:xfrm>
            <a:off x="1066800" y="4724400"/>
            <a:ext cx="287338"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600"/>
              <a:t>b</a:t>
            </a:r>
          </a:p>
        </p:txBody>
      </p:sp>
      <p:sp>
        <p:nvSpPr>
          <p:cNvPr id="14367" name="TextBox 38">
            <a:extLst>
              <a:ext uri="{FF2B5EF4-FFF2-40B4-BE49-F238E27FC236}">
                <a16:creationId xmlns:a16="http://schemas.microsoft.com/office/drawing/2014/main" xmlns="" id="{65566068-47E9-6391-F387-7BE0613C37CF}"/>
              </a:ext>
            </a:extLst>
          </p:cNvPr>
          <p:cNvSpPr txBox="1">
            <a:spLocks noChangeArrowheads="1"/>
          </p:cNvSpPr>
          <p:nvPr/>
        </p:nvSpPr>
        <p:spPr bwMode="auto">
          <a:xfrm>
            <a:off x="1905000" y="4724400"/>
            <a:ext cx="344488"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600"/>
              <a:t>t4</a:t>
            </a:r>
          </a:p>
        </p:txBody>
      </p:sp>
      <p:sp>
        <p:nvSpPr>
          <p:cNvPr id="14368" name="TextBox 39">
            <a:extLst>
              <a:ext uri="{FF2B5EF4-FFF2-40B4-BE49-F238E27FC236}">
                <a16:creationId xmlns:a16="http://schemas.microsoft.com/office/drawing/2014/main" xmlns="" id="{9C7A6BB1-4452-D5E6-1566-678D4C03706A}"/>
              </a:ext>
            </a:extLst>
          </p:cNvPr>
          <p:cNvSpPr txBox="1">
            <a:spLocks noChangeArrowheads="1"/>
          </p:cNvSpPr>
          <p:nvPr/>
        </p:nvSpPr>
        <p:spPr bwMode="auto">
          <a:xfrm>
            <a:off x="1487488" y="4724400"/>
            <a:ext cx="346075"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600"/>
              <a:t>t3</a:t>
            </a:r>
          </a:p>
        </p:txBody>
      </p:sp>
      <p:sp>
        <p:nvSpPr>
          <p:cNvPr id="14369" name="TextBox 40">
            <a:extLst>
              <a:ext uri="{FF2B5EF4-FFF2-40B4-BE49-F238E27FC236}">
                <a16:creationId xmlns:a16="http://schemas.microsoft.com/office/drawing/2014/main" xmlns="" id="{7FFE248D-A47A-21FF-631B-813B36CFFC4D}"/>
              </a:ext>
            </a:extLst>
          </p:cNvPr>
          <p:cNvSpPr txBox="1">
            <a:spLocks noChangeArrowheads="1"/>
          </p:cNvSpPr>
          <p:nvPr/>
        </p:nvSpPr>
        <p:spPr bwMode="auto">
          <a:xfrm>
            <a:off x="1066800" y="4995863"/>
            <a:ext cx="344488"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600"/>
              <a:t>t2</a:t>
            </a:r>
          </a:p>
        </p:txBody>
      </p:sp>
      <p:sp>
        <p:nvSpPr>
          <p:cNvPr id="14370" name="TextBox 41">
            <a:extLst>
              <a:ext uri="{FF2B5EF4-FFF2-40B4-BE49-F238E27FC236}">
                <a16:creationId xmlns:a16="http://schemas.microsoft.com/office/drawing/2014/main" xmlns="" id="{40E5FA82-5EA4-DED6-8E47-66B5E9494EA2}"/>
              </a:ext>
            </a:extLst>
          </p:cNvPr>
          <p:cNvSpPr txBox="1">
            <a:spLocks noChangeArrowheads="1"/>
          </p:cNvSpPr>
          <p:nvPr/>
        </p:nvSpPr>
        <p:spPr bwMode="auto">
          <a:xfrm>
            <a:off x="1905000" y="4995863"/>
            <a:ext cx="344488"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600"/>
              <a:t>t5</a:t>
            </a:r>
          </a:p>
        </p:txBody>
      </p:sp>
      <p:sp>
        <p:nvSpPr>
          <p:cNvPr id="14371" name="TextBox 42">
            <a:extLst>
              <a:ext uri="{FF2B5EF4-FFF2-40B4-BE49-F238E27FC236}">
                <a16:creationId xmlns:a16="http://schemas.microsoft.com/office/drawing/2014/main" xmlns="" id="{29E36998-27A5-F598-6636-BD1E135348E4}"/>
              </a:ext>
            </a:extLst>
          </p:cNvPr>
          <p:cNvSpPr txBox="1">
            <a:spLocks noChangeArrowheads="1"/>
          </p:cNvSpPr>
          <p:nvPr/>
        </p:nvSpPr>
        <p:spPr bwMode="auto">
          <a:xfrm>
            <a:off x="1487488" y="4995863"/>
            <a:ext cx="346075"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600"/>
              <a:t>t4</a:t>
            </a:r>
          </a:p>
        </p:txBody>
      </p:sp>
      <p:sp>
        <p:nvSpPr>
          <p:cNvPr id="14372" name="TextBox 43">
            <a:extLst>
              <a:ext uri="{FF2B5EF4-FFF2-40B4-BE49-F238E27FC236}">
                <a16:creationId xmlns:a16="http://schemas.microsoft.com/office/drawing/2014/main" xmlns="" id="{5FCED735-FB2A-DE24-9C52-516871B68408}"/>
              </a:ext>
            </a:extLst>
          </p:cNvPr>
          <p:cNvSpPr txBox="1">
            <a:spLocks noChangeArrowheads="1"/>
          </p:cNvSpPr>
          <p:nvPr/>
        </p:nvSpPr>
        <p:spPr bwMode="auto">
          <a:xfrm>
            <a:off x="1066800" y="5257800"/>
            <a:ext cx="344488"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600"/>
              <a:t>t5</a:t>
            </a:r>
          </a:p>
        </p:txBody>
      </p:sp>
      <p:sp>
        <p:nvSpPr>
          <p:cNvPr id="14373" name="TextBox 44">
            <a:extLst>
              <a:ext uri="{FF2B5EF4-FFF2-40B4-BE49-F238E27FC236}">
                <a16:creationId xmlns:a16="http://schemas.microsoft.com/office/drawing/2014/main" xmlns="" id="{E96079F7-C5C2-F71A-C4DA-1093C23E2EB1}"/>
              </a:ext>
            </a:extLst>
          </p:cNvPr>
          <p:cNvSpPr txBox="1">
            <a:spLocks noChangeArrowheads="1"/>
          </p:cNvSpPr>
          <p:nvPr/>
        </p:nvSpPr>
        <p:spPr bwMode="auto">
          <a:xfrm>
            <a:off x="1905000" y="5257800"/>
            <a:ext cx="276225"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600"/>
              <a:t>a</a:t>
            </a:r>
          </a:p>
        </p:txBody>
      </p:sp>
      <p:sp>
        <p:nvSpPr>
          <p:cNvPr id="14374" name="TextBox 46">
            <a:extLst>
              <a:ext uri="{FF2B5EF4-FFF2-40B4-BE49-F238E27FC236}">
                <a16:creationId xmlns:a16="http://schemas.microsoft.com/office/drawing/2014/main" xmlns="" id="{E8BE76AA-D9A9-C089-C01B-4F0251648BFA}"/>
              </a:ext>
            </a:extLst>
          </p:cNvPr>
          <p:cNvSpPr txBox="1">
            <a:spLocks noChangeArrowheads="1"/>
          </p:cNvSpPr>
          <p:nvPr/>
        </p:nvSpPr>
        <p:spPr bwMode="auto">
          <a:xfrm>
            <a:off x="914400" y="3810000"/>
            <a:ext cx="5461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600"/>
              <a:t>arg1</a:t>
            </a:r>
          </a:p>
        </p:txBody>
      </p:sp>
      <p:sp>
        <p:nvSpPr>
          <p:cNvPr id="14375" name="TextBox 47">
            <a:extLst>
              <a:ext uri="{FF2B5EF4-FFF2-40B4-BE49-F238E27FC236}">
                <a16:creationId xmlns:a16="http://schemas.microsoft.com/office/drawing/2014/main" xmlns="" id="{4E7301D2-3623-EE97-17CC-B0D7E773B724}"/>
              </a:ext>
            </a:extLst>
          </p:cNvPr>
          <p:cNvSpPr txBox="1">
            <a:spLocks noChangeArrowheads="1"/>
          </p:cNvSpPr>
          <p:nvPr/>
        </p:nvSpPr>
        <p:spPr bwMode="auto">
          <a:xfrm>
            <a:off x="1752600" y="3810000"/>
            <a:ext cx="642938"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600"/>
              <a:t>result</a:t>
            </a:r>
          </a:p>
        </p:txBody>
      </p:sp>
      <p:sp>
        <p:nvSpPr>
          <p:cNvPr id="14376" name="TextBox 48">
            <a:extLst>
              <a:ext uri="{FF2B5EF4-FFF2-40B4-BE49-F238E27FC236}">
                <a16:creationId xmlns:a16="http://schemas.microsoft.com/office/drawing/2014/main" xmlns="" id="{892BCA64-A5BD-64F2-9B0F-982ED14E505A}"/>
              </a:ext>
            </a:extLst>
          </p:cNvPr>
          <p:cNvSpPr txBox="1">
            <a:spLocks noChangeArrowheads="1"/>
          </p:cNvSpPr>
          <p:nvPr/>
        </p:nvSpPr>
        <p:spPr bwMode="auto">
          <a:xfrm>
            <a:off x="1358900" y="3810000"/>
            <a:ext cx="5461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600"/>
              <a:t>arg2</a:t>
            </a:r>
          </a:p>
        </p:txBody>
      </p:sp>
      <p:sp>
        <p:nvSpPr>
          <p:cNvPr id="14377" name="TextBox 52">
            <a:extLst>
              <a:ext uri="{FF2B5EF4-FFF2-40B4-BE49-F238E27FC236}">
                <a16:creationId xmlns:a16="http://schemas.microsoft.com/office/drawing/2014/main" xmlns="" id="{404C724E-40F8-F22F-9897-F429B0A20E91}"/>
              </a:ext>
            </a:extLst>
          </p:cNvPr>
          <p:cNvSpPr txBox="1">
            <a:spLocks noChangeArrowheads="1"/>
          </p:cNvSpPr>
          <p:nvPr/>
        </p:nvSpPr>
        <p:spPr bwMode="auto">
          <a:xfrm>
            <a:off x="457200" y="3810000"/>
            <a:ext cx="390525"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600"/>
              <a:t>op</a:t>
            </a:r>
          </a:p>
        </p:txBody>
      </p:sp>
      <p:sp>
        <p:nvSpPr>
          <p:cNvPr id="14378" name="TextBox 53">
            <a:extLst>
              <a:ext uri="{FF2B5EF4-FFF2-40B4-BE49-F238E27FC236}">
                <a16:creationId xmlns:a16="http://schemas.microsoft.com/office/drawing/2014/main" xmlns="" id="{C78DE908-E45C-1DBF-A752-E4FF8C449EE4}"/>
              </a:ext>
            </a:extLst>
          </p:cNvPr>
          <p:cNvSpPr txBox="1">
            <a:spLocks noChangeArrowheads="1"/>
          </p:cNvSpPr>
          <p:nvPr/>
        </p:nvSpPr>
        <p:spPr bwMode="auto">
          <a:xfrm>
            <a:off x="530225" y="3424238"/>
            <a:ext cx="1603375"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a:t>Quadruples</a:t>
            </a:r>
          </a:p>
        </p:txBody>
      </p:sp>
      <p:cxnSp>
        <p:nvCxnSpPr>
          <p:cNvPr id="55" name="Straight Connector 54">
            <a:extLst>
              <a:ext uri="{FF2B5EF4-FFF2-40B4-BE49-F238E27FC236}">
                <a16:creationId xmlns:a16="http://schemas.microsoft.com/office/drawing/2014/main" xmlns="" id="{F9836C63-7DC3-3470-08CC-854AB301F6C0}"/>
              </a:ext>
            </a:extLst>
          </p:cNvPr>
          <p:cNvCxnSpPr/>
          <p:nvPr/>
        </p:nvCxnSpPr>
        <p:spPr>
          <a:xfrm flipV="1">
            <a:off x="3471863" y="4114800"/>
            <a:ext cx="1404937" cy="4763"/>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xmlns="" id="{4F508D10-D018-750C-120C-60604322F615}"/>
              </a:ext>
            </a:extLst>
          </p:cNvPr>
          <p:cNvCxnSpPr/>
          <p:nvPr/>
        </p:nvCxnSpPr>
        <p:spPr>
          <a:xfrm rot="5400000">
            <a:off x="2709069" y="4880769"/>
            <a:ext cx="1524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xmlns="" id="{6E76696F-ECC3-9084-6689-3741945633AF}"/>
              </a:ext>
            </a:extLst>
          </p:cNvPr>
          <p:cNvCxnSpPr/>
          <p:nvPr/>
        </p:nvCxnSpPr>
        <p:spPr>
          <a:xfrm rot="5400000">
            <a:off x="3244057" y="4880769"/>
            <a:ext cx="15240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xmlns="" id="{B302C73D-2E13-534D-1771-041C7357941F}"/>
              </a:ext>
            </a:extLst>
          </p:cNvPr>
          <p:cNvCxnSpPr/>
          <p:nvPr/>
        </p:nvCxnSpPr>
        <p:spPr>
          <a:xfrm flipV="1">
            <a:off x="3471863" y="4343400"/>
            <a:ext cx="1404937" cy="3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xmlns="" id="{9E6E2E80-267E-EAA8-C0AE-2BD6A82CD1B0}"/>
              </a:ext>
            </a:extLst>
          </p:cNvPr>
          <p:cNvCxnSpPr/>
          <p:nvPr/>
        </p:nvCxnSpPr>
        <p:spPr>
          <a:xfrm flipV="1">
            <a:off x="3471863" y="4572000"/>
            <a:ext cx="1404937" cy="3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xmlns="" id="{673C800F-CF9A-978B-348E-CE17440CA32E}"/>
              </a:ext>
            </a:extLst>
          </p:cNvPr>
          <p:cNvCxnSpPr/>
          <p:nvPr/>
        </p:nvCxnSpPr>
        <p:spPr>
          <a:xfrm flipV="1">
            <a:off x="3471863" y="4800600"/>
            <a:ext cx="1404937" cy="3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xmlns="" id="{0E727E1E-4E98-E3FD-1E31-C4E11EA76AC1}"/>
              </a:ext>
            </a:extLst>
          </p:cNvPr>
          <p:cNvCxnSpPr/>
          <p:nvPr/>
        </p:nvCxnSpPr>
        <p:spPr>
          <a:xfrm flipV="1">
            <a:off x="3471863" y="5029200"/>
            <a:ext cx="1404937" cy="3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xmlns="" id="{E38FD146-DF27-39C6-B19D-1102867F81DD}"/>
              </a:ext>
            </a:extLst>
          </p:cNvPr>
          <p:cNvCxnSpPr/>
          <p:nvPr/>
        </p:nvCxnSpPr>
        <p:spPr>
          <a:xfrm flipV="1">
            <a:off x="3471863" y="5257800"/>
            <a:ext cx="1404937" cy="3175"/>
          </a:xfrm>
          <a:prstGeom prst="line">
            <a:avLst/>
          </a:prstGeom>
        </p:spPr>
        <p:style>
          <a:lnRef idx="1">
            <a:schemeClr val="accent1"/>
          </a:lnRef>
          <a:fillRef idx="0">
            <a:schemeClr val="accent1"/>
          </a:fillRef>
          <a:effectRef idx="0">
            <a:schemeClr val="accent1"/>
          </a:effectRef>
          <a:fontRef idx="minor">
            <a:schemeClr val="tx1"/>
          </a:fontRef>
        </p:style>
      </p:cxnSp>
      <p:sp>
        <p:nvSpPr>
          <p:cNvPr id="14387" name="TextBox 63">
            <a:extLst>
              <a:ext uri="{FF2B5EF4-FFF2-40B4-BE49-F238E27FC236}">
                <a16:creationId xmlns:a16="http://schemas.microsoft.com/office/drawing/2014/main" xmlns="" id="{B0279252-486D-9FBD-8DD8-DECB608ADB56}"/>
              </a:ext>
            </a:extLst>
          </p:cNvPr>
          <p:cNvSpPr txBox="1">
            <a:spLocks noChangeArrowheads="1"/>
          </p:cNvSpPr>
          <p:nvPr/>
        </p:nvSpPr>
        <p:spPr bwMode="auto">
          <a:xfrm>
            <a:off x="3395663" y="4043363"/>
            <a:ext cx="687387"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600"/>
              <a:t>minus</a:t>
            </a:r>
          </a:p>
        </p:txBody>
      </p:sp>
      <p:sp>
        <p:nvSpPr>
          <p:cNvPr id="14388" name="TextBox 64">
            <a:extLst>
              <a:ext uri="{FF2B5EF4-FFF2-40B4-BE49-F238E27FC236}">
                <a16:creationId xmlns:a16="http://schemas.microsoft.com/office/drawing/2014/main" xmlns="" id="{C90DC41A-D22F-D5FC-FD12-8931EE5F53AF}"/>
              </a:ext>
            </a:extLst>
          </p:cNvPr>
          <p:cNvSpPr txBox="1">
            <a:spLocks noChangeArrowheads="1"/>
          </p:cNvSpPr>
          <p:nvPr/>
        </p:nvSpPr>
        <p:spPr bwMode="auto">
          <a:xfrm>
            <a:off x="3454400" y="4271963"/>
            <a:ext cx="287338"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600"/>
              <a:t>*</a:t>
            </a:r>
          </a:p>
        </p:txBody>
      </p:sp>
      <p:sp>
        <p:nvSpPr>
          <p:cNvPr id="14389" name="TextBox 65">
            <a:extLst>
              <a:ext uri="{FF2B5EF4-FFF2-40B4-BE49-F238E27FC236}">
                <a16:creationId xmlns:a16="http://schemas.microsoft.com/office/drawing/2014/main" xmlns="" id="{0938F65B-3E5E-F451-4451-4DFBFA1B2E43}"/>
              </a:ext>
            </a:extLst>
          </p:cNvPr>
          <p:cNvSpPr txBox="1">
            <a:spLocks noChangeArrowheads="1"/>
          </p:cNvSpPr>
          <p:nvPr/>
        </p:nvSpPr>
        <p:spPr bwMode="auto">
          <a:xfrm>
            <a:off x="3395663" y="4500563"/>
            <a:ext cx="687387"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600"/>
              <a:t>minus</a:t>
            </a:r>
          </a:p>
        </p:txBody>
      </p:sp>
      <p:sp>
        <p:nvSpPr>
          <p:cNvPr id="14390" name="TextBox 66">
            <a:extLst>
              <a:ext uri="{FF2B5EF4-FFF2-40B4-BE49-F238E27FC236}">
                <a16:creationId xmlns:a16="http://schemas.microsoft.com/office/drawing/2014/main" xmlns="" id="{CD9CF7CD-7469-2455-E45A-79C8CAD56082}"/>
              </a:ext>
            </a:extLst>
          </p:cNvPr>
          <p:cNvSpPr txBox="1">
            <a:spLocks noChangeArrowheads="1"/>
          </p:cNvSpPr>
          <p:nvPr/>
        </p:nvSpPr>
        <p:spPr bwMode="auto">
          <a:xfrm>
            <a:off x="4033838" y="4500563"/>
            <a:ext cx="276225"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600"/>
              <a:t>c</a:t>
            </a:r>
          </a:p>
        </p:txBody>
      </p:sp>
      <p:cxnSp>
        <p:nvCxnSpPr>
          <p:cNvPr id="69" name="Straight Connector 68">
            <a:extLst>
              <a:ext uri="{FF2B5EF4-FFF2-40B4-BE49-F238E27FC236}">
                <a16:creationId xmlns:a16="http://schemas.microsoft.com/office/drawing/2014/main" xmlns="" id="{1972F10D-C0EC-28EE-A259-A53459BD6E26}"/>
              </a:ext>
            </a:extLst>
          </p:cNvPr>
          <p:cNvCxnSpPr/>
          <p:nvPr/>
        </p:nvCxnSpPr>
        <p:spPr>
          <a:xfrm rot="5400000">
            <a:off x="3624263" y="4881563"/>
            <a:ext cx="152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4392" name="TextBox 69">
            <a:extLst>
              <a:ext uri="{FF2B5EF4-FFF2-40B4-BE49-F238E27FC236}">
                <a16:creationId xmlns:a16="http://schemas.microsoft.com/office/drawing/2014/main" xmlns="" id="{286C1F64-F364-5C6A-4132-E685D886FC48}"/>
              </a:ext>
            </a:extLst>
          </p:cNvPr>
          <p:cNvSpPr txBox="1">
            <a:spLocks noChangeArrowheads="1"/>
          </p:cNvSpPr>
          <p:nvPr/>
        </p:nvSpPr>
        <p:spPr bwMode="auto">
          <a:xfrm>
            <a:off x="3471863" y="4772025"/>
            <a:ext cx="287337"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600"/>
              <a:t>*</a:t>
            </a:r>
          </a:p>
        </p:txBody>
      </p:sp>
      <p:sp>
        <p:nvSpPr>
          <p:cNvPr id="14393" name="TextBox 70">
            <a:extLst>
              <a:ext uri="{FF2B5EF4-FFF2-40B4-BE49-F238E27FC236}">
                <a16:creationId xmlns:a16="http://schemas.microsoft.com/office/drawing/2014/main" xmlns="" id="{EB8344F2-D073-8E8B-92A5-D9C15A0976A9}"/>
              </a:ext>
            </a:extLst>
          </p:cNvPr>
          <p:cNvSpPr txBox="1">
            <a:spLocks noChangeArrowheads="1"/>
          </p:cNvSpPr>
          <p:nvPr/>
        </p:nvSpPr>
        <p:spPr bwMode="auto">
          <a:xfrm>
            <a:off x="3489325" y="5000625"/>
            <a:ext cx="300038"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600"/>
              <a:t>+</a:t>
            </a:r>
          </a:p>
        </p:txBody>
      </p:sp>
      <p:sp>
        <p:nvSpPr>
          <p:cNvPr id="14394" name="TextBox 71">
            <a:extLst>
              <a:ext uri="{FF2B5EF4-FFF2-40B4-BE49-F238E27FC236}">
                <a16:creationId xmlns:a16="http://schemas.microsoft.com/office/drawing/2014/main" xmlns="" id="{3A696BB9-5479-13D7-C7CC-D83F026C78BB}"/>
              </a:ext>
            </a:extLst>
          </p:cNvPr>
          <p:cNvSpPr txBox="1">
            <a:spLocks noChangeArrowheads="1"/>
          </p:cNvSpPr>
          <p:nvPr/>
        </p:nvSpPr>
        <p:spPr bwMode="auto">
          <a:xfrm>
            <a:off x="3471863" y="5262563"/>
            <a:ext cx="300037"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600"/>
              <a:t>=</a:t>
            </a:r>
          </a:p>
        </p:txBody>
      </p:sp>
      <p:sp>
        <p:nvSpPr>
          <p:cNvPr id="14395" name="TextBox 73">
            <a:extLst>
              <a:ext uri="{FF2B5EF4-FFF2-40B4-BE49-F238E27FC236}">
                <a16:creationId xmlns:a16="http://schemas.microsoft.com/office/drawing/2014/main" xmlns="" id="{8B3FC15F-2F43-BDE3-8693-767041264619}"/>
              </a:ext>
            </a:extLst>
          </p:cNvPr>
          <p:cNvSpPr txBox="1">
            <a:spLocks noChangeArrowheads="1"/>
          </p:cNvSpPr>
          <p:nvPr/>
        </p:nvSpPr>
        <p:spPr bwMode="auto">
          <a:xfrm>
            <a:off x="4022725" y="4086225"/>
            <a:ext cx="276225"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600"/>
              <a:t>c</a:t>
            </a:r>
          </a:p>
        </p:txBody>
      </p:sp>
      <p:sp>
        <p:nvSpPr>
          <p:cNvPr id="14396" name="TextBox 75">
            <a:extLst>
              <a:ext uri="{FF2B5EF4-FFF2-40B4-BE49-F238E27FC236}">
                <a16:creationId xmlns:a16="http://schemas.microsoft.com/office/drawing/2014/main" xmlns="" id="{4B992A7C-8A35-82F2-48AF-5B56678F63FB}"/>
              </a:ext>
            </a:extLst>
          </p:cNvPr>
          <p:cNvSpPr txBox="1">
            <a:spLocks noChangeArrowheads="1"/>
          </p:cNvSpPr>
          <p:nvPr/>
        </p:nvSpPr>
        <p:spPr bwMode="auto">
          <a:xfrm>
            <a:off x="4041775" y="4271963"/>
            <a:ext cx="287338"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600"/>
              <a:t>b</a:t>
            </a:r>
          </a:p>
        </p:txBody>
      </p:sp>
      <p:sp>
        <p:nvSpPr>
          <p:cNvPr id="14397" name="TextBox 77">
            <a:extLst>
              <a:ext uri="{FF2B5EF4-FFF2-40B4-BE49-F238E27FC236}">
                <a16:creationId xmlns:a16="http://schemas.microsoft.com/office/drawing/2014/main" xmlns="" id="{9845B048-1510-E2E9-B39C-EC8DF57B1558}"/>
              </a:ext>
            </a:extLst>
          </p:cNvPr>
          <p:cNvSpPr txBox="1">
            <a:spLocks noChangeArrowheads="1"/>
          </p:cNvSpPr>
          <p:nvPr/>
        </p:nvSpPr>
        <p:spPr bwMode="auto">
          <a:xfrm>
            <a:off x="4462463" y="4271963"/>
            <a:ext cx="425450"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600"/>
              <a:t>(0)</a:t>
            </a:r>
          </a:p>
        </p:txBody>
      </p:sp>
      <p:sp>
        <p:nvSpPr>
          <p:cNvPr id="14398" name="TextBox 78">
            <a:extLst>
              <a:ext uri="{FF2B5EF4-FFF2-40B4-BE49-F238E27FC236}">
                <a16:creationId xmlns:a16="http://schemas.microsoft.com/office/drawing/2014/main" xmlns="" id="{73025CDE-5B1E-52CB-360F-408256C69E8B}"/>
              </a:ext>
            </a:extLst>
          </p:cNvPr>
          <p:cNvSpPr txBox="1">
            <a:spLocks noChangeArrowheads="1"/>
          </p:cNvSpPr>
          <p:nvPr/>
        </p:nvSpPr>
        <p:spPr bwMode="auto">
          <a:xfrm>
            <a:off x="4081463" y="4729163"/>
            <a:ext cx="287337"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600"/>
              <a:t>b</a:t>
            </a:r>
          </a:p>
        </p:txBody>
      </p:sp>
      <p:sp>
        <p:nvSpPr>
          <p:cNvPr id="14399" name="TextBox 80">
            <a:extLst>
              <a:ext uri="{FF2B5EF4-FFF2-40B4-BE49-F238E27FC236}">
                <a16:creationId xmlns:a16="http://schemas.microsoft.com/office/drawing/2014/main" xmlns="" id="{B19BD3AB-51E4-6CF1-2114-3BAA9CEB85BE}"/>
              </a:ext>
            </a:extLst>
          </p:cNvPr>
          <p:cNvSpPr txBox="1">
            <a:spLocks noChangeArrowheads="1"/>
          </p:cNvSpPr>
          <p:nvPr/>
        </p:nvSpPr>
        <p:spPr bwMode="auto">
          <a:xfrm>
            <a:off x="4502150" y="4729163"/>
            <a:ext cx="425450"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600"/>
              <a:t>(2)</a:t>
            </a:r>
          </a:p>
        </p:txBody>
      </p:sp>
      <p:sp>
        <p:nvSpPr>
          <p:cNvPr id="14400" name="TextBox 81">
            <a:extLst>
              <a:ext uri="{FF2B5EF4-FFF2-40B4-BE49-F238E27FC236}">
                <a16:creationId xmlns:a16="http://schemas.microsoft.com/office/drawing/2014/main" xmlns="" id="{E409466E-9814-ACBB-F75F-F2945D21C705}"/>
              </a:ext>
            </a:extLst>
          </p:cNvPr>
          <p:cNvSpPr txBox="1">
            <a:spLocks noChangeArrowheads="1"/>
          </p:cNvSpPr>
          <p:nvPr/>
        </p:nvSpPr>
        <p:spPr bwMode="auto">
          <a:xfrm>
            <a:off x="4081463" y="5000625"/>
            <a:ext cx="42545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600"/>
              <a:t>(1)</a:t>
            </a:r>
          </a:p>
        </p:txBody>
      </p:sp>
      <p:sp>
        <p:nvSpPr>
          <p:cNvPr id="14401" name="TextBox 83">
            <a:extLst>
              <a:ext uri="{FF2B5EF4-FFF2-40B4-BE49-F238E27FC236}">
                <a16:creationId xmlns:a16="http://schemas.microsoft.com/office/drawing/2014/main" xmlns="" id="{97871D39-4B4E-1CA6-5CAE-962A1B37D56C}"/>
              </a:ext>
            </a:extLst>
          </p:cNvPr>
          <p:cNvSpPr txBox="1">
            <a:spLocks noChangeArrowheads="1"/>
          </p:cNvSpPr>
          <p:nvPr/>
        </p:nvSpPr>
        <p:spPr bwMode="auto">
          <a:xfrm>
            <a:off x="4502150" y="5000625"/>
            <a:ext cx="42545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600"/>
              <a:t>(3)</a:t>
            </a:r>
          </a:p>
        </p:txBody>
      </p:sp>
      <p:sp>
        <p:nvSpPr>
          <p:cNvPr id="14402" name="TextBox 84">
            <a:extLst>
              <a:ext uri="{FF2B5EF4-FFF2-40B4-BE49-F238E27FC236}">
                <a16:creationId xmlns:a16="http://schemas.microsoft.com/office/drawing/2014/main" xmlns="" id="{F717FE2C-3C90-86D3-576B-2AC5F54242EB}"/>
              </a:ext>
            </a:extLst>
          </p:cNvPr>
          <p:cNvSpPr txBox="1">
            <a:spLocks noChangeArrowheads="1"/>
          </p:cNvSpPr>
          <p:nvPr/>
        </p:nvSpPr>
        <p:spPr bwMode="auto">
          <a:xfrm>
            <a:off x="4081463" y="5262563"/>
            <a:ext cx="276225"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600"/>
              <a:t>a</a:t>
            </a:r>
          </a:p>
        </p:txBody>
      </p:sp>
      <p:sp>
        <p:nvSpPr>
          <p:cNvPr id="14403" name="TextBox 86">
            <a:extLst>
              <a:ext uri="{FF2B5EF4-FFF2-40B4-BE49-F238E27FC236}">
                <a16:creationId xmlns:a16="http://schemas.microsoft.com/office/drawing/2014/main" xmlns="" id="{441E7E1C-4040-B2BA-CC56-8AD5DA5D962F}"/>
              </a:ext>
            </a:extLst>
          </p:cNvPr>
          <p:cNvSpPr txBox="1">
            <a:spLocks noChangeArrowheads="1"/>
          </p:cNvSpPr>
          <p:nvPr/>
        </p:nvSpPr>
        <p:spPr bwMode="auto">
          <a:xfrm>
            <a:off x="3929063" y="3814763"/>
            <a:ext cx="546100"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600"/>
              <a:t>arg1</a:t>
            </a:r>
          </a:p>
        </p:txBody>
      </p:sp>
      <p:sp>
        <p:nvSpPr>
          <p:cNvPr id="14404" name="TextBox 88">
            <a:extLst>
              <a:ext uri="{FF2B5EF4-FFF2-40B4-BE49-F238E27FC236}">
                <a16:creationId xmlns:a16="http://schemas.microsoft.com/office/drawing/2014/main" xmlns="" id="{83498B73-218E-B778-C6A9-CDB9851ECE8F}"/>
              </a:ext>
            </a:extLst>
          </p:cNvPr>
          <p:cNvSpPr txBox="1">
            <a:spLocks noChangeArrowheads="1"/>
          </p:cNvSpPr>
          <p:nvPr/>
        </p:nvSpPr>
        <p:spPr bwMode="auto">
          <a:xfrm>
            <a:off x="4373563" y="3814763"/>
            <a:ext cx="546100"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600"/>
              <a:t>arg2</a:t>
            </a:r>
          </a:p>
        </p:txBody>
      </p:sp>
      <p:sp>
        <p:nvSpPr>
          <p:cNvPr id="14405" name="TextBox 89">
            <a:extLst>
              <a:ext uri="{FF2B5EF4-FFF2-40B4-BE49-F238E27FC236}">
                <a16:creationId xmlns:a16="http://schemas.microsoft.com/office/drawing/2014/main" xmlns="" id="{E6FA65BF-A10D-6413-F580-CAF008E6F256}"/>
              </a:ext>
            </a:extLst>
          </p:cNvPr>
          <p:cNvSpPr txBox="1">
            <a:spLocks noChangeArrowheads="1"/>
          </p:cNvSpPr>
          <p:nvPr/>
        </p:nvSpPr>
        <p:spPr bwMode="auto">
          <a:xfrm>
            <a:off x="3471863" y="3814763"/>
            <a:ext cx="388937"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600"/>
              <a:t>op</a:t>
            </a:r>
          </a:p>
        </p:txBody>
      </p:sp>
      <p:sp>
        <p:nvSpPr>
          <p:cNvPr id="14406" name="TextBox 90">
            <a:extLst>
              <a:ext uri="{FF2B5EF4-FFF2-40B4-BE49-F238E27FC236}">
                <a16:creationId xmlns:a16="http://schemas.microsoft.com/office/drawing/2014/main" xmlns="" id="{0AB881EF-46CB-B8F7-92B4-6B425D306252}"/>
              </a:ext>
            </a:extLst>
          </p:cNvPr>
          <p:cNvSpPr txBox="1">
            <a:spLocks noChangeArrowheads="1"/>
          </p:cNvSpPr>
          <p:nvPr/>
        </p:nvSpPr>
        <p:spPr bwMode="auto">
          <a:xfrm>
            <a:off x="3544888" y="3429000"/>
            <a:ext cx="104457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a:t>Triples</a:t>
            </a:r>
          </a:p>
        </p:txBody>
      </p:sp>
      <p:cxnSp>
        <p:nvCxnSpPr>
          <p:cNvPr id="99" name="Straight Connector 98">
            <a:extLst>
              <a:ext uri="{FF2B5EF4-FFF2-40B4-BE49-F238E27FC236}">
                <a16:creationId xmlns:a16="http://schemas.microsoft.com/office/drawing/2014/main" xmlns="" id="{41AE5FE7-A123-61CE-43FB-480887E50A37}"/>
              </a:ext>
            </a:extLst>
          </p:cNvPr>
          <p:cNvCxnSpPr/>
          <p:nvPr/>
        </p:nvCxnSpPr>
        <p:spPr>
          <a:xfrm rot="5400000">
            <a:off x="4114800" y="4875213"/>
            <a:ext cx="1522413" cy="1587"/>
          </a:xfrm>
          <a:prstGeom prst="line">
            <a:avLst/>
          </a:prstGeom>
        </p:spPr>
        <p:style>
          <a:lnRef idx="1">
            <a:schemeClr val="accent1"/>
          </a:lnRef>
          <a:fillRef idx="0">
            <a:schemeClr val="accent1"/>
          </a:fillRef>
          <a:effectRef idx="0">
            <a:schemeClr val="accent1"/>
          </a:effectRef>
          <a:fontRef idx="minor">
            <a:schemeClr val="tx1"/>
          </a:fontRef>
        </p:style>
      </p:cxnSp>
      <p:sp>
        <p:nvSpPr>
          <p:cNvPr id="14408" name="TextBox 99">
            <a:extLst>
              <a:ext uri="{FF2B5EF4-FFF2-40B4-BE49-F238E27FC236}">
                <a16:creationId xmlns:a16="http://schemas.microsoft.com/office/drawing/2014/main" xmlns="" id="{07B640D4-05DB-9865-AFDA-57FCC7CD23B8}"/>
              </a:ext>
            </a:extLst>
          </p:cNvPr>
          <p:cNvSpPr txBox="1">
            <a:spLocks noChangeArrowheads="1"/>
          </p:cNvSpPr>
          <p:nvPr/>
        </p:nvSpPr>
        <p:spPr bwMode="auto">
          <a:xfrm>
            <a:off x="4495800" y="5300663"/>
            <a:ext cx="425450"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600"/>
              <a:t>(4)</a:t>
            </a:r>
          </a:p>
        </p:txBody>
      </p:sp>
      <p:sp>
        <p:nvSpPr>
          <p:cNvPr id="14409" name="TextBox 101">
            <a:extLst>
              <a:ext uri="{FF2B5EF4-FFF2-40B4-BE49-F238E27FC236}">
                <a16:creationId xmlns:a16="http://schemas.microsoft.com/office/drawing/2014/main" xmlns="" id="{A160B03A-CEAA-E879-94E6-539FFCF3470F}"/>
              </a:ext>
            </a:extLst>
          </p:cNvPr>
          <p:cNvSpPr txBox="1">
            <a:spLocks noChangeArrowheads="1"/>
          </p:cNvSpPr>
          <p:nvPr/>
        </p:nvSpPr>
        <p:spPr bwMode="auto">
          <a:xfrm>
            <a:off x="3217863" y="4038600"/>
            <a:ext cx="287337"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600"/>
              <a:t>0</a:t>
            </a:r>
          </a:p>
        </p:txBody>
      </p:sp>
      <p:sp>
        <p:nvSpPr>
          <p:cNvPr id="14410" name="TextBox 102">
            <a:extLst>
              <a:ext uri="{FF2B5EF4-FFF2-40B4-BE49-F238E27FC236}">
                <a16:creationId xmlns:a16="http://schemas.microsoft.com/office/drawing/2014/main" xmlns="" id="{C98DE099-A386-0DF8-1BBD-6C348008D21A}"/>
              </a:ext>
            </a:extLst>
          </p:cNvPr>
          <p:cNvSpPr txBox="1">
            <a:spLocks noChangeArrowheads="1"/>
          </p:cNvSpPr>
          <p:nvPr/>
        </p:nvSpPr>
        <p:spPr bwMode="auto">
          <a:xfrm>
            <a:off x="3217863" y="4267200"/>
            <a:ext cx="287337"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600"/>
              <a:t>1</a:t>
            </a:r>
          </a:p>
        </p:txBody>
      </p:sp>
      <p:sp>
        <p:nvSpPr>
          <p:cNvPr id="14411" name="TextBox 103">
            <a:extLst>
              <a:ext uri="{FF2B5EF4-FFF2-40B4-BE49-F238E27FC236}">
                <a16:creationId xmlns:a16="http://schemas.microsoft.com/office/drawing/2014/main" xmlns="" id="{8ECE503A-101A-9CE3-B1BA-7121D0EE1C26}"/>
              </a:ext>
            </a:extLst>
          </p:cNvPr>
          <p:cNvSpPr txBox="1">
            <a:spLocks noChangeArrowheads="1"/>
          </p:cNvSpPr>
          <p:nvPr/>
        </p:nvSpPr>
        <p:spPr bwMode="auto">
          <a:xfrm>
            <a:off x="3217863" y="4495800"/>
            <a:ext cx="287337"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600"/>
              <a:t>2</a:t>
            </a:r>
          </a:p>
        </p:txBody>
      </p:sp>
      <p:sp>
        <p:nvSpPr>
          <p:cNvPr id="14412" name="TextBox 104">
            <a:extLst>
              <a:ext uri="{FF2B5EF4-FFF2-40B4-BE49-F238E27FC236}">
                <a16:creationId xmlns:a16="http://schemas.microsoft.com/office/drawing/2014/main" xmlns="" id="{2FC2B694-DE87-FA16-4AE6-C72DE3C0F10E}"/>
              </a:ext>
            </a:extLst>
          </p:cNvPr>
          <p:cNvSpPr txBox="1">
            <a:spLocks noChangeArrowheads="1"/>
          </p:cNvSpPr>
          <p:nvPr/>
        </p:nvSpPr>
        <p:spPr bwMode="auto">
          <a:xfrm>
            <a:off x="3217863" y="4767263"/>
            <a:ext cx="287337"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600"/>
              <a:t>3</a:t>
            </a:r>
          </a:p>
        </p:txBody>
      </p:sp>
      <p:sp>
        <p:nvSpPr>
          <p:cNvPr id="14413" name="TextBox 105">
            <a:extLst>
              <a:ext uri="{FF2B5EF4-FFF2-40B4-BE49-F238E27FC236}">
                <a16:creationId xmlns:a16="http://schemas.microsoft.com/office/drawing/2014/main" xmlns="" id="{29B93B03-7EC7-7C44-FFF3-D31AC616AC32}"/>
              </a:ext>
            </a:extLst>
          </p:cNvPr>
          <p:cNvSpPr txBox="1">
            <a:spLocks noChangeArrowheads="1"/>
          </p:cNvSpPr>
          <p:nvPr/>
        </p:nvSpPr>
        <p:spPr bwMode="auto">
          <a:xfrm>
            <a:off x="3217863" y="4995863"/>
            <a:ext cx="287337"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600"/>
              <a:t>4</a:t>
            </a:r>
          </a:p>
        </p:txBody>
      </p:sp>
      <p:sp>
        <p:nvSpPr>
          <p:cNvPr id="14414" name="TextBox 106">
            <a:extLst>
              <a:ext uri="{FF2B5EF4-FFF2-40B4-BE49-F238E27FC236}">
                <a16:creationId xmlns:a16="http://schemas.microsoft.com/office/drawing/2014/main" xmlns="" id="{5EC665E4-DE68-7632-49A6-17042F58C92A}"/>
              </a:ext>
            </a:extLst>
          </p:cNvPr>
          <p:cNvSpPr txBox="1">
            <a:spLocks noChangeArrowheads="1"/>
          </p:cNvSpPr>
          <p:nvPr/>
        </p:nvSpPr>
        <p:spPr bwMode="auto">
          <a:xfrm>
            <a:off x="3217863" y="5257800"/>
            <a:ext cx="287337"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600"/>
              <a:t>5</a:t>
            </a:r>
          </a:p>
        </p:txBody>
      </p:sp>
      <p:cxnSp>
        <p:nvCxnSpPr>
          <p:cNvPr id="108" name="Straight Connector 107">
            <a:extLst>
              <a:ext uri="{FF2B5EF4-FFF2-40B4-BE49-F238E27FC236}">
                <a16:creationId xmlns:a16="http://schemas.microsoft.com/office/drawing/2014/main" xmlns="" id="{AC9AD3E4-D02C-3C57-1A2D-53F5DBBBDC0E}"/>
              </a:ext>
            </a:extLst>
          </p:cNvPr>
          <p:cNvCxnSpPr/>
          <p:nvPr/>
        </p:nvCxnSpPr>
        <p:spPr>
          <a:xfrm flipV="1">
            <a:off x="7459663" y="4186238"/>
            <a:ext cx="1404937" cy="4762"/>
          </a:xfrm>
          <a:prstGeom prst="line">
            <a:avLst/>
          </a:prstGeom>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xmlns="" id="{2892121A-FF42-6385-B390-3E8D02346394}"/>
              </a:ext>
            </a:extLst>
          </p:cNvPr>
          <p:cNvCxnSpPr/>
          <p:nvPr/>
        </p:nvCxnSpPr>
        <p:spPr>
          <a:xfrm rot="5400000">
            <a:off x="6696869" y="4952206"/>
            <a:ext cx="1524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xmlns="" id="{FD37F03B-0860-97AE-9D99-DB9A49A997D2}"/>
              </a:ext>
            </a:extLst>
          </p:cNvPr>
          <p:cNvCxnSpPr/>
          <p:nvPr/>
        </p:nvCxnSpPr>
        <p:spPr>
          <a:xfrm rot="5400000">
            <a:off x="7231857" y="4952206"/>
            <a:ext cx="15240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xmlns="" id="{A924DB89-F43E-D978-5413-3F3EC76702AD}"/>
              </a:ext>
            </a:extLst>
          </p:cNvPr>
          <p:cNvCxnSpPr/>
          <p:nvPr/>
        </p:nvCxnSpPr>
        <p:spPr>
          <a:xfrm flipV="1">
            <a:off x="7459663" y="4414838"/>
            <a:ext cx="1404937" cy="3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xmlns="" id="{97C8FB2F-75D2-F45F-C23D-F364D322EF93}"/>
              </a:ext>
            </a:extLst>
          </p:cNvPr>
          <p:cNvCxnSpPr/>
          <p:nvPr/>
        </p:nvCxnSpPr>
        <p:spPr>
          <a:xfrm flipV="1">
            <a:off x="7459663" y="4643438"/>
            <a:ext cx="1404937" cy="3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xmlns="" id="{08EFE226-CCCE-81C2-0DC8-4255EA21D7F0}"/>
              </a:ext>
            </a:extLst>
          </p:cNvPr>
          <p:cNvCxnSpPr/>
          <p:nvPr/>
        </p:nvCxnSpPr>
        <p:spPr>
          <a:xfrm flipV="1">
            <a:off x="7459663" y="4872038"/>
            <a:ext cx="1404937" cy="3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xmlns="" id="{54830978-885E-C7CE-B972-45DD48F21E23}"/>
              </a:ext>
            </a:extLst>
          </p:cNvPr>
          <p:cNvCxnSpPr/>
          <p:nvPr/>
        </p:nvCxnSpPr>
        <p:spPr>
          <a:xfrm flipV="1">
            <a:off x="7459663" y="5100638"/>
            <a:ext cx="1404937" cy="3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xmlns="" id="{43F73377-D4D2-415B-1444-1E40552F90CE}"/>
              </a:ext>
            </a:extLst>
          </p:cNvPr>
          <p:cNvCxnSpPr/>
          <p:nvPr/>
        </p:nvCxnSpPr>
        <p:spPr>
          <a:xfrm flipV="1">
            <a:off x="7459663" y="5329238"/>
            <a:ext cx="1404937" cy="3175"/>
          </a:xfrm>
          <a:prstGeom prst="line">
            <a:avLst/>
          </a:prstGeom>
        </p:spPr>
        <p:style>
          <a:lnRef idx="1">
            <a:schemeClr val="accent1"/>
          </a:lnRef>
          <a:fillRef idx="0">
            <a:schemeClr val="accent1"/>
          </a:fillRef>
          <a:effectRef idx="0">
            <a:schemeClr val="accent1"/>
          </a:effectRef>
          <a:fontRef idx="minor">
            <a:schemeClr val="tx1"/>
          </a:fontRef>
        </p:style>
      </p:cxnSp>
      <p:sp>
        <p:nvSpPr>
          <p:cNvPr id="14423" name="TextBox 115">
            <a:extLst>
              <a:ext uri="{FF2B5EF4-FFF2-40B4-BE49-F238E27FC236}">
                <a16:creationId xmlns:a16="http://schemas.microsoft.com/office/drawing/2014/main" xmlns="" id="{101ABA27-9F65-0263-2543-D1CEBC13F0F4}"/>
              </a:ext>
            </a:extLst>
          </p:cNvPr>
          <p:cNvSpPr txBox="1">
            <a:spLocks noChangeArrowheads="1"/>
          </p:cNvSpPr>
          <p:nvPr/>
        </p:nvSpPr>
        <p:spPr bwMode="auto">
          <a:xfrm>
            <a:off x="7383463" y="4114800"/>
            <a:ext cx="687387"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600"/>
              <a:t>minus</a:t>
            </a:r>
          </a:p>
        </p:txBody>
      </p:sp>
      <p:sp>
        <p:nvSpPr>
          <p:cNvPr id="14424" name="TextBox 116">
            <a:extLst>
              <a:ext uri="{FF2B5EF4-FFF2-40B4-BE49-F238E27FC236}">
                <a16:creationId xmlns:a16="http://schemas.microsoft.com/office/drawing/2014/main" xmlns="" id="{4637AA0A-ADB3-129D-B819-C3790F2882AA}"/>
              </a:ext>
            </a:extLst>
          </p:cNvPr>
          <p:cNvSpPr txBox="1">
            <a:spLocks noChangeArrowheads="1"/>
          </p:cNvSpPr>
          <p:nvPr/>
        </p:nvSpPr>
        <p:spPr bwMode="auto">
          <a:xfrm>
            <a:off x="7442200" y="4343400"/>
            <a:ext cx="287338"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600"/>
              <a:t>*</a:t>
            </a:r>
          </a:p>
        </p:txBody>
      </p:sp>
      <p:sp>
        <p:nvSpPr>
          <p:cNvPr id="14425" name="TextBox 117">
            <a:extLst>
              <a:ext uri="{FF2B5EF4-FFF2-40B4-BE49-F238E27FC236}">
                <a16:creationId xmlns:a16="http://schemas.microsoft.com/office/drawing/2014/main" xmlns="" id="{F9221706-E686-18A7-3428-FFF3B7A8D672}"/>
              </a:ext>
            </a:extLst>
          </p:cNvPr>
          <p:cNvSpPr txBox="1">
            <a:spLocks noChangeArrowheads="1"/>
          </p:cNvSpPr>
          <p:nvPr/>
        </p:nvSpPr>
        <p:spPr bwMode="auto">
          <a:xfrm>
            <a:off x="7383463" y="4572000"/>
            <a:ext cx="687387"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600"/>
              <a:t>minus</a:t>
            </a:r>
          </a:p>
        </p:txBody>
      </p:sp>
      <p:sp>
        <p:nvSpPr>
          <p:cNvPr id="14426" name="TextBox 118">
            <a:extLst>
              <a:ext uri="{FF2B5EF4-FFF2-40B4-BE49-F238E27FC236}">
                <a16:creationId xmlns:a16="http://schemas.microsoft.com/office/drawing/2014/main" xmlns="" id="{6100DA9E-3D85-0618-51FA-ABD28870E493}"/>
              </a:ext>
            </a:extLst>
          </p:cNvPr>
          <p:cNvSpPr txBox="1">
            <a:spLocks noChangeArrowheads="1"/>
          </p:cNvSpPr>
          <p:nvPr/>
        </p:nvSpPr>
        <p:spPr bwMode="auto">
          <a:xfrm>
            <a:off x="8021638" y="4572000"/>
            <a:ext cx="276225"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600"/>
              <a:t>c</a:t>
            </a:r>
          </a:p>
        </p:txBody>
      </p:sp>
      <p:cxnSp>
        <p:nvCxnSpPr>
          <p:cNvPr id="120" name="Straight Connector 119">
            <a:extLst>
              <a:ext uri="{FF2B5EF4-FFF2-40B4-BE49-F238E27FC236}">
                <a16:creationId xmlns:a16="http://schemas.microsoft.com/office/drawing/2014/main" xmlns="" id="{67CBF971-5490-A127-BEA8-E0818287D78D}"/>
              </a:ext>
            </a:extLst>
          </p:cNvPr>
          <p:cNvCxnSpPr/>
          <p:nvPr/>
        </p:nvCxnSpPr>
        <p:spPr>
          <a:xfrm rot="5400000">
            <a:off x="7612857" y="4953794"/>
            <a:ext cx="1522412" cy="0"/>
          </a:xfrm>
          <a:prstGeom prst="line">
            <a:avLst/>
          </a:prstGeom>
        </p:spPr>
        <p:style>
          <a:lnRef idx="1">
            <a:schemeClr val="accent1"/>
          </a:lnRef>
          <a:fillRef idx="0">
            <a:schemeClr val="accent1"/>
          </a:fillRef>
          <a:effectRef idx="0">
            <a:schemeClr val="accent1"/>
          </a:effectRef>
          <a:fontRef idx="minor">
            <a:schemeClr val="tx1"/>
          </a:fontRef>
        </p:style>
      </p:cxnSp>
      <p:sp>
        <p:nvSpPr>
          <p:cNvPr id="14428" name="TextBox 120">
            <a:extLst>
              <a:ext uri="{FF2B5EF4-FFF2-40B4-BE49-F238E27FC236}">
                <a16:creationId xmlns:a16="http://schemas.microsoft.com/office/drawing/2014/main" xmlns="" id="{775E5C81-D217-725A-838F-800ECB278F33}"/>
              </a:ext>
            </a:extLst>
          </p:cNvPr>
          <p:cNvSpPr txBox="1">
            <a:spLocks noChangeArrowheads="1"/>
          </p:cNvSpPr>
          <p:nvPr/>
        </p:nvSpPr>
        <p:spPr bwMode="auto">
          <a:xfrm>
            <a:off x="7459663" y="4843463"/>
            <a:ext cx="287337"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600"/>
              <a:t>*</a:t>
            </a:r>
          </a:p>
        </p:txBody>
      </p:sp>
      <p:sp>
        <p:nvSpPr>
          <p:cNvPr id="14429" name="TextBox 121">
            <a:extLst>
              <a:ext uri="{FF2B5EF4-FFF2-40B4-BE49-F238E27FC236}">
                <a16:creationId xmlns:a16="http://schemas.microsoft.com/office/drawing/2014/main" xmlns="" id="{A0853493-05F0-53C4-35C8-B7D24BA0DCD3}"/>
              </a:ext>
            </a:extLst>
          </p:cNvPr>
          <p:cNvSpPr txBox="1">
            <a:spLocks noChangeArrowheads="1"/>
          </p:cNvSpPr>
          <p:nvPr/>
        </p:nvSpPr>
        <p:spPr bwMode="auto">
          <a:xfrm>
            <a:off x="7477125" y="5072063"/>
            <a:ext cx="300038"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600"/>
              <a:t>+</a:t>
            </a:r>
          </a:p>
        </p:txBody>
      </p:sp>
      <p:sp>
        <p:nvSpPr>
          <p:cNvPr id="14430" name="TextBox 122">
            <a:extLst>
              <a:ext uri="{FF2B5EF4-FFF2-40B4-BE49-F238E27FC236}">
                <a16:creationId xmlns:a16="http://schemas.microsoft.com/office/drawing/2014/main" xmlns="" id="{52A9AA5E-9D1C-386B-414D-947BE600A8F2}"/>
              </a:ext>
            </a:extLst>
          </p:cNvPr>
          <p:cNvSpPr txBox="1">
            <a:spLocks noChangeArrowheads="1"/>
          </p:cNvSpPr>
          <p:nvPr/>
        </p:nvSpPr>
        <p:spPr bwMode="auto">
          <a:xfrm>
            <a:off x="7459663" y="5334000"/>
            <a:ext cx="300037"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600"/>
              <a:t>=</a:t>
            </a:r>
          </a:p>
        </p:txBody>
      </p:sp>
      <p:sp>
        <p:nvSpPr>
          <p:cNvPr id="14431" name="TextBox 123">
            <a:extLst>
              <a:ext uri="{FF2B5EF4-FFF2-40B4-BE49-F238E27FC236}">
                <a16:creationId xmlns:a16="http://schemas.microsoft.com/office/drawing/2014/main" xmlns="" id="{9AF8C465-0DD6-9881-8C42-BE3AB6F843C7}"/>
              </a:ext>
            </a:extLst>
          </p:cNvPr>
          <p:cNvSpPr txBox="1">
            <a:spLocks noChangeArrowheads="1"/>
          </p:cNvSpPr>
          <p:nvPr/>
        </p:nvSpPr>
        <p:spPr bwMode="auto">
          <a:xfrm>
            <a:off x="8010525" y="4157663"/>
            <a:ext cx="276225"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600"/>
              <a:t>c</a:t>
            </a:r>
          </a:p>
        </p:txBody>
      </p:sp>
      <p:sp>
        <p:nvSpPr>
          <p:cNvPr id="14432" name="TextBox 124">
            <a:extLst>
              <a:ext uri="{FF2B5EF4-FFF2-40B4-BE49-F238E27FC236}">
                <a16:creationId xmlns:a16="http://schemas.microsoft.com/office/drawing/2014/main" xmlns="" id="{35C21D09-AF93-E4AD-3717-174B98507237}"/>
              </a:ext>
            </a:extLst>
          </p:cNvPr>
          <p:cNvSpPr txBox="1">
            <a:spLocks noChangeArrowheads="1"/>
          </p:cNvSpPr>
          <p:nvPr/>
        </p:nvSpPr>
        <p:spPr bwMode="auto">
          <a:xfrm>
            <a:off x="8029575" y="4343400"/>
            <a:ext cx="287338"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600"/>
              <a:t>b</a:t>
            </a:r>
          </a:p>
        </p:txBody>
      </p:sp>
      <p:sp>
        <p:nvSpPr>
          <p:cNvPr id="14433" name="TextBox 125">
            <a:extLst>
              <a:ext uri="{FF2B5EF4-FFF2-40B4-BE49-F238E27FC236}">
                <a16:creationId xmlns:a16="http://schemas.microsoft.com/office/drawing/2014/main" xmlns="" id="{7911DB71-BA65-B5D2-0AB0-98486217EADC}"/>
              </a:ext>
            </a:extLst>
          </p:cNvPr>
          <p:cNvSpPr txBox="1">
            <a:spLocks noChangeArrowheads="1"/>
          </p:cNvSpPr>
          <p:nvPr/>
        </p:nvSpPr>
        <p:spPr bwMode="auto">
          <a:xfrm>
            <a:off x="8450263" y="4343400"/>
            <a:ext cx="42545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600"/>
              <a:t>(0)</a:t>
            </a:r>
          </a:p>
        </p:txBody>
      </p:sp>
      <p:sp>
        <p:nvSpPr>
          <p:cNvPr id="14434" name="TextBox 126">
            <a:extLst>
              <a:ext uri="{FF2B5EF4-FFF2-40B4-BE49-F238E27FC236}">
                <a16:creationId xmlns:a16="http://schemas.microsoft.com/office/drawing/2014/main" xmlns="" id="{190EECE9-D62A-08AC-476D-A637EE623B82}"/>
              </a:ext>
            </a:extLst>
          </p:cNvPr>
          <p:cNvSpPr txBox="1">
            <a:spLocks noChangeArrowheads="1"/>
          </p:cNvSpPr>
          <p:nvPr/>
        </p:nvSpPr>
        <p:spPr bwMode="auto">
          <a:xfrm>
            <a:off x="8069263" y="4800600"/>
            <a:ext cx="287337"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600"/>
              <a:t>b</a:t>
            </a:r>
          </a:p>
        </p:txBody>
      </p:sp>
      <p:sp>
        <p:nvSpPr>
          <p:cNvPr id="14435" name="TextBox 127">
            <a:extLst>
              <a:ext uri="{FF2B5EF4-FFF2-40B4-BE49-F238E27FC236}">
                <a16:creationId xmlns:a16="http://schemas.microsoft.com/office/drawing/2014/main" xmlns="" id="{36FB1E55-E680-8772-3D52-7CD8AA1CBA19}"/>
              </a:ext>
            </a:extLst>
          </p:cNvPr>
          <p:cNvSpPr txBox="1">
            <a:spLocks noChangeArrowheads="1"/>
          </p:cNvSpPr>
          <p:nvPr/>
        </p:nvSpPr>
        <p:spPr bwMode="auto">
          <a:xfrm>
            <a:off x="8489950" y="4800600"/>
            <a:ext cx="42545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600"/>
              <a:t>(2)</a:t>
            </a:r>
          </a:p>
        </p:txBody>
      </p:sp>
      <p:sp>
        <p:nvSpPr>
          <p:cNvPr id="14436" name="TextBox 128">
            <a:extLst>
              <a:ext uri="{FF2B5EF4-FFF2-40B4-BE49-F238E27FC236}">
                <a16:creationId xmlns:a16="http://schemas.microsoft.com/office/drawing/2014/main" xmlns="" id="{20FAF284-F436-0674-0A73-0AB14EDB1DE2}"/>
              </a:ext>
            </a:extLst>
          </p:cNvPr>
          <p:cNvSpPr txBox="1">
            <a:spLocks noChangeArrowheads="1"/>
          </p:cNvSpPr>
          <p:nvPr/>
        </p:nvSpPr>
        <p:spPr bwMode="auto">
          <a:xfrm>
            <a:off x="8069263" y="5072063"/>
            <a:ext cx="425450"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600"/>
              <a:t>(1)</a:t>
            </a:r>
          </a:p>
        </p:txBody>
      </p:sp>
      <p:sp>
        <p:nvSpPr>
          <p:cNvPr id="14437" name="TextBox 129">
            <a:extLst>
              <a:ext uri="{FF2B5EF4-FFF2-40B4-BE49-F238E27FC236}">
                <a16:creationId xmlns:a16="http://schemas.microsoft.com/office/drawing/2014/main" xmlns="" id="{41D097D4-D4D2-034F-3B54-B093E0E07B81}"/>
              </a:ext>
            </a:extLst>
          </p:cNvPr>
          <p:cNvSpPr txBox="1">
            <a:spLocks noChangeArrowheads="1"/>
          </p:cNvSpPr>
          <p:nvPr/>
        </p:nvSpPr>
        <p:spPr bwMode="auto">
          <a:xfrm>
            <a:off x="8489950" y="5072063"/>
            <a:ext cx="425450"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600"/>
              <a:t>(3)</a:t>
            </a:r>
          </a:p>
        </p:txBody>
      </p:sp>
      <p:sp>
        <p:nvSpPr>
          <p:cNvPr id="14438" name="TextBox 130">
            <a:extLst>
              <a:ext uri="{FF2B5EF4-FFF2-40B4-BE49-F238E27FC236}">
                <a16:creationId xmlns:a16="http://schemas.microsoft.com/office/drawing/2014/main" xmlns="" id="{52F5757D-A32F-B0DF-2D14-8A40D90669ED}"/>
              </a:ext>
            </a:extLst>
          </p:cNvPr>
          <p:cNvSpPr txBox="1">
            <a:spLocks noChangeArrowheads="1"/>
          </p:cNvSpPr>
          <p:nvPr/>
        </p:nvSpPr>
        <p:spPr bwMode="auto">
          <a:xfrm>
            <a:off x="8069263" y="5334000"/>
            <a:ext cx="276225"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600"/>
              <a:t>a</a:t>
            </a:r>
          </a:p>
        </p:txBody>
      </p:sp>
      <p:sp>
        <p:nvSpPr>
          <p:cNvPr id="14439" name="TextBox 131">
            <a:extLst>
              <a:ext uri="{FF2B5EF4-FFF2-40B4-BE49-F238E27FC236}">
                <a16:creationId xmlns:a16="http://schemas.microsoft.com/office/drawing/2014/main" xmlns="" id="{B2653C41-0949-11E6-01F3-61C29006820D}"/>
              </a:ext>
            </a:extLst>
          </p:cNvPr>
          <p:cNvSpPr txBox="1">
            <a:spLocks noChangeArrowheads="1"/>
          </p:cNvSpPr>
          <p:nvPr/>
        </p:nvSpPr>
        <p:spPr bwMode="auto">
          <a:xfrm>
            <a:off x="7916863" y="3886200"/>
            <a:ext cx="5461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600"/>
              <a:t>arg1</a:t>
            </a:r>
          </a:p>
        </p:txBody>
      </p:sp>
      <p:sp>
        <p:nvSpPr>
          <p:cNvPr id="14440" name="TextBox 132">
            <a:extLst>
              <a:ext uri="{FF2B5EF4-FFF2-40B4-BE49-F238E27FC236}">
                <a16:creationId xmlns:a16="http://schemas.microsoft.com/office/drawing/2014/main" xmlns="" id="{D0B981FF-25AD-4F4F-BF1C-E944626D60BF}"/>
              </a:ext>
            </a:extLst>
          </p:cNvPr>
          <p:cNvSpPr txBox="1">
            <a:spLocks noChangeArrowheads="1"/>
          </p:cNvSpPr>
          <p:nvPr/>
        </p:nvSpPr>
        <p:spPr bwMode="auto">
          <a:xfrm>
            <a:off x="8361363" y="3886200"/>
            <a:ext cx="5461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600"/>
              <a:t>arg2</a:t>
            </a:r>
          </a:p>
        </p:txBody>
      </p:sp>
      <p:sp>
        <p:nvSpPr>
          <p:cNvPr id="14441" name="TextBox 133">
            <a:extLst>
              <a:ext uri="{FF2B5EF4-FFF2-40B4-BE49-F238E27FC236}">
                <a16:creationId xmlns:a16="http://schemas.microsoft.com/office/drawing/2014/main" xmlns="" id="{61F9FEDC-F0F1-151C-4DAE-B1A2E7CC81A7}"/>
              </a:ext>
            </a:extLst>
          </p:cNvPr>
          <p:cNvSpPr txBox="1">
            <a:spLocks noChangeArrowheads="1"/>
          </p:cNvSpPr>
          <p:nvPr/>
        </p:nvSpPr>
        <p:spPr bwMode="auto">
          <a:xfrm>
            <a:off x="7459663" y="3886200"/>
            <a:ext cx="388937"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600"/>
              <a:t>op</a:t>
            </a:r>
          </a:p>
        </p:txBody>
      </p:sp>
      <p:sp>
        <p:nvSpPr>
          <p:cNvPr id="14442" name="TextBox 134">
            <a:extLst>
              <a:ext uri="{FF2B5EF4-FFF2-40B4-BE49-F238E27FC236}">
                <a16:creationId xmlns:a16="http://schemas.microsoft.com/office/drawing/2014/main" xmlns="" id="{16219B02-092C-C91B-1B15-3BEB645F090A}"/>
              </a:ext>
            </a:extLst>
          </p:cNvPr>
          <p:cNvSpPr txBox="1">
            <a:spLocks noChangeArrowheads="1"/>
          </p:cNvSpPr>
          <p:nvPr/>
        </p:nvSpPr>
        <p:spPr bwMode="auto">
          <a:xfrm>
            <a:off x="6553200" y="3429000"/>
            <a:ext cx="2071688"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a:t>Indirect Triples</a:t>
            </a:r>
          </a:p>
        </p:txBody>
      </p:sp>
      <p:cxnSp>
        <p:nvCxnSpPr>
          <p:cNvPr id="136" name="Straight Connector 135">
            <a:extLst>
              <a:ext uri="{FF2B5EF4-FFF2-40B4-BE49-F238E27FC236}">
                <a16:creationId xmlns:a16="http://schemas.microsoft.com/office/drawing/2014/main" xmlns="" id="{5F0B204C-7BED-7A57-F7C5-9C21A5F594D5}"/>
              </a:ext>
            </a:extLst>
          </p:cNvPr>
          <p:cNvCxnSpPr/>
          <p:nvPr/>
        </p:nvCxnSpPr>
        <p:spPr>
          <a:xfrm rot="5400000">
            <a:off x="8102600" y="4948238"/>
            <a:ext cx="152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4444" name="TextBox 136">
            <a:extLst>
              <a:ext uri="{FF2B5EF4-FFF2-40B4-BE49-F238E27FC236}">
                <a16:creationId xmlns:a16="http://schemas.microsoft.com/office/drawing/2014/main" xmlns="" id="{F7F29346-A2A2-FB07-85A3-A6EE57A990B3}"/>
              </a:ext>
            </a:extLst>
          </p:cNvPr>
          <p:cNvSpPr txBox="1">
            <a:spLocks noChangeArrowheads="1"/>
          </p:cNvSpPr>
          <p:nvPr/>
        </p:nvSpPr>
        <p:spPr bwMode="auto">
          <a:xfrm>
            <a:off x="8483600" y="5372100"/>
            <a:ext cx="42545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600"/>
              <a:t>(4)</a:t>
            </a:r>
          </a:p>
        </p:txBody>
      </p:sp>
      <p:sp>
        <p:nvSpPr>
          <p:cNvPr id="14445" name="TextBox 137">
            <a:extLst>
              <a:ext uri="{FF2B5EF4-FFF2-40B4-BE49-F238E27FC236}">
                <a16:creationId xmlns:a16="http://schemas.microsoft.com/office/drawing/2014/main" xmlns="" id="{1358B1E0-55B3-6D6B-E4DE-6C799B896E36}"/>
              </a:ext>
            </a:extLst>
          </p:cNvPr>
          <p:cNvSpPr txBox="1">
            <a:spLocks noChangeArrowheads="1"/>
          </p:cNvSpPr>
          <p:nvPr/>
        </p:nvSpPr>
        <p:spPr bwMode="auto">
          <a:xfrm>
            <a:off x="7205663" y="4110038"/>
            <a:ext cx="287337"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600"/>
              <a:t>0</a:t>
            </a:r>
          </a:p>
        </p:txBody>
      </p:sp>
      <p:sp>
        <p:nvSpPr>
          <p:cNvPr id="14446" name="TextBox 138">
            <a:extLst>
              <a:ext uri="{FF2B5EF4-FFF2-40B4-BE49-F238E27FC236}">
                <a16:creationId xmlns:a16="http://schemas.microsoft.com/office/drawing/2014/main" xmlns="" id="{CE821C3E-4074-B3E7-51DE-1C25CE45420F}"/>
              </a:ext>
            </a:extLst>
          </p:cNvPr>
          <p:cNvSpPr txBox="1">
            <a:spLocks noChangeArrowheads="1"/>
          </p:cNvSpPr>
          <p:nvPr/>
        </p:nvSpPr>
        <p:spPr bwMode="auto">
          <a:xfrm>
            <a:off x="7205663" y="4338638"/>
            <a:ext cx="287337"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600"/>
              <a:t>1</a:t>
            </a:r>
          </a:p>
        </p:txBody>
      </p:sp>
      <p:sp>
        <p:nvSpPr>
          <p:cNvPr id="14447" name="TextBox 139">
            <a:extLst>
              <a:ext uri="{FF2B5EF4-FFF2-40B4-BE49-F238E27FC236}">
                <a16:creationId xmlns:a16="http://schemas.microsoft.com/office/drawing/2014/main" xmlns="" id="{AE45ED5F-6671-DEAA-2B8F-5B5E28EDEDE6}"/>
              </a:ext>
            </a:extLst>
          </p:cNvPr>
          <p:cNvSpPr txBox="1">
            <a:spLocks noChangeArrowheads="1"/>
          </p:cNvSpPr>
          <p:nvPr/>
        </p:nvSpPr>
        <p:spPr bwMode="auto">
          <a:xfrm>
            <a:off x="7205663" y="4567238"/>
            <a:ext cx="287337"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600"/>
              <a:t>2</a:t>
            </a:r>
          </a:p>
        </p:txBody>
      </p:sp>
      <p:sp>
        <p:nvSpPr>
          <p:cNvPr id="14448" name="TextBox 140">
            <a:extLst>
              <a:ext uri="{FF2B5EF4-FFF2-40B4-BE49-F238E27FC236}">
                <a16:creationId xmlns:a16="http://schemas.microsoft.com/office/drawing/2014/main" xmlns="" id="{EC6FF793-B534-8A3A-14B7-5DE11DAF8C0D}"/>
              </a:ext>
            </a:extLst>
          </p:cNvPr>
          <p:cNvSpPr txBox="1">
            <a:spLocks noChangeArrowheads="1"/>
          </p:cNvSpPr>
          <p:nvPr/>
        </p:nvSpPr>
        <p:spPr bwMode="auto">
          <a:xfrm>
            <a:off x="7205663" y="4838700"/>
            <a:ext cx="287337"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600"/>
              <a:t>3</a:t>
            </a:r>
          </a:p>
        </p:txBody>
      </p:sp>
      <p:sp>
        <p:nvSpPr>
          <p:cNvPr id="14449" name="TextBox 141">
            <a:extLst>
              <a:ext uri="{FF2B5EF4-FFF2-40B4-BE49-F238E27FC236}">
                <a16:creationId xmlns:a16="http://schemas.microsoft.com/office/drawing/2014/main" xmlns="" id="{2B019A4F-6E5E-4DBF-B288-18C319CB4C6A}"/>
              </a:ext>
            </a:extLst>
          </p:cNvPr>
          <p:cNvSpPr txBox="1">
            <a:spLocks noChangeArrowheads="1"/>
          </p:cNvSpPr>
          <p:nvPr/>
        </p:nvSpPr>
        <p:spPr bwMode="auto">
          <a:xfrm>
            <a:off x="7205663" y="5067300"/>
            <a:ext cx="287337"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600"/>
              <a:t>4</a:t>
            </a:r>
          </a:p>
        </p:txBody>
      </p:sp>
      <p:sp>
        <p:nvSpPr>
          <p:cNvPr id="14450" name="TextBox 142">
            <a:extLst>
              <a:ext uri="{FF2B5EF4-FFF2-40B4-BE49-F238E27FC236}">
                <a16:creationId xmlns:a16="http://schemas.microsoft.com/office/drawing/2014/main" xmlns="" id="{54299327-A87A-6EFE-9EFA-3D012B8D4BD7}"/>
              </a:ext>
            </a:extLst>
          </p:cNvPr>
          <p:cNvSpPr txBox="1">
            <a:spLocks noChangeArrowheads="1"/>
          </p:cNvSpPr>
          <p:nvPr/>
        </p:nvSpPr>
        <p:spPr bwMode="auto">
          <a:xfrm>
            <a:off x="7205663" y="5329238"/>
            <a:ext cx="287337"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600"/>
              <a:t>5</a:t>
            </a:r>
          </a:p>
        </p:txBody>
      </p:sp>
      <p:cxnSp>
        <p:nvCxnSpPr>
          <p:cNvPr id="144" name="Straight Connector 143">
            <a:extLst>
              <a:ext uri="{FF2B5EF4-FFF2-40B4-BE49-F238E27FC236}">
                <a16:creationId xmlns:a16="http://schemas.microsoft.com/office/drawing/2014/main" xmlns="" id="{17CBE2E7-2718-3044-B9AB-D34296BF4384}"/>
              </a:ext>
            </a:extLst>
          </p:cNvPr>
          <p:cNvCxnSpPr/>
          <p:nvPr/>
        </p:nvCxnSpPr>
        <p:spPr>
          <a:xfrm rot="5400000">
            <a:off x="5663407" y="4952206"/>
            <a:ext cx="15240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xmlns="" id="{1AB6A017-BCF3-8D8A-D189-9FC1B952477D}"/>
              </a:ext>
            </a:extLst>
          </p:cNvPr>
          <p:cNvCxnSpPr/>
          <p:nvPr/>
        </p:nvCxnSpPr>
        <p:spPr>
          <a:xfrm rot="5400000">
            <a:off x="6198394" y="4952206"/>
            <a:ext cx="1524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4453" name="TextBox 145">
            <a:extLst>
              <a:ext uri="{FF2B5EF4-FFF2-40B4-BE49-F238E27FC236}">
                <a16:creationId xmlns:a16="http://schemas.microsoft.com/office/drawing/2014/main" xmlns="" id="{B1AD55FE-6405-3EC3-4210-E85B5355B5E2}"/>
              </a:ext>
            </a:extLst>
          </p:cNvPr>
          <p:cNvSpPr txBox="1">
            <a:spLocks noChangeArrowheads="1"/>
          </p:cNvSpPr>
          <p:nvPr/>
        </p:nvSpPr>
        <p:spPr bwMode="auto">
          <a:xfrm>
            <a:off x="6350000" y="4114800"/>
            <a:ext cx="42545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600"/>
              <a:t>(0)</a:t>
            </a:r>
          </a:p>
        </p:txBody>
      </p:sp>
      <p:sp>
        <p:nvSpPr>
          <p:cNvPr id="14454" name="TextBox 146">
            <a:extLst>
              <a:ext uri="{FF2B5EF4-FFF2-40B4-BE49-F238E27FC236}">
                <a16:creationId xmlns:a16="http://schemas.microsoft.com/office/drawing/2014/main" xmlns="" id="{C1383D1E-768C-9C5C-00F0-1F26EC3B056E}"/>
              </a:ext>
            </a:extLst>
          </p:cNvPr>
          <p:cNvSpPr txBox="1">
            <a:spLocks noChangeArrowheads="1"/>
          </p:cNvSpPr>
          <p:nvPr/>
        </p:nvSpPr>
        <p:spPr bwMode="auto">
          <a:xfrm>
            <a:off x="6408738" y="4343400"/>
            <a:ext cx="42545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600"/>
              <a:t>(1)</a:t>
            </a:r>
          </a:p>
        </p:txBody>
      </p:sp>
      <p:sp>
        <p:nvSpPr>
          <p:cNvPr id="14455" name="TextBox 147">
            <a:extLst>
              <a:ext uri="{FF2B5EF4-FFF2-40B4-BE49-F238E27FC236}">
                <a16:creationId xmlns:a16="http://schemas.microsoft.com/office/drawing/2014/main" xmlns="" id="{D5686BB0-B7C0-6137-8163-96DFE4FCCD72}"/>
              </a:ext>
            </a:extLst>
          </p:cNvPr>
          <p:cNvSpPr txBox="1">
            <a:spLocks noChangeArrowheads="1"/>
          </p:cNvSpPr>
          <p:nvPr/>
        </p:nvSpPr>
        <p:spPr bwMode="auto">
          <a:xfrm>
            <a:off x="6350000" y="4572000"/>
            <a:ext cx="42545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600"/>
              <a:t>(2)</a:t>
            </a:r>
          </a:p>
        </p:txBody>
      </p:sp>
      <p:sp>
        <p:nvSpPr>
          <p:cNvPr id="14456" name="TextBox 148">
            <a:extLst>
              <a:ext uri="{FF2B5EF4-FFF2-40B4-BE49-F238E27FC236}">
                <a16:creationId xmlns:a16="http://schemas.microsoft.com/office/drawing/2014/main" xmlns="" id="{AD761A3E-33B4-AA05-8449-DDC03E7C0562}"/>
              </a:ext>
            </a:extLst>
          </p:cNvPr>
          <p:cNvSpPr txBox="1">
            <a:spLocks noChangeArrowheads="1"/>
          </p:cNvSpPr>
          <p:nvPr/>
        </p:nvSpPr>
        <p:spPr bwMode="auto">
          <a:xfrm>
            <a:off x="6426200" y="4843463"/>
            <a:ext cx="425450"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600"/>
              <a:t>(3)</a:t>
            </a:r>
          </a:p>
        </p:txBody>
      </p:sp>
      <p:sp>
        <p:nvSpPr>
          <p:cNvPr id="14457" name="TextBox 149">
            <a:extLst>
              <a:ext uri="{FF2B5EF4-FFF2-40B4-BE49-F238E27FC236}">
                <a16:creationId xmlns:a16="http://schemas.microsoft.com/office/drawing/2014/main" xmlns="" id="{682FD996-A9E4-E94C-8D8B-DAA85BCCA0E8}"/>
              </a:ext>
            </a:extLst>
          </p:cNvPr>
          <p:cNvSpPr txBox="1">
            <a:spLocks noChangeArrowheads="1"/>
          </p:cNvSpPr>
          <p:nvPr/>
        </p:nvSpPr>
        <p:spPr bwMode="auto">
          <a:xfrm>
            <a:off x="6443663" y="5072063"/>
            <a:ext cx="425450"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600"/>
              <a:t>(4)</a:t>
            </a:r>
          </a:p>
        </p:txBody>
      </p:sp>
      <p:sp>
        <p:nvSpPr>
          <p:cNvPr id="14458" name="TextBox 150">
            <a:extLst>
              <a:ext uri="{FF2B5EF4-FFF2-40B4-BE49-F238E27FC236}">
                <a16:creationId xmlns:a16="http://schemas.microsoft.com/office/drawing/2014/main" xmlns="" id="{EB96F0F9-7D74-D0EE-4928-4133F76F4E8D}"/>
              </a:ext>
            </a:extLst>
          </p:cNvPr>
          <p:cNvSpPr txBox="1">
            <a:spLocks noChangeArrowheads="1"/>
          </p:cNvSpPr>
          <p:nvPr/>
        </p:nvSpPr>
        <p:spPr bwMode="auto">
          <a:xfrm>
            <a:off x="6426200" y="5334000"/>
            <a:ext cx="42545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600"/>
              <a:t>(5)</a:t>
            </a:r>
          </a:p>
        </p:txBody>
      </p:sp>
      <p:sp>
        <p:nvSpPr>
          <p:cNvPr id="14459" name="TextBox 151">
            <a:extLst>
              <a:ext uri="{FF2B5EF4-FFF2-40B4-BE49-F238E27FC236}">
                <a16:creationId xmlns:a16="http://schemas.microsoft.com/office/drawing/2014/main" xmlns="" id="{CE9ADD30-5B9E-6ACB-5D50-C647BCEEDB19}"/>
              </a:ext>
            </a:extLst>
          </p:cNvPr>
          <p:cNvSpPr txBox="1">
            <a:spLocks noChangeArrowheads="1"/>
          </p:cNvSpPr>
          <p:nvPr/>
        </p:nvSpPr>
        <p:spPr bwMode="auto">
          <a:xfrm>
            <a:off x="6426200" y="3886200"/>
            <a:ext cx="388938"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600"/>
              <a:t>op</a:t>
            </a:r>
          </a:p>
        </p:txBody>
      </p:sp>
      <p:sp>
        <p:nvSpPr>
          <p:cNvPr id="14460" name="TextBox 152">
            <a:extLst>
              <a:ext uri="{FF2B5EF4-FFF2-40B4-BE49-F238E27FC236}">
                <a16:creationId xmlns:a16="http://schemas.microsoft.com/office/drawing/2014/main" xmlns="" id="{64502310-B617-ACEE-2246-39A49A2B6479}"/>
              </a:ext>
            </a:extLst>
          </p:cNvPr>
          <p:cNvSpPr txBox="1">
            <a:spLocks noChangeArrowheads="1"/>
          </p:cNvSpPr>
          <p:nvPr/>
        </p:nvSpPr>
        <p:spPr bwMode="auto">
          <a:xfrm>
            <a:off x="6096000" y="4110038"/>
            <a:ext cx="390525"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600"/>
              <a:t>35</a:t>
            </a:r>
          </a:p>
        </p:txBody>
      </p:sp>
      <p:sp>
        <p:nvSpPr>
          <p:cNvPr id="14461" name="TextBox 153">
            <a:extLst>
              <a:ext uri="{FF2B5EF4-FFF2-40B4-BE49-F238E27FC236}">
                <a16:creationId xmlns:a16="http://schemas.microsoft.com/office/drawing/2014/main" xmlns="" id="{8E28C985-F5BA-AF45-E43C-0D3D0298C084}"/>
              </a:ext>
            </a:extLst>
          </p:cNvPr>
          <p:cNvSpPr txBox="1">
            <a:spLocks noChangeArrowheads="1"/>
          </p:cNvSpPr>
          <p:nvPr/>
        </p:nvSpPr>
        <p:spPr bwMode="auto">
          <a:xfrm>
            <a:off x="6096000" y="4338638"/>
            <a:ext cx="390525"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600"/>
              <a:t>36</a:t>
            </a:r>
          </a:p>
        </p:txBody>
      </p:sp>
      <p:sp>
        <p:nvSpPr>
          <p:cNvPr id="14462" name="TextBox 154">
            <a:extLst>
              <a:ext uri="{FF2B5EF4-FFF2-40B4-BE49-F238E27FC236}">
                <a16:creationId xmlns:a16="http://schemas.microsoft.com/office/drawing/2014/main" xmlns="" id="{D1756707-0146-C266-C16A-71CA5E59A1DE}"/>
              </a:ext>
            </a:extLst>
          </p:cNvPr>
          <p:cNvSpPr txBox="1">
            <a:spLocks noChangeArrowheads="1"/>
          </p:cNvSpPr>
          <p:nvPr/>
        </p:nvSpPr>
        <p:spPr bwMode="auto">
          <a:xfrm>
            <a:off x="6096000" y="4567238"/>
            <a:ext cx="390525"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600"/>
              <a:t>37</a:t>
            </a:r>
          </a:p>
        </p:txBody>
      </p:sp>
      <p:sp>
        <p:nvSpPr>
          <p:cNvPr id="14463" name="TextBox 155">
            <a:extLst>
              <a:ext uri="{FF2B5EF4-FFF2-40B4-BE49-F238E27FC236}">
                <a16:creationId xmlns:a16="http://schemas.microsoft.com/office/drawing/2014/main" xmlns="" id="{10C7E5DE-8A80-F253-8590-37D9B0C41F21}"/>
              </a:ext>
            </a:extLst>
          </p:cNvPr>
          <p:cNvSpPr txBox="1">
            <a:spLocks noChangeArrowheads="1"/>
          </p:cNvSpPr>
          <p:nvPr/>
        </p:nvSpPr>
        <p:spPr bwMode="auto">
          <a:xfrm>
            <a:off x="6096000" y="4838700"/>
            <a:ext cx="390525"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600"/>
              <a:t>38</a:t>
            </a:r>
          </a:p>
        </p:txBody>
      </p:sp>
      <p:sp>
        <p:nvSpPr>
          <p:cNvPr id="14464" name="TextBox 156">
            <a:extLst>
              <a:ext uri="{FF2B5EF4-FFF2-40B4-BE49-F238E27FC236}">
                <a16:creationId xmlns:a16="http://schemas.microsoft.com/office/drawing/2014/main" xmlns="" id="{01B6F6F7-D97E-BE0B-E35E-0A002ADAFD6D}"/>
              </a:ext>
            </a:extLst>
          </p:cNvPr>
          <p:cNvSpPr txBox="1">
            <a:spLocks noChangeArrowheads="1"/>
          </p:cNvSpPr>
          <p:nvPr/>
        </p:nvSpPr>
        <p:spPr bwMode="auto">
          <a:xfrm>
            <a:off x="6096000" y="5067300"/>
            <a:ext cx="390525"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600"/>
              <a:t>39</a:t>
            </a:r>
          </a:p>
        </p:txBody>
      </p:sp>
      <p:sp>
        <p:nvSpPr>
          <p:cNvPr id="14465" name="TextBox 157">
            <a:extLst>
              <a:ext uri="{FF2B5EF4-FFF2-40B4-BE49-F238E27FC236}">
                <a16:creationId xmlns:a16="http://schemas.microsoft.com/office/drawing/2014/main" xmlns="" id="{4FD8DBB4-CFCF-5F36-060E-D1EF3A0BD2C9}"/>
              </a:ext>
            </a:extLst>
          </p:cNvPr>
          <p:cNvSpPr txBox="1">
            <a:spLocks noChangeArrowheads="1"/>
          </p:cNvSpPr>
          <p:nvPr/>
        </p:nvSpPr>
        <p:spPr bwMode="auto">
          <a:xfrm>
            <a:off x="6096000" y="5329238"/>
            <a:ext cx="390525"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600"/>
              <a:t>40</a:t>
            </a:r>
          </a:p>
        </p:txBody>
      </p:sp>
      <p:cxnSp>
        <p:nvCxnSpPr>
          <p:cNvPr id="160" name="Straight Connector 159">
            <a:extLst>
              <a:ext uri="{FF2B5EF4-FFF2-40B4-BE49-F238E27FC236}">
                <a16:creationId xmlns:a16="http://schemas.microsoft.com/office/drawing/2014/main" xmlns="" id="{D45327B3-AE16-DB67-56BB-6F9F75CA0651}"/>
              </a:ext>
            </a:extLst>
          </p:cNvPr>
          <p:cNvCxnSpPr/>
          <p:nvPr/>
        </p:nvCxnSpPr>
        <p:spPr>
          <a:xfrm>
            <a:off x="6400800" y="4191000"/>
            <a:ext cx="577850" cy="47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xmlns="" id="{755A4B8A-20FE-EA64-CCE1-92B699F988F1}"/>
              </a:ext>
            </a:extLst>
          </p:cNvPr>
          <p:cNvCxnSpPr/>
          <p:nvPr/>
        </p:nvCxnSpPr>
        <p:spPr>
          <a:xfrm>
            <a:off x="6400800" y="4414838"/>
            <a:ext cx="577850" cy="4762"/>
          </a:xfrm>
          <a:prstGeom prst="line">
            <a:avLst/>
          </a:prstGeom>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xmlns="" id="{1590C39E-2FFD-7949-BF78-4E07EF4C57AC}"/>
              </a:ext>
            </a:extLst>
          </p:cNvPr>
          <p:cNvCxnSpPr/>
          <p:nvPr/>
        </p:nvCxnSpPr>
        <p:spPr>
          <a:xfrm>
            <a:off x="6432550" y="4567238"/>
            <a:ext cx="577850" cy="4762"/>
          </a:xfrm>
          <a:prstGeom prst="line">
            <a:avLst/>
          </a:prstGeom>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xmlns="" id="{5C749990-926E-5F0B-E79D-4AFDA6148CAF}"/>
              </a:ext>
            </a:extLst>
          </p:cNvPr>
          <p:cNvCxnSpPr/>
          <p:nvPr/>
        </p:nvCxnSpPr>
        <p:spPr>
          <a:xfrm>
            <a:off x="6400800" y="4872038"/>
            <a:ext cx="577850" cy="4762"/>
          </a:xfrm>
          <a:prstGeom prst="line">
            <a:avLst/>
          </a:prstGeom>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xmlns="" id="{8B1E72FB-78C0-17F6-BB43-77F4E779993F}"/>
              </a:ext>
            </a:extLst>
          </p:cNvPr>
          <p:cNvCxnSpPr/>
          <p:nvPr/>
        </p:nvCxnSpPr>
        <p:spPr>
          <a:xfrm>
            <a:off x="6400800" y="5100638"/>
            <a:ext cx="577850" cy="4762"/>
          </a:xfrm>
          <a:prstGeom prst="line">
            <a:avLst/>
          </a:prstGeom>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xmlns="" id="{2AAE40FC-7061-E5F3-487E-8105CFC48567}"/>
              </a:ext>
            </a:extLst>
          </p:cNvPr>
          <p:cNvCxnSpPr/>
          <p:nvPr/>
        </p:nvCxnSpPr>
        <p:spPr>
          <a:xfrm>
            <a:off x="6400800" y="5405438"/>
            <a:ext cx="577850" cy="4762"/>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xmlns="" id="{CE12D091-4CEE-821E-A941-B95DB7DB3E44}"/>
              </a:ext>
            </a:extLst>
          </p:cNvPr>
          <p:cNvSpPr>
            <a:spLocks noGrp="1" noChangeArrowheads="1"/>
          </p:cNvSpPr>
          <p:nvPr>
            <p:ph type="title" idx="4294967295"/>
          </p:nvPr>
        </p:nvSpPr>
        <p:spPr/>
        <p:txBody>
          <a:bodyPr/>
          <a:lstStyle/>
          <a:p>
            <a:pPr eaLnBrk="1" hangingPunct="1"/>
            <a:r>
              <a:rPr lang="en-US" altLang="en-US"/>
              <a:t>Type Expressions</a:t>
            </a:r>
          </a:p>
        </p:txBody>
      </p:sp>
      <p:sp>
        <p:nvSpPr>
          <p:cNvPr id="15363" name="Rectangle 3">
            <a:extLst>
              <a:ext uri="{FF2B5EF4-FFF2-40B4-BE49-F238E27FC236}">
                <a16:creationId xmlns:a16="http://schemas.microsoft.com/office/drawing/2014/main" xmlns="" id="{94BF20DE-E78A-DE4C-51AE-318CA7FA4952}"/>
              </a:ext>
            </a:extLst>
          </p:cNvPr>
          <p:cNvSpPr>
            <a:spLocks noGrp="1" noChangeArrowheads="1"/>
          </p:cNvSpPr>
          <p:nvPr>
            <p:ph idx="4294967295"/>
          </p:nvPr>
        </p:nvSpPr>
        <p:spPr/>
        <p:txBody>
          <a:bodyPr/>
          <a:lstStyle/>
          <a:p>
            <a:pPr marL="457200" indent="-457200" eaLnBrk="1" hangingPunct="1">
              <a:lnSpc>
                <a:spcPct val="90000"/>
              </a:lnSpc>
              <a:buFont typeface="Wingdings 2" panose="05020102010507070707" pitchFamily="18" charset="2"/>
              <a:buNone/>
            </a:pPr>
            <a:r>
              <a:rPr lang="en-US" altLang="en-US" sz="2000"/>
              <a:t>Example: 	int[2][3]</a:t>
            </a:r>
          </a:p>
          <a:p>
            <a:pPr marL="457200" indent="-457200" eaLnBrk="1" hangingPunct="1">
              <a:lnSpc>
                <a:spcPct val="90000"/>
              </a:lnSpc>
              <a:buFont typeface="Wingdings 2" panose="05020102010507070707" pitchFamily="18" charset="2"/>
              <a:buNone/>
            </a:pPr>
            <a:r>
              <a:rPr lang="en-US" altLang="en-US" sz="2000"/>
              <a:t>			array(2,array(3,integer))</a:t>
            </a:r>
          </a:p>
          <a:p>
            <a:pPr marL="457200" indent="-457200" eaLnBrk="1" hangingPunct="1">
              <a:lnSpc>
                <a:spcPct val="90000"/>
              </a:lnSpc>
              <a:buFont typeface="Wingdings 2" panose="05020102010507070707" pitchFamily="18" charset="2"/>
              <a:buNone/>
            </a:pPr>
            <a:endParaRPr lang="en-US" altLang="en-US" sz="2000"/>
          </a:p>
          <a:p>
            <a:pPr marL="457200" indent="-457200" eaLnBrk="1" hangingPunct="1">
              <a:lnSpc>
                <a:spcPct val="90000"/>
              </a:lnSpc>
            </a:pPr>
            <a:r>
              <a:rPr lang="en-US" altLang="en-US" sz="2000"/>
              <a:t>A basic type is a type expression</a:t>
            </a:r>
          </a:p>
          <a:p>
            <a:pPr marL="457200" indent="-457200" eaLnBrk="1" hangingPunct="1">
              <a:lnSpc>
                <a:spcPct val="90000"/>
              </a:lnSpc>
            </a:pPr>
            <a:r>
              <a:rPr lang="en-US" altLang="en-US" sz="2000"/>
              <a:t>A type name is a type expression</a:t>
            </a:r>
          </a:p>
          <a:p>
            <a:pPr marL="457200" indent="-457200"/>
            <a:r>
              <a:rPr lang="en-US" altLang="en-US" sz="2000"/>
              <a:t>A type expression can be formed by applying the array type constructor to a number and a type expression.</a:t>
            </a:r>
          </a:p>
          <a:p>
            <a:pPr marL="457200" indent="-457200"/>
            <a:r>
              <a:rPr lang="en-US" altLang="en-US" sz="2000"/>
              <a:t>A record is a data structure with named field</a:t>
            </a:r>
          </a:p>
          <a:p>
            <a:pPr marL="457200" indent="-457200"/>
            <a:r>
              <a:rPr lang="en-US" altLang="en-US" sz="2000"/>
              <a:t>A type expression can be formed by using the type constructor </a:t>
            </a:r>
            <a:r>
              <a:rPr lang="en-US" altLang="en-US" sz="2000">
                <a:latin typeface="Wingdings 3" panose="05040102010807070707" pitchFamily="18" charset="2"/>
                <a:cs typeface="Arial" panose="020B0604020202020204" pitchFamily="34" charset="0"/>
              </a:rPr>
              <a:t>g</a:t>
            </a:r>
            <a:r>
              <a:rPr lang="en-US" altLang="en-US" sz="2000">
                <a:cs typeface="Arial" panose="020B0604020202020204" pitchFamily="34" charset="0"/>
              </a:rPr>
              <a:t> </a:t>
            </a:r>
            <a:r>
              <a:rPr lang="en-US" altLang="en-US" sz="2000"/>
              <a:t>for function types</a:t>
            </a:r>
          </a:p>
          <a:p>
            <a:pPr marL="457200" indent="-457200"/>
            <a:r>
              <a:rPr lang="en-US" altLang="en-US" sz="2000"/>
              <a:t>If s and t are type expressions, then their Cartesian product s*</a:t>
            </a:r>
            <a:r>
              <a:rPr lang="en-US" altLang="en-US" sz="2000" i="1"/>
              <a:t>t </a:t>
            </a:r>
            <a:r>
              <a:rPr lang="en-US" altLang="en-US" sz="2000"/>
              <a:t>is a type expression</a:t>
            </a:r>
          </a:p>
          <a:p>
            <a:pPr marL="457200" indent="-457200"/>
            <a:r>
              <a:rPr lang="en-US" altLang="en-US" sz="2000"/>
              <a:t>Type expressions may contain variables whose values are type expressions</a:t>
            </a:r>
          </a:p>
        </p:txBody>
      </p:sp>
      <p:pic>
        <p:nvPicPr>
          <p:cNvPr id="15364" name="Picture 4">
            <a:extLst>
              <a:ext uri="{FF2B5EF4-FFF2-40B4-BE49-F238E27FC236}">
                <a16:creationId xmlns:a16="http://schemas.microsoft.com/office/drawing/2014/main" xmlns="" id="{39FCF4E6-C672-4D5F-5517-1C0E9014CDC4}"/>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029200" y="1676400"/>
            <a:ext cx="3751263" cy="1897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xmlns="" id="{21D369E5-F942-5D75-B80E-618B87F8BD86}"/>
              </a:ext>
            </a:extLst>
          </p:cNvPr>
          <p:cNvSpPr>
            <a:spLocks noGrp="1"/>
          </p:cNvSpPr>
          <p:nvPr>
            <p:ph type="title"/>
          </p:nvPr>
        </p:nvSpPr>
        <p:spPr/>
        <p:txBody>
          <a:bodyPr/>
          <a:lstStyle/>
          <a:p>
            <a:r>
              <a:rPr lang="en-US" altLang="en-US"/>
              <a:t>Type Equivalence</a:t>
            </a:r>
          </a:p>
        </p:txBody>
      </p:sp>
      <p:sp>
        <p:nvSpPr>
          <p:cNvPr id="16387" name="Rectangle 3">
            <a:extLst>
              <a:ext uri="{FF2B5EF4-FFF2-40B4-BE49-F238E27FC236}">
                <a16:creationId xmlns:a16="http://schemas.microsoft.com/office/drawing/2014/main" xmlns="" id="{5740CD9E-CAE9-0B0F-E1E3-15758FEA5434}"/>
              </a:ext>
            </a:extLst>
          </p:cNvPr>
          <p:cNvSpPr>
            <a:spLocks noGrp="1"/>
          </p:cNvSpPr>
          <p:nvPr>
            <p:ph type="body" idx="1"/>
          </p:nvPr>
        </p:nvSpPr>
        <p:spPr/>
        <p:txBody>
          <a:bodyPr/>
          <a:lstStyle/>
          <a:p>
            <a:pPr>
              <a:buFont typeface="Wingdings 2" panose="05020102010507070707" pitchFamily="18" charset="2"/>
              <a:buNone/>
            </a:pPr>
            <a:endParaRPr lang="en-US" altLang="en-US"/>
          </a:p>
          <a:p>
            <a:r>
              <a:rPr lang="en-US" altLang="en-US"/>
              <a:t>They are the same basic type.</a:t>
            </a:r>
          </a:p>
          <a:p>
            <a:r>
              <a:rPr lang="en-US" altLang="en-US"/>
              <a:t>They are formed by applying the same constructor to structurally equivalent types.</a:t>
            </a:r>
          </a:p>
          <a:p>
            <a:r>
              <a:rPr lang="en-US" altLang="en-US"/>
              <a:t>One is a type name that denotes the other.</a:t>
            </a:r>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xmlns="" id="{CF896603-83FB-3F6F-7517-05F157A9C55E}"/>
              </a:ext>
            </a:extLst>
          </p:cNvPr>
          <p:cNvSpPr>
            <a:spLocks noGrp="1"/>
          </p:cNvSpPr>
          <p:nvPr>
            <p:ph type="title"/>
          </p:nvPr>
        </p:nvSpPr>
        <p:spPr/>
        <p:txBody>
          <a:bodyPr/>
          <a:lstStyle/>
          <a:p>
            <a:r>
              <a:rPr lang="en-US" altLang="en-US"/>
              <a:t>Declarations</a:t>
            </a:r>
          </a:p>
        </p:txBody>
      </p:sp>
      <p:pic>
        <p:nvPicPr>
          <p:cNvPr id="17411" name="Picture 3">
            <a:extLst>
              <a:ext uri="{FF2B5EF4-FFF2-40B4-BE49-F238E27FC236}">
                <a16:creationId xmlns:a16="http://schemas.microsoft.com/office/drawing/2014/main" xmlns="" id="{B48E6999-64B5-DD6D-499B-B66F90EF7BD9}"/>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33400" y="2362200"/>
            <a:ext cx="6400800" cy="2312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9" name="CustomShape 1"/>
          <p:cNvSpPr/>
          <p:nvPr/>
        </p:nvSpPr>
        <p:spPr>
          <a:xfrm>
            <a:off x="685800" y="286560"/>
            <a:ext cx="7771680" cy="88344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gn="ctr">
              <a:lnSpc>
                <a:spcPct val="100000"/>
              </a:lnSpc>
            </a:pPr>
            <a:r>
              <a:rPr lang="en-US" sz="3200" b="1" strike="noStrike" spc="-1">
                <a:solidFill>
                  <a:srgbClr val="000000"/>
                </a:solidFill>
                <a:uFill>
                  <a:solidFill>
                    <a:srgbClr val="FFFFFF"/>
                  </a:solidFill>
                </a:uFill>
                <a:latin typeface="Times New Roman"/>
                <a:ea typeface="DejaVu Sans"/>
              </a:rPr>
              <a:t>Front end: Terminologies</a:t>
            </a:r>
            <a:endParaRPr lang="en-US" sz="1800" b="0" strike="noStrike" spc="-1">
              <a:solidFill>
                <a:srgbClr val="000000"/>
              </a:solidFill>
              <a:uFill>
                <a:solidFill>
                  <a:srgbClr val="FFFFFF"/>
                </a:solidFill>
              </a:uFill>
              <a:latin typeface="Arial"/>
            </a:endParaRPr>
          </a:p>
        </p:txBody>
      </p:sp>
      <p:sp>
        <p:nvSpPr>
          <p:cNvPr id="150" name="CustomShape 2"/>
          <p:cNvSpPr/>
          <p:nvPr/>
        </p:nvSpPr>
        <p:spPr>
          <a:xfrm>
            <a:off x="365760" y="1170360"/>
            <a:ext cx="8091720" cy="53517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marL="457200" indent="-456840" algn="just">
              <a:lnSpc>
                <a:spcPct val="100000"/>
              </a:lnSpc>
              <a:buClr>
                <a:srgbClr val="000000"/>
              </a:buClr>
              <a:buFont typeface="Arial"/>
              <a:buChar char="•"/>
            </a:pPr>
            <a:r>
              <a:rPr lang="en-US" sz="3200" b="0" strike="noStrike" spc="-1">
                <a:solidFill>
                  <a:srgbClr val="000000"/>
                </a:solidFill>
                <a:uFill>
                  <a:solidFill>
                    <a:srgbClr val="FFFFFF"/>
                  </a:solidFill>
                </a:uFill>
                <a:latin typeface="Times New Roman"/>
                <a:ea typeface="DejaVu Sans"/>
              </a:rPr>
              <a:t>Token: Token is a sequence of characters that represent lexical unit, which matches with the pattern, such as keywords, operators, identifiers etc.</a:t>
            </a:r>
            <a:endParaRPr lang="en-US" sz="1800" b="0" strike="noStrike" spc="-1">
              <a:solidFill>
                <a:srgbClr val="000000"/>
              </a:solidFill>
              <a:uFill>
                <a:solidFill>
                  <a:srgbClr val="FFFFFF"/>
                </a:solidFill>
              </a:uFill>
              <a:latin typeface="Arial"/>
            </a:endParaRPr>
          </a:p>
          <a:p>
            <a:pPr marL="457200" indent="-456840" algn="just">
              <a:lnSpc>
                <a:spcPct val="100000"/>
              </a:lnSpc>
              <a:buClr>
                <a:srgbClr val="000000"/>
              </a:buClr>
              <a:buFont typeface="Arial"/>
              <a:buChar char="•"/>
            </a:pPr>
            <a:r>
              <a:rPr lang="en-US" sz="3200" b="0" strike="noStrike" spc="-1">
                <a:solidFill>
                  <a:srgbClr val="000000"/>
                </a:solidFill>
                <a:uFill>
                  <a:solidFill>
                    <a:srgbClr val="FFFFFF"/>
                  </a:solidFill>
                </a:uFill>
                <a:latin typeface="Times New Roman"/>
                <a:ea typeface="DejaVu Sans"/>
              </a:rPr>
              <a:t>Lexeme: Lexeme is instance of a token i.e., group of characters forming a token.</a:t>
            </a:r>
            <a:endParaRPr lang="en-US" sz="1800" b="0" strike="noStrike" spc="-1">
              <a:solidFill>
                <a:srgbClr val="000000"/>
              </a:solidFill>
              <a:uFill>
                <a:solidFill>
                  <a:srgbClr val="FFFFFF"/>
                </a:solidFill>
              </a:uFill>
              <a:latin typeface="Arial"/>
            </a:endParaRPr>
          </a:p>
          <a:p>
            <a:pPr marL="457200" indent="-456840" algn="just">
              <a:lnSpc>
                <a:spcPct val="100000"/>
              </a:lnSpc>
              <a:buClr>
                <a:srgbClr val="000000"/>
              </a:buClr>
              <a:buFont typeface="Arial"/>
              <a:buChar char="•"/>
            </a:pPr>
            <a:r>
              <a:rPr lang="en-US" sz="3200" b="0" strike="noStrike" spc="-1">
                <a:solidFill>
                  <a:srgbClr val="000000"/>
                </a:solidFill>
                <a:uFill>
                  <a:solidFill>
                    <a:srgbClr val="FFFFFF"/>
                  </a:solidFill>
                </a:uFill>
                <a:latin typeface="Times New Roman"/>
                <a:ea typeface="DejaVu Sans"/>
              </a:rPr>
              <a:t>Pattern: Pattern describes the rule that the lexemes of a token takes. It is the structure that must be matched by strings.</a:t>
            </a:r>
            <a:endParaRPr lang="en-US" sz="1800" b="0" strike="noStrike" spc="-1">
              <a:solidFill>
                <a:srgbClr val="000000"/>
              </a:solidFill>
              <a:uFill>
                <a:solidFill>
                  <a:srgbClr val="FFFFFF"/>
                </a:solidFill>
              </a:uFill>
              <a:latin typeface="Arial"/>
            </a:endParaRPr>
          </a:p>
          <a:p>
            <a:pPr algn="just">
              <a:lnSpc>
                <a:spcPct val="100000"/>
              </a:lnSpc>
            </a:pPr>
            <a:endParaRPr lang="en-US" sz="1800" b="0" strike="noStrike" spc="-1">
              <a:solidFill>
                <a:srgbClr val="000000"/>
              </a:solidFill>
              <a:uFill>
                <a:solidFill>
                  <a:srgbClr val="FFFFFF"/>
                </a:solidFill>
              </a:uFill>
              <a:latin typeface="Arial"/>
            </a:endParaRPr>
          </a:p>
          <a:p>
            <a:pPr algn="just">
              <a:lnSpc>
                <a:spcPct val="100000"/>
              </a:lnSpc>
            </a:pPr>
            <a:endParaRPr lang="en-US"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xmlns="" id="{AED4BC70-E00E-3A67-DA10-3BBD6C7B42E8}"/>
              </a:ext>
            </a:extLst>
          </p:cNvPr>
          <p:cNvSpPr>
            <a:spLocks noGrp="1"/>
          </p:cNvSpPr>
          <p:nvPr>
            <p:ph type="title"/>
          </p:nvPr>
        </p:nvSpPr>
        <p:spPr/>
        <p:txBody>
          <a:bodyPr/>
          <a:lstStyle/>
          <a:p>
            <a:r>
              <a:rPr lang="en-US" altLang="en-US" sz="4400"/>
              <a:t>Storage Layout for Local Names</a:t>
            </a:r>
          </a:p>
        </p:txBody>
      </p:sp>
      <p:sp>
        <p:nvSpPr>
          <p:cNvPr id="18435" name="Rectangle 3">
            <a:extLst>
              <a:ext uri="{FF2B5EF4-FFF2-40B4-BE49-F238E27FC236}">
                <a16:creationId xmlns:a16="http://schemas.microsoft.com/office/drawing/2014/main" xmlns="" id="{C6CBC905-80E9-862D-49CD-E59F8EA102E0}"/>
              </a:ext>
            </a:extLst>
          </p:cNvPr>
          <p:cNvSpPr>
            <a:spLocks noGrp="1"/>
          </p:cNvSpPr>
          <p:nvPr>
            <p:ph type="body" idx="1"/>
          </p:nvPr>
        </p:nvSpPr>
        <p:spPr/>
        <p:txBody>
          <a:bodyPr/>
          <a:lstStyle/>
          <a:p>
            <a:r>
              <a:rPr lang="en-US" altLang="en-US"/>
              <a:t>Computing types and their widths</a:t>
            </a:r>
          </a:p>
        </p:txBody>
      </p:sp>
      <p:pic>
        <p:nvPicPr>
          <p:cNvPr id="18436" name="Picture 4">
            <a:extLst>
              <a:ext uri="{FF2B5EF4-FFF2-40B4-BE49-F238E27FC236}">
                <a16:creationId xmlns:a16="http://schemas.microsoft.com/office/drawing/2014/main" xmlns="" id="{AD70BC61-D70F-FBD0-3860-3129E2E6BAE3}"/>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04800" y="2514600"/>
            <a:ext cx="8077200" cy="3727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xmlns="" id="{79A0EB69-455D-1718-3034-F1B27DCB2D67}"/>
              </a:ext>
            </a:extLst>
          </p:cNvPr>
          <p:cNvSpPr>
            <a:spLocks noGrp="1"/>
          </p:cNvSpPr>
          <p:nvPr>
            <p:ph type="title"/>
          </p:nvPr>
        </p:nvSpPr>
        <p:spPr/>
        <p:txBody>
          <a:bodyPr/>
          <a:lstStyle/>
          <a:p>
            <a:r>
              <a:rPr lang="en-US" altLang="en-US" sz="4400"/>
              <a:t>Storage Layout for Local Names</a:t>
            </a:r>
          </a:p>
        </p:txBody>
      </p:sp>
      <p:pic>
        <p:nvPicPr>
          <p:cNvPr id="19459" name="Picture 3">
            <a:extLst>
              <a:ext uri="{FF2B5EF4-FFF2-40B4-BE49-F238E27FC236}">
                <a16:creationId xmlns:a16="http://schemas.microsoft.com/office/drawing/2014/main" xmlns="" id="{3882558B-6E42-99F9-4A36-75CBF2EF5AFC}"/>
              </a:ext>
            </a:extLst>
          </p:cNvPr>
          <p:cNvPicPr>
            <a:picLocks noGrp="1" noChangeAspect="1" noChangeArrowheads="1"/>
          </p:cNvPicPr>
          <p:nvPr>
            <p:ph type="body" idx="1"/>
          </p:nvPr>
        </p:nvPicPr>
        <p:blipFill>
          <a:blip r:embed="rId2">
            <a:extLst>
              <a:ext uri="{28A0092B-C50C-407E-A947-70E740481C1C}">
                <a14:useLocalDpi xmlns:a14="http://schemas.microsoft.com/office/drawing/2010/main" xmlns="" val="0"/>
              </a:ext>
            </a:extLst>
          </a:blip>
          <a:srcRect/>
          <a:stretch>
            <a:fillRect/>
          </a:stretch>
        </p:blipFill>
        <p:spPr>
          <a:xfrm>
            <a:off x="69850" y="2438400"/>
            <a:ext cx="9074150" cy="3876675"/>
          </a:xfrm>
          <a:noFill/>
        </p:spPr>
      </p:pic>
      <p:sp>
        <p:nvSpPr>
          <p:cNvPr id="19460" name="Rectangle 4">
            <a:extLst>
              <a:ext uri="{FF2B5EF4-FFF2-40B4-BE49-F238E27FC236}">
                <a16:creationId xmlns:a16="http://schemas.microsoft.com/office/drawing/2014/main" xmlns="" id="{4AC4900C-4799-945E-5C2A-8830DBE356EA}"/>
              </a:ext>
            </a:extLst>
          </p:cNvPr>
          <p:cNvSpPr>
            <a:spLocks/>
          </p:cNvSpPr>
          <p:nvPr/>
        </p:nvSpPr>
        <p:spPr bwMode="auto">
          <a:xfrm>
            <a:off x="457200" y="1935163"/>
            <a:ext cx="8229600" cy="438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273050" indent="-273050"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rgbClr val="0BD0D9"/>
              </a:buClr>
              <a:buSzPct val="95000"/>
              <a:buFont typeface="Wingdings 2" panose="05020102010507070707" pitchFamily="18" charset="2"/>
              <a:buChar char=""/>
            </a:pPr>
            <a:r>
              <a:rPr lang="en-US" altLang="en-US" sz="2600">
                <a:latin typeface="Constantia" panose="02030602050306030303" pitchFamily="18" charset="0"/>
              </a:rPr>
              <a:t>Syntax-directed translation of array types</a:t>
            </a:r>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xmlns="" id="{25A37293-43CD-278F-4C69-DE1161CDB812}"/>
              </a:ext>
            </a:extLst>
          </p:cNvPr>
          <p:cNvSpPr>
            <a:spLocks noGrp="1"/>
          </p:cNvSpPr>
          <p:nvPr>
            <p:ph type="title"/>
          </p:nvPr>
        </p:nvSpPr>
        <p:spPr/>
        <p:txBody>
          <a:bodyPr/>
          <a:lstStyle/>
          <a:p>
            <a:r>
              <a:rPr lang="en-US" altLang="en-US" b="1"/>
              <a:t>Sequences of Declarations</a:t>
            </a:r>
          </a:p>
        </p:txBody>
      </p:sp>
      <p:sp>
        <p:nvSpPr>
          <p:cNvPr id="20483" name="Rectangle 3">
            <a:extLst>
              <a:ext uri="{FF2B5EF4-FFF2-40B4-BE49-F238E27FC236}">
                <a16:creationId xmlns:a16="http://schemas.microsoft.com/office/drawing/2014/main" xmlns="" id="{F00DC9FC-C141-1B11-D176-26ECC8D5FCDF}"/>
              </a:ext>
            </a:extLst>
          </p:cNvPr>
          <p:cNvSpPr>
            <a:spLocks noGrp="1"/>
          </p:cNvSpPr>
          <p:nvPr>
            <p:ph type="body" idx="1"/>
          </p:nvPr>
        </p:nvSpPr>
        <p:spPr/>
        <p:txBody>
          <a:bodyPr/>
          <a:lstStyle/>
          <a:p>
            <a:r>
              <a:rPr lang="en-US" altLang="en-US"/>
              <a:t> </a:t>
            </a:r>
          </a:p>
          <a:p>
            <a:endParaRPr lang="en-US" altLang="en-US"/>
          </a:p>
          <a:p>
            <a:endParaRPr lang="en-US" altLang="en-US"/>
          </a:p>
          <a:p>
            <a:endParaRPr lang="en-US" altLang="en-US"/>
          </a:p>
          <a:p>
            <a:endParaRPr lang="en-US" altLang="en-US"/>
          </a:p>
          <a:p>
            <a:r>
              <a:rPr lang="en-US" altLang="en-US"/>
              <a:t>Actions at the end: </a:t>
            </a:r>
          </a:p>
          <a:p>
            <a:r>
              <a:rPr lang="en-US" altLang="en-US"/>
              <a:t> </a:t>
            </a:r>
          </a:p>
          <a:p>
            <a:endParaRPr lang="en-US" altLang="en-US"/>
          </a:p>
          <a:p>
            <a:endParaRPr lang="en-US" altLang="en-US"/>
          </a:p>
        </p:txBody>
      </p:sp>
      <p:pic>
        <p:nvPicPr>
          <p:cNvPr id="20484" name="Picture 4">
            <a:extLst>
              <a:ext uri="{FF2B5EF4-FFF2-40B4-BE49-F238E27FC236}">
                <a16:creationId xmlns:a16="http://schemas.microsoft.com/office/drawing/2014/main" xmlns="" id="{2D6FC832-0DE6-B7D8-80D2-8E270E0C9A6F}"/>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90600" y="1981200"/>
            <a:ext cx="5902325" cy="2233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485" name="Picture 6">
            <a:extLst>
              <a:ext uri="{FF2B5EF4-FFF2-40B4-BE49-F238E27FC236}">
                <a16:creationId xmlns:a16="http://schemas.microsoft.com/office/drawing/2014/main" xmlns="" id="{022FB682-146A-490D-CE5A-5178CD532A9F}"/>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914400" y="4953000"/>
            <a:ext cx="3810000" cy="758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xmlns="" id="{EFC05F76-74D8-BE6C-4C84-CC4EBDF6D14C}"/>
              </a:ext>
            </a:extLst>
          </p:cNvPr>
          <p:cNvSpPr>
            <a:spLocks noGrp="1"/>
          </p:cNvSpPr>
          <p:nvPr>
            <p:ph type="title"/>
          </p:nvPr>
        </p:nvSpPr>
        <p:spPr/>
        <p:txBody>
          <a:bodyPr/>
          <a:lstStyle/>
          <a:p>
            <a:r>
              <a:rPr lang="en-US" altLang="en-US" sz="4400" b="1"/>
              <a:t>Fields in Records and Classes</a:t>
            </a:r>
          </a:p>
        </p:txBody>
      </p:sp>
      <p:sp>
        <p:nvSpPr>
          <p:cNvPr id="21507" name="Rectangle 3">
            <a:extLst>
              <a:ext uri="{FF2B5EF4-FFF2-40B4-BE49-F238E27FC236}">
                <a16:creationId xmlns:a16="http://schemas.microsoft.com/office/drawing/2014/main" xmlns="" id="{BBB42AC4-6358-B6E1-02DC-6E8C0D320901}"/>
              </a:ext>
            </a:extLst>
          </p:cNvPr>
          <p:cNvSpPr>
            <a:spLocks noGrp="1"/>
          </p:cNvSpPr>
          <p:nvPr>
            <p:ph type="body" idx="1"/>
          </p:nvPr>
        </p:nvSpPr>
        <p:spPr/>
        <p:txBody>
          <a:bodyPr/>
          <a:lstStyle/>
          <a:p>
            <a:r>
              <a:rPr lang="en-US" altLang="en-US"/>
              <a:t> </a:t>
            </a:r>
          </a:p>
          <a:p>
            <a:endParaRPr lang="en-US" altLang="en-US"/>
          </a:p>
          <a:p>
            <a:endParaRPr lang="en-US" altLang="en-US"/>
          </a:p>
          <a:p>
            <a:r>
              <a:rPr lang="en-US" altLang="en-US"/>
              <a:t> </a:t>
            </a:r>
          </a:p>
          <a:p>
            <a:endParaRPr lang="en-US" altLang="en-US"/>
          </a:p>
        </p:txBody>
      </p:sp>
      <p:pic>
        <p:nvPicPr>
          <p:cNvPr id="21508" name="Picture 4">
            <a:extLst>
              <a:ext uri="{FF2B5EF4-FFF2-40B4-BE49-F238E27FC236}">
                <a16:creationId xmlns:a16="http://schemas.microsoft.com/office/drawing/2014/main" xmlns="" id="{3102D864-0B8D-CC46-3425-EB6D6B069B67}"/>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14400" y="1981200"/>
            <a:ext cx="6934200" cy="1289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09" name="Picture 5">
            <a:extLst>
              <a:ext uri="{FF2B5EF4-FFF2-40B4-BE49-F238E27FC236}">
                <a16:creationId xmlns:a16="http://schemas.microsoft.com/office/drawing/2014/main" xmlns="" id="{1FA309F4-1346-FFD5-8BB0-4F028047D633}"/>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914400" y="3429000"/>
            <a:ext cx="7620000" cy="170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xmlns="" id="{1FEE46E7-97D0-FA00-0388-8557E3582574}"/>
              </a:ext>
            </a:extLst>
          </p:cNvPr>
          <p:cNvSpPr>
            <a:spLocks noGrp="1"/>
          </p:cNvSpPr>
          <p:nvPr>
            <p:ph type="title"/>
          </p:nvPr>
        </p:nvSpPr>
        <p:spPr/>
        <p:txBody>
          <a:bodyPr/>
          <a:lstStyle/>
          <a:p>
            <a:r>
              <a:rPr lang="en-US" altLang="en-US" sz="4600"/>
              <a:t>Translation of Expressions and Statements</a:t>
            </a:r>
          </a:p>
        </p:txBody>
      </p:sp>
      <p:sp>
        <p:nvSpPr>
          <p:cNvPr id="22531" name="Rectangle 3">
            <a:extLst>
              <a:ext uri="{FF2B5EF4-FFF2-40B4-BE49-F238E27FC236}">
                <a16:creationId xmlns:a16="http://schemas.microsoft.com/office/drawing/2014/main" xmlns="" id="{77C9313C-906F-2F56-693F-FF77B5A394A1}"/>
              </a:ext>
            </a:extLst>
          </p:cNvPr>
          <p:cNvSpPr>
            <a:spLocks noGrp="1"/>
          </p:cNvSpPr>
          <p:nvPr>
            <p:ph type="body" idx="1"/>
          </p:nvPr>
        </p:nvSpPr>
        <p:spPr/>
        <p:txBody>
          <a:bodyPr/>
          <a:lstStyle/>
          <a:p>
            <a:r>
              <a:rPr lang="en-US" altLang="en-US"/>
              <a:t>We discussed how to find the types and offset of variables</a:t>
            </a:r>
          </a:p>
          <a:p>
            <a:r>
              <a:rPr lang="en-US" altLang="en-US"/>
              <a:t>We have therefore necessary preparations to discuss about translation to intermediate code</a:t>
            </a:r>
          </a:p>
          <a:p>
            <a:r>
              <a:rPr lang="en-US" altLang="en-US"/>
              <a:t>We also discuss the type checking</a:t>
            </a:r>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xmlns="" id="{3EDFB6C8-D16B-0F69-8927-69A66EC064E5}"/>
              </a:ext>
            </a:extLst>
          </p:cNvPr>
          <p:cNvSpPr>
            <a:spLocks noGrp="1"/>
          </p:cNvSpPr>
          <p:nvPr>
            <p:ph type="title"/>
          </p:nvPr>
        </p:nvSpPr>
        <p:spPr>
          <a:xfrm>
            <a:off x="457200" y="533400"/>
            <a:ext cx="8229600" cy="1143000"/>
          </a:xfrm>
        </p:spPr>
        <p:txBody>
          <a:bodyPr/>
          <a:lstStyle/>
          <a:p>
            <a:r>
              <a:rPr lang="en-US" altLang="en-US" sz="4000"/>
              <a:t>Three-address code for expressions</a:t>
            </a:r>
          </a:p>
        </p:txBody>
      </p:sp>
      <p:pic>
        <p:nvPicPr>
          <p:cNvPr id="23555" name="Picture 3">
            <a:extLst>
              <a:ext uri="{FF2B5EF4-FFF2-40B4-BE49-F238E27FC236}">
                <a16:creationId xmlns:a16="http://schemas.microsoft.com/office/drawing/2014/main" xmlns="" id="{773489BA-4076-5991-04E7-30AD4D9E61EC}"/>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62000" y="1820863"/>
            <a:ext cx="7620000" cy="5037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xmlns="" id="{6E119EF5-733A-6A09-DED4-FB5E27BF362B}"/>
              </a:ext>
            </a:extLst>
          </p:cNvPr>
          <p:cNvSpPr>
            <a:spLocks noGrp="1"/>
          </p:cNvSpPr>
          <p:nvPr>
            <p:ph type="title"/>
          </p:nvPr>
        </p:nvSpPr>
        <p:spPr/>
        <p:txBody>
          <a:bodyPr/>
          <a:lstStyle/>
          <a:p>
            <a:r>
              <a:rPr lang="en-US" altLang="en-US" b="1"/>
              <a:t>Incremental Translation</a:t>
            </a:r>
          </a:p>
        </p:txBody>
      </p:sp>
      <p:pic>
        <p:nvPicPr>
          <p:cNvPr id="24579" name="Picture 3">
            <a:extLst>
              <a:ext uri="{FF2B5EF4-FFF2-40B4-BE49-F238E27FC236}">
                <a16:creationId xmlns:a16="http://schemas.microsoft.com/office/drawing/2014/main" xmlns="" id="{F286F3F9-B6C0-E8D8-9CCB-152B09EB676D}"/>
              </a:ext>
            </a:extLst>
          </p:cNvPr>
          <p:cNvPicPr>
            <a:picLocks noGrp="1" noChangeAspect="1" noChangeArrowheads="1"/>
          </p:cNvPicPr>
          <p:nvPr>
            <p:ph type="body" idx="1"/>
          </p:nvPr>
        </p:nvPicPr>
        <p:blipFill>
          <a:blip r:embed="rId2">
            <a:extLst>
              <a:ext uri="{28A0092B-C50C-407E-A947-70E740481C1C}">
                <a14:useLocalDpi xmlns:a14="http://schemas.microsoft.com/office/drawing/2010/main" xmlns="" val="0"/>
              </a:ext>
            </a:extLst>
          </a:blip>
          <a:srcRect/>
          <a:stretch>
            <a:fillRect/>
          </a:stretch>
        </p:blipFill>
        <p:spPr>
          <a:xfrm>
            <a:off x="838200" y="2133600"/>
            <a:ext cx="7315200" cy="3913188"/>
          </a:xfrm>
          <a:noFill/>
        </p:spPr>
      </p:pic>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xmlns="" id="{D6141028-CCA0-84BB-4406-DAC8F32BD553}"/>
              </a:ext>
            </a:extLst>
          </p:cNvPr>
          <p:cNvSpPr>
            <a:spLocks noGrp="1"/>
          </p:cNvSpPr>
          <p:nvPr>
            <p:ph type="title"/>
          </p:nvPr>
        </p:nvSpPr>
        <p:spPr/>
        <p:txBody>
          <a:bodyPr/>
          <a:lstStyle/>
          <a:p>
            <a:r>
              <a:rPr lang="en-US" altLang="en-US" sz="4600" b="1"/>
              <a:t>Addressing Array Elements</a:t>
            </a:r>
          </a:p>
        </p:txBody>
      </p:sp>
      <p:sp>
        <p:nvSpPr>
          <p:cNvPr id="25603" name="Rectangle 3">
            <a:extLst>
              <a:ext uri="{FF2B5EF4-FFF2-40B4-BE49-F238E27FC236}">
                <a16:creationId xmlns:a16="http://schemas.microsoft.com/office/drawing/2014/main" xmlns="" id="{322C5EDC-8371-C652-E8CA-5C809F4C7E6A}"/>
              </a:ext>
            </a:extLst>
          </p:cNvPr>
          <p:cNvSpPr>
            <a:spLocks noGrp="1"/>
          </p:cNvSpPr>
          <p:nvPr>
            <p:ph type="body" idx="1"/>
          </p:nvPr>
        </p:nvSpPr>
        <p:spPr/>
        <p:txBody>
          <a:bodyPr/>
          <a:lstStyle/>
          <a:p>
            <a:r>
              <a:rPr lang="en-US" altLang="en-US"/>
              <a:t>Layouts for a two-dimensional array:</a:t>
            </a:r>
          </a:p>
        </p:txBody>
      </p:sp>
      <p:pic>
        <p:nvPicPr>
          <p:cNvPr id="25604" name="Picture 4">
            <a:extLst>
              <a:ext uri="{FF2B5EF4-FFF2-40B4-BE49-F238E27FC236}">
                <a16:creationId xmlns:a16="http://schemas.microsoft.com/office/drawing/2014/main" xmlns="" id="{8A32B5F3-D1EA-06EA-7D46-72BC526A6A29}"/>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57200" y="2438400"/>
            <a:ext cx="8223250" cy="3244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xmlns="" id="{AF54D7D0-CEC8-D2BA-1E50-A264B0834301}"/>
              </a:ext>
            </a:extLst>
          </p:cNvPr>
          <p:cNvSpPr>
            <a:spLocks noGrp="1"/>
          </p:cNvSpPr>
          <p:nvPr>
            <p:ph type="title"/>
          </p:nvPr>
        </p:nvSpPr>
        <p:spPr>
          <a:xfrm>
            <a:off x="457200" y="304800"/>
            <a:ext cx="8229600" cy="1143000"/>
          </a:xfrm>
        </p:spPr>
        <p:txBody>
          <a:bodyPr/>
          <a:lstStyle/>
          <a:p>
            <a:r>
              <a:rPr lang="en-US" altLang="en-US" sz="4000"/>
              <a:t>Semantic actions for array reference</a:t>
            </a:r>
          </a:p>
        </p:txBody>
      </p:sp>
      <p:pic>
        <p:nvPicPr>
          <p:cNvPr id="26627" name="Picture 3">
            <a:extLst>
              <a:ext uri="{FF2B5EF4-FFF2-40B4-BE49-F238E27FC236}">
                <a16:creationId xmlns:a16="http://schemas.microsoft.com/office/drawing/2014/main" xmlns="" id="{9CA7DAF7-0ECD-AA55-6729-1F73FDDC590F}"/>
              </a:ext>
            </a:extLst>
          </p:cNvPr>
          <p:cNvPicPr>
            <a:picLocks noGrp="1" noChangeAspect="1" noChangeArrowheads="1"/>
          </p:cNvPicPr>
          <p:nvPr>
            <p:ph type="body" idx="1"/>
          </p:nvPr>
        </p:nvPicPr>
        <p:blipFill>
          <a:blip r:embed="rId2">
            <a:extLst>
              <a:ext uri="{28A0092B-C50C-407E-A947-70E740481C1C}">
                <a14:useLocalDpi xmlns:a14="http://schemas.microsoft.com/office/drawing/2010/main" xmlns="" val="0"/>
              </a:ext>
            </a:extLst>
          </a:blip>
          <a:srcRect/>
          <a:stretch>
            <a:fillRect/>
          </a:stretch>
        </p:blipFill>
        <p:spPr>
          <a:xfrm>
            <a:off x="990600" y="1495425"/>
            <a:ext cx="5418138" cy="5362575"/>
          </a:xfrm>
          <a:noFill/>
        </p:spPr>
      </p:pic>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xmlns="" id="{028F44BD-243F-30AD-F96C-E2027DD30284}"/>
              </a:ext>
            </a:extLst>
          </p:cNvPr>
          <p:cNvSpPr>
            <a:spLocks noGrp="1"/>
          </p:cNvSpPr>
          <p:nvPr>
            <p:ph type="title"/>
          </p:nvPr>
        </p:nvSpPr>
        <p:spPr/>
        <p:txBody>
          <a:bodyPr/>
          <a:lstStyle/>
          <a:p>
            <a:r>
              <a:rPr lang="en-US" altLang="en-US" sz="4400"/>
              <a:t>Translation of Array References</a:t>
            </a:r>
          </a:p>
        </p:txBody>
      </p:sp>
      <p:sp>
        <p:nvSpPr>
          <p:cNvPr id="27651" name="Rectangle 3">
            <a:extLst>
              <a:ext uri="{FF2B5EF4-FFF2-40B4-BE49-F238E27FC236}">
                <a16:creationId xmlns:a16="http://schemas.microsoft.com/office/drawing/2014/main" xmlns="" id="{07336379-8444-4BDC-CB58-905AF7352D03}"/>
              </a:ext>
            </a:extLst>
          </p:cNvPr>
          <p:cNvSpPr>
            <a:spLocks noGrp="1"/>
          </p:cNvSpPr>
          <p:nvPr>
            <p:ph type="body" idx="1"/>
          </p:nvPr>
        </p:nvSpPr>
        <p:spPr/>
        <p:txBody>
          <a:bodyPr/>
          <a:lstStyle/>
          <a:p>
            <a:pPr>
              <a:buFont typeface="Wingdings 2" panose="05020102010507070707" pitchFamily="18" charset="2"/>
              <a:buNone/>
            </a:pPr>
            <a:endParaRPr lang="en-US" altLang="en-US" sz="3200"/>
          </a:p>
          <a:p>
            <a:pPr>
              <a:buFont typeface="Wingdings 2" panose="05020102010507070707" pitchFamily="18" charset="2"/>
              <a:buNone/>
            </a:pPr>
            <a:r>
              <a:rPr lang="en-US" altLang="en-US" sz="3200"/>
              <a:t>Nonterminal </a:t>
            </a:r>
            <a:r>
              <a:rPr lang="en-US" altLang="en-US" sz="3200" i="1"/>
              <a:t>L </a:t>
            </a:r>
            <a:r>
              <a:rPr lang="en-US" altLang="en-US" sz="3200"/>
              <a:t>has three synthesized attributes:</a:t>
            </a:r>
          </a:p>
          <a:p>
            <a:r>
              <a:rPr lang="en-US" altLang="en-US" sz="3200" i="1"/>
              <a:t>L.addr</a:t>
            </a:r>
          </a:p>
          <a:p>
            <a:r>
              <a:rPr lang="en-US" altLang="en-US" sz="3200"/>
              <a:t>L.array</a:t>
            </a:r>
          </a:p>
          <a:p>
            <a:r>
              <a:rPr lang="en-US" altLang="en-US" sz="3200"/>
              <a:t>L.type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CustomShape 1"/>
          <p:cNvSpPr/>
          <p:nvPr/>
        </p:nvSpPr>
        <p:spPr>
          <a:xfrm>
            <a:off x="457200" y="274680"/>
            <a:ext cx="8227440" cy="63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4400" b="1" strike="noStrike" spc="-1">
                <a:solidFill>
                  <a:srgbClr val="000000"/>
                </a:solidFill>
                <a:uFill>
                  <a:solidFill>
                    <a:srgbClr val="FFFFFF"/>
                  </a:solidFill>
                </a:uFill>
                <a:latin typeface="Times New Roman"/>
                <a:ea typeface="DejaVu Sans"/>
              </a:rPr>
              <a:t>Compiler </a:t>
            </a:r>
            <a:endParaRPr lang="en-US" sz="1800" b="0" strike="noStrike" spc="-1">
              <a:solidFill>
                <a:srgbClr val="000000"/>
              </a:solidFill>
              <a:uFill>
                <a:solidFill>
                  <a:srgbClr val="FFFFFF"/>
                </a:solidFill>
              </a:uFill>
              <a:latin typeface="Arial"/>
            </a:endParaRPr>
          </a:p>
        </p:txBody>
      </p:sp>
      <p:sp>
        <p:nvSpPr>
          <p:cNvPr id="81" name="CustomShape 2"/>
          <p:cNvSpPr/>
          <p:nvPr/>
        </p:nvSpPr>
        <p:spPr>
          <a:xfrm>
            <a:off x="457200" y="914400"/>
            <a:ext cx="8227440" cy="5209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0920" algn="just">
              <a:lnSpc>
                <a:spcPct val="100000"/>
              </a:lnSpc>
              <a:buClr>
                <a:srgbClr val="000000"/>
              </a:buClr>
              <a:buFont typeface="Arial"/>
              <a:buChar char="•"/>
            </a:pPr>
            <a:r>
              <a:rPr lang="en-US" sz="3200" b="0" strike="noStrike" spc="-1">
                <a:solidFill>
                  <a:srgbClr val="000000"/>
                </a:solidFill>
                <a:uFill>
                  <a:solidFill>
                    <a:srgbClr val="FFFFFF"/>
                  </a:solidFill>
                </a:uFill>
                <a:latin typeface="Times New Roman"/>
                <a:ea typeface="DejaVu Sans"/>
              </a:rPr>
              <a:t>A given source language is either compiled or interpreted for execution </a:t>
            </a:r>
            <a:endParaRPr lang="en-US" sz="1800" b="0" strike="noStrike" spc="-1">
              <a:solidFill>
                <a:srgbClr val="000000"/>
              </a:solidFill>
              <a:uFill>
                <a:solidFill>
                  <a:srgbClr val="FFFFFF"/>
                </a:solidFill>
              </a:uFill>
              <a:latin typeface="Arial"/>
            </a:endParaRPr>
          </a:p>
          <a:p>
            <a:pPr marL="343080" indent="-340920" algn="just">
              <a:lnSpc>
                <a:spcPct val="100000"/>
              </a:lnSpc>
              <a:buClr>
                <a:srgbClr val="000000"/>
              </a:buClr>
              <a:buFont typeface="Arial"/>
              <a:buChar char="•"/>
            </a:pPr>
            <a:r>
              <a:rPr lang="en-US" sz="3200" b="0" i="1" strike="noStrike" spc="-1">
                <a:solidFill>
                  <a:srgbClr val="000000"/>
                </a:solidFill>
                <a:uFill>
                  <a:solidFill>
                    <a:srgbClr val="FFFFFF"/>
                  </a:solidFill>
                </a:uFill>
                <a:latin typeface="Times New Roman"/>
                <a:ea typeface="DejaVu Sans"/>
              </a:rPr>
              <a:t>compiler</a:t>
            </a:r>
            <a:r>
              <a:rPr lang="en-US" sz="3200" b="0" strike="noStrike" spc="-1">
                <a:solidFill>
                  <a:srgbClr val="000000"/>
                </a:solidFill>
                <a:uFill>
                  <a:solidFill>
                    <a:srgbClr val="FFFFFF"/>
                  </a:solidFill>
                </a:uFill>
                <a:latin typeface="Times New Roman"/>
                <a:ea typeface="DejaVu Sans"/>
              </a:rPr>
              <a:t> is a program that translates a source program (HLL; C, Java) into target code; machine re-locatable code or assembly code. </a:t>
            </a:r>
            <a:endParaRPr lang="en-US" sz="1800" b="0" strike="noStrike" spc="-1">
              <a:solidFill>
                <a:srgbClr val="000000"/>
              </a:solidFill>
              <a:uFill>
                <a:solidFill>
                  <a:srgbClr val="FFFFFF"/>
                </a:solidFill>
              </a:uFill>
              <a:latin typeface="Arial"/>
            </a:endParaRPr>
          </a:p>
          <a:p>
            <a:pPr marL="743040" lvl="1" indent="-283680" algn="just">
              <a:lnSpc>
                <a:spcPct val="100000"/>
              </a:lnSpc>
              <a:buClr>
                <a:srgbClr val="000000"/>
              </a:buClr>
              <a:buFont typeface="Arial"/>
              <a:buChar char="–"/>
            </a:pPr>
            <a:r>
              <a:rPr lang="en-US" sz="3200" b="0" strike="noStrike" spc="-1">
                <a:solidFill>
                  <a:srgbClr val="000000"/>
                </a:solidFill>
                <a:uFill>
                  <a:solidFill>
                    <a:srgbClr val="FFFFFF"/>
                  </a:solidFill>
                </a:uFill>
                <a:latin typeface="Times New Roman"/>
                <a:ea typeface="DejaVu Sans"/>
              </a:rPr>
              <a:t>The generated machine code can be later executed many times against different data each time. </a:t>
            </a:r>
            <a:endParaRPr lang="en-US" sz="1800" b="0" strike="noStrike" spc="-1">
              <a:solidFill>
                <a:srgbClr val="000000"/>
              </a:solidFill>
              <a:uFill>
                <a:solidFill>
                  <a:srgbClr val="FFFFFF"/>
                </a:solidFill>
              </a:uFill>
              <a:latin typeface="Arial"/>
            </a:endParaRPr>
          </a:p>
          <a:p>
            <a:pPr marL="743040" lvl="1" indent="-283680" algn="just">
              <a:lnSpc>
                <a:spcPct val="100000"/>
              </a:lnSpc>
              <a:buClr>
                <a:srgbClr val="000000"/>
              </a:buClr>
              <a:buFont typeface="Arial"/>
              <a:buChar char="–"/>
            </a:pPr>
            <a:r>
              <a:rPr lang="en-US" sz="3200" b="0" strike="noStrike" spc="-1">
                <a:solidFill>
                  <a:srgbClr val="000000"/>
                </a:solidFill>
                <a:uFill>
                  <a:solidFill>
                    <a:srgbClr val="FFFFFF"/>
                  </a:solidFill>
                </a:uFill>
                <a:latin typeface="Times New Roman"/>
                <a:ea typeface="DejaVu Sans"/>
              </a:rPr>
              <a:t>The code generated is not portable to other systems. </a:t>
            </a:r>
            <a:endParaRPr lang="en-US" sz="1800" b="0" strike="noStrike" spc="-1">
              <a:solidFill>
                <a:srgbClr val="000000"/>
              </a:solidFill>
              <a:uFill>
                <a:solidFill>
                  <a:srgbClr val="FFFFFF"/>
                </a:solidFill>
              </a:uFill>
              <a:latin typeface="Arial"/>
            </a:endParaRPr>
          </a:p>
          <a:p>
            <a:pPr algn="just">
              <a:lnSpc>
                <a:spcPct val="100000"/>
              </a:lnSpc>
            </a:pPr>
            <a:endParaRPr lang="en-US"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1" name="CustomShape 1"/>
          <p:cNvSpPr/>
          <p:nvPr/>
        </p:nvSpPr>
        <p:spPr>
          <a:xfrm>
            <a:off x="685800" y="676800"/>
            <a:ext cx="7771680" cy="7308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gn="just">
              <a:lnSpc>
                <a:spcPct val="100000"/>
              </a:lnSpc>
            </a:pPr>
            <a:r>
              <a:rPr lang="en-US" sz="4400" b="1" strike="noStrike" spc="-1">
                <a:solidFill>
                  <a:srgbClr val="000000"/>
                </a:solidFill>
                <a:uFill>
                  <a:solidFill>
                    <a:srgbClr val="FFFFFF"/>
                  </a:solidFill>
                </a:uFill>
                <a:latin typeface="Times New Roman"/>
                <a:ea typeface="DejaVu Sans"/>
              </a:rPr>
              <a:t>Token and Lexeme </a:t>
            </a:r>
            <a:endParaRPr lang="en-US" sz="1800" b="0" strike="noStrike" spc="-1">
              <a:solidFill>
                <a:srgbClr val="000000"/>
              </a:solidFill>
              <a:uFill>
                <a:solidFill>
                  <a:srgbClr val="FFFFFF"/>
                </a:solidFill>
              </a:uFill>
              <a:latin typeface="Arial"/>
            </a:endParaRPr>
          </a:p>
        </p:txBody>
      </p:sp>
      <p:sp>
        <p:nvSpPr>
          <p:cNvPr id="152" name="CustomShape 2"/>
          <p:cNvSpPr/>
          <p:nvPr/>
        </p:nvSpPr>
        <p:spPr>
          <a:xfrm>
            <a:off x="685800" y="1511640"/>
            <a:ext cx="8091720" cy="50835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marL="457200" indent="-456840" algn="just">
              <a:lnSpc>
                <a:spcPct val="100000"/>
              </a:lnSpc>
              <a:buClr>
                <a:srgbClr val="000000"/>
              </a:buClr>
              <a:buFont typeface="Wingdings" charset="2"/>
              <a:buChar char=""/>
            </a:pPr>
            <a:r>
              <a:rPr lang="en-US" sz="3200" b="0" strike="noStrike" spc="-1">
                <a:solidFill>
                  <a:srgbClr val="000000"/>
                </a:solidFill>
                <a:uFill>
                  <a:solidFill>
                    <a:srgbClr val="FFFFFF"/>
                  </a:solidFill>
                </a:uFill>
                <a:latin typeface="Times New Roman"/>
                <a:ea typeface="DejaVu Sans"/>
              </a:rPr>
              <a:t>Once a token is generated the corresponding entry is made in the symbol table.</a:t>
            </a:r>
            <a:endParaRPr lang="en-US" sz="1800" b="0" strike="noStrike" spc="-1">
              <a:solidFill>
                <a:srgbClr val="000000"/>
              </a:solidFill>
              <a:uFill>
                <a:solidFill>
                  <a:srgbClr val="FFFFFF"/>
                </a:solidFill>
              </a:uFill>
              <a:latin typeface="Arial"/>
            </a:endParaRPr>
          </a:p>
          <a:p>
            <a:pPr algn="just">
              <a:lnSpc>
                <a:spcPct val="100000"/>
              </a:lnSpc>
            </a:pPr>
            <a:endParaRPr lang="en-US" sz="1800" b="0" strike="noStrike" spc="-1">
              <a:solidFill>
                <a:srgbClr val="000000"/>
              </a:solidFill>
              <a:uFill>
                <a:solidFill>
                  <a:srgbClr val="FFFFFF"/>
                </a:solidFill>
              </a:uFill>
              <a:latin typeface="Arial"/>
            </a:endParaRPr>
          </a:p>
          <a:p>
            <a:pPr algn="just">
              <a:lnSpc>
                <a:spcPct val="100000"/>
              </a:lnSpc>
            </a:pPr>
            <a:r>
              <a:rPr lang="en-US" sz="3200" b="0" strike="noStrike" spc="-1">
                <a:solidFill>
                  <a:srgbClr val="000000"/>
                </a:solidFill>
                <a:uFill>
                  <a:solidFill>
                    <a:srgbClr val="FFFFFF"/>
                  </a:solidFill>
                </a:uFill>
                <a:latin typeface="Times New Roman"/>
                <a:ea typeface="DejaVu Sans"/>
              </a:rPr>
              <a:t>At lexical analysis phase, </a:t>
            </a:r>
            <a:endParaRPr lang="en-US" sz="1800" b="0" strike="noStrike" spc="-1">
              <a:solidFill>
                <a:srgbClr val="000000"/>
              </a:solidFill>
              <a:uFill>
                <a:solidFill>
                  <a:srgbClr val="FFFFFF"/>
                </a:solidFill>
              </a:uFill>
              <a:latin typeface="Arial"/>
            </a:endParaRPr>
          </a:p>
          <a:p>
            <a:pPr algn="just">
              <a:lnSpc>
                <a:spcPct val="100000"/>
              </a:lnSpc>
            </a:pPr>
            <a:r>
              <a:rPr lang="en-US" sz="3200" b="1" strike="noStrike" spc="-1">
                <a:solidFill>
                  <a:srgbClr val="000000"/>
                </a:solidFill>
                <a:uFill>
                  <a:solidFill>
                    <a:srgbClr val="FFFFFF"/>
                  </a:solidFill>
                </a:uFill>
                <a:latin typeface="Times New Roman"/>
                <a:ea typeface="DejaVu Sans"/>
              </a:rPr>
              <a:t>Input</a:t>
            </a:r>
            <a:r>
              <a:rPr lang="en-US" sz="3200" b="0" strike="noStrike" spc="-1">
                <a:solidFill>
                  <a:srgbClr val="000000"/>
                </a:solidFill>
                <a:uFill>
                  <a:solidFill>
                    <a:srgbClr val="FFFFFF"/>
                  </a:solidFill>
                </a:uFill>
                <a:latin typeface="Times New Roman"/>
                <a:ea typeface="DejaVu Sans"/>
              </a:rPr>
              <a:t>: stream of characters</a:t>
            </a:r>
            <a:endParaRPr lang="en-US" sz="1800" b="0" strike="noStrike" spc="-1">
              <a:solidFill>
                <a:srgbClr val="000000"/>
              </a:solidFill>
              <a:uFill>
                <a:solidFill>
                  <a:srgbClr val="FFFFFF"/>
                </a:solidFill>
              </a:uFill>
              <a:latin typeface="Arial"/>
            </a:endParaRPr>
          </a:p>
          <a:p>
            <a:pPr algn="just">
              <a:lnSpc>
                <a:spcPct val="100000"/>
              </a:lnSpc>
            </a:pPr>
            <a:r>
              <a:rPr lang="en-US" sz="3200" b="1" strike="noStrike" spc="-1">
                <a:solidFill>
                  <a:srgbClr val="000000"/>
                </a:solidFill>
                <a:uFill>
                  <a:solidFill>
                    <a:srgbClr val="FFFFFF"/>
                  </a:solidFill>
                </a:uFill>
                <a:latin typeface="Times New Roman"/>
                <a:ea typeface="DejaVu Sans"/>
              </a:rPr>
              <a:t>Output</a:t>
            </a:r>
            <a:r>
              <a:rPr lang="en-US" sz="3200" b="0" strike="noStrike" spc="-1">
                <a:solidFill>
                  <a:srgbClr val="000000"/>
                </a:solidFill>
                <a:uFill>
                  <a:solidFill>
                    <a:srgbClr val="FFFFFF"/>
                  </a:solidFill>
                </a:uFill>
                <a:latin typeface="Times New Roman"/>
                <a:ea typeface="DejaVu Sans"/>
              </a:rPr>
              <a:t>: Token</a:t>
            </a:r>
            <a:endParaRPr lang="en-US" sz="1800" b="0" strike="noStrike" spc="-1">
              <a:solidFill>
                <a:srgbClr val="000000"/>
              </a:solidFill>
              <a:uFill>
                <a:solidFill>
                  <a:srgbClr val="FFFFFF"/>
                </a:solidFill>
              </a:uFill>
              <a:latin typeface="Arial"/>
            </a:endParaRPr>
          </a:p>
          <a:p>
            <a:pPr algn="just">
              <a:lnSpc>
                <a:spcPct val="100000"/>
              </a:lnSpc>
            </a:pPr>
            <a:r>
              <a:rPr lang="en-US" sz="3200" b="1" i="1" strike="noStrike" spc="-1">
                <a:solidFill>
                  <a:srgbClr val="000000"/>
                </a:solidFill>
                <a:uFill>
                  <a:solidFill>
                    <a:srgbClr val="FFFFFF"/>
                  </a:solidFill>
                </a:uFill>
                <a:latin typeface="Times New Roman"/>
                <a:ea typeface="DejaVu Sans"/>
              </a:rPr>
              <a:t>Token Template: </a:t>
            </a:r>
            <a:endParaRPr lang="en-US" sz="1800" b="0" strike="noStrike" spc="-1">
              <a:solidFill>
                <a:srgbClr val="000000"/>
              </a:solidFill>
              <a:uFill>
                <a:solidFill>
                  <a:srgbClr val="FFFFFF"/>
                </a:solidFill>
              </a:uFill>
              <a:latin typeface="Arial"/>
            </a:endParaRPr>
          </a:p>
          <a:p>
            <a:pPr algn="just">
              <a:lnSpc>
                <a:spcPct val="100000"/>
              </a:lnSpc>
            </a:pPr>
            <a:r>
              <a:rPr lang="en-US" sz="3200" b="0" strike="noStrike" spc="-1">
                <a:solidFill>
                  <a:srgbClr val="000000"/>
                </a:solidFill>
                <a:uFill>
                  <a:solidFill>
                    <a:srgbClr val="FFFFFF"/>
                  </a:solidFill>
                </a:uFill>
                <a:latin typeface="Times New Roman"/>
                <a:ea typeface="DejaVu Sans"/>
              </a:rPr>
              <a:t>&lt;token-name, attribute-value&gt;</a:t>
            </a:r>
            <a:endParaRPr lang="en-US" sz="1800" b="0" strike="noStrike" spc="-1">
              <a:solidFill>
                <a:srgbClr val="000000"/>
              </a:solidFill>
              <a:uFill>
                <a:solidFill>
                  <a:srgbClr val="FFFFFF"/>
                </a:solidFill>
              </a:uFill>
              <a:latin typeface="Arial"/>
            </a:endParaRPr>
          </a:p>
          <a:p>
            <a:pPr marL="457200" indent="-456840" algn="just">
              <a:lnSpc>
                <a:spcPct val="100000"/>
              </a:lnSpc>
              <a:buClr>
                <a:srgbClr val="000000"/>
              </a:buClr>
              <a:buFont typeface="Wingdings" charset="2"/>
              <a:buChar char=""/>
            </a:pPr>
            <a:r>
              <a:rPr lang="en-US" sz="3200" b="0" strike="noStrike" spc="-1">
                <a:solidFill>
                  <a:srgbClr val="000000"/>
                </a:solidFill>
                <a:uFill>
                  <a:solidFill>
                    <a:srgbClr val="FFFFFF"/>
                  </a:solidFill>
                </a:uFill>
                <a:latin typeface="Times New Roman"/>
                <a:ea typeface="DejaVu Sans"/>
              </a:rPr>
              <a:t>For example, for      c=a+b*5; </a:t>
            </a:r>
            <a:endParaRPr lang="en-US" sz="1800" b="0" strike="noStrike" spc="-1">
              <a:solidFill>
                <a:srgbClr val="000000"/>
              </a:solidFill>
              <a:uFill>
                <a:solidFill>
                  <a:srgbClr val="FFFFFF"/>
                </a:solidFill>
              </a:uFill>
              <a:latin typeface="Arial"/>
            </a:endParaRPr>
          </a:p>
          <a:p>
            <a:pPr algn="just">
              <a:lnSpc>
                <a:spcPct val="100000"/>
              </a:lnSpc>
            </a:pPr>
            <a:r>
              <a:rPr lang="en-US" sz="2400" b="1" i="1" strike="noStrike" spc="-1">
                <a:solidFill>
                  <a:srgbClr val="000000"/>
                </a:solidFill>
                <a:uFill>
                  <a:solidFill>
                    <a:srgbClr val="FFFFFF"/>
                  </a:solidFill>
                </a:uFill>
                <a:latin typeface="Times New Roman"/>
                <a:ea typeface="DejaVu Sans"/>
              </a:rPr>
              <a:t>Hence,</a:t>
            </a:r>
            <a:endParaRPr lang="en-US" sz="1800" b="0" strike="noStrike" spc="-1">
              <a:solidFill>
                <a:srgbClr val="000000"/>
              </a:solidFill>
              <a:uFill>
                <a:solidFill>
                  <a:srgbClr val="FFFFFF"/>
                </a:solidFill>
              </a:uFill>
              <a:latin typeface="Arial"/>
            </a:endParaRPr>
          </a:p>
          <a:p>
            <a:pPr algn="just">
              <a:lnSpc>
                <a:spcPct val="100000"/>
              </a:lnSpc>
            </a:pPr>
            <a:r>
              <a:rPr lang="en-US" sz="2400" b="1" i="1" strike="noStrike" spc="-1">
                <a:solidFill>
                  <a:srgbClr val="000000"/>
                </a:solidFill>
                <a:uFill>
                  <a:solidFill>
                    <a:srgbClr val="FFFFFF"/>
                  </a:solidFill>
                </a:uFill>
                <a:latin typeface="Times New Roman"/>
                <a:ea typeface="DejaVu Sans"/>
              </a:rPr>
              <a:t> &lt;id, 1&gt;&lt;=&gt;&lt; id, 2&gt;&lt; +&gt;&lt;id, 3 &gt;&lt; * &gt;&lt; 5&gt; </a:t>
            </a:r>
            <a:endParaRPr lang="en-US" sz="1800" b="0" strike="noStrike" spc="-1">
              <a:solidFill>
                <a:srgbClr val="000000"/>
              </a:solidFill>
              <a:uFill>
                <a:solidFill>
                  <a:srgbClr val="FFFFFF"/>
                </a:solidFill>
              </a:uFill>
              <a:latin typeface="Arial"/>
            </a:endParaRPr>
          </a:p>
          <a:p>
            <a:pPr algn="just">
              <a:lnSpc>
                <a:spcPct val="100000"/>
              </a:lnSpc>
            </a:pPr>
            <a:endParaRPr lang="en-US"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xmlns="" id="{80D5D6A2-956F-A968-9A1A-91CA37311A4A}"/>
              </a:ext>
            </a:extLst>
          </p:cNvPr>
          <p:cNvSpPr>
            <a:spLocks noGrp="1"/>
          </p:cNvSpPr>
          <p:nvPr>
            <p:ph type="title"/>
          </p:nvPr>
        </p:nvSpPr>
        <p:spPr>
          <a:xfrm>
            <a:off x="457200" y="914400"/>
            <a:ext cx="8229600" cy="1143000"/>
          </a:xfrm>
        </p:spPr>
        <p:txBody>
          <a:bodyPr/>
          <a:lstStyle/>
          <a:p>
            <a:r>
              <a:rPr lang="en-US" altLang="en-US" sz="4600"/>
              <a:t>Conversions between primitive types in Java</a:t>
            </a:r>
          </a:p>
        </p:txBody>
      </p:sp>
      <p:sp>
        <p:nvSpPr>
          <p:cNvPr id="28675" name="Rectangle 3">
            <a:extLst>
              <a:ext uri="{FF2B5EF4-FFF2-40B4-BE49-F238E27FC236}">
                <a16:creationId xmlns:a16="http://schemas.microsoft.com/office/drawing/2014/main" xmlns="" id="{6B9AEF84-9089-32D0-A860-15A2EE998F4C}"/>
              </a:ext>
            </a:extLst>
          </p:cNvPr>
          <p:cNvSpPr>
            <a:spLocks noGrp="1"/>
          </p:cNvSpPr>
          <p:nvPr>
            <p:ph type="body" idx="1"/>
          </p:nvPr>
        </p:nvSpPr>
        <p:spPr/>
        <p:txBody>
          <a:bodyPr/>
          <a:lstStyle/>
          <a:p>
            <a:endParaRPr lang="en-US" altLang="en-US"/>
          </a:p>
        </p:txBody>
      </p:sp>
      <p:pic>
        <p:nvPicPr>
          <p:cNvPr id="28676" name="Picture 4">
            <a:extLst>
              <a:ext uri="{FF2B5EF4-FFF2-40B4-BE49-F238E27FC236}">
                <a16:creationId xmlns:a16="http://schemas.microsoft.com/office/drawing/2014/main" xmlns="" id="{05B70BDA-9241-995B-A2D5-C068A9D7D9BE}"/>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14400" y="2057400"/>
            <a:ext cx="7162800" cy="4287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xmlns="" id="{44FE1A70-90FE-F70D-B9BA-4AD515AC4C75}"/>
              </a:ext>
            </a:extLst>
          </p:cNvPr>
          <p:cNvSpPr>
            <a:spLocks noGrp="1"/>
          </p:cNvSpPr>
          <p:nvPr>
            <p:ph type="title"/>
          </p:nvPr>
        </p:nvSpPr>
        <p:spPr>
          <a:xfrm>
            <a:off x="457200" y="990600"/>
            <a:ext cx="8229600" cy="1143000"/>
          </a:xfrm>
        </p:spPr>
        <p:txBody>
          <a:bodyPr/>
          <a:lstStyle/>
          <a:p>
            <a:r>
              <a:rPr lang="en-US" altLang="en-US" sz="4600"/>
              <a:t>Introducing type conversions into expression evaluation</a:t>
            </a:r>
          </a:p>
        </p:txBody>
      </p:sp>
      <p:pic>
        <p:nvPicPr>
          <p:cNvPr id="29699" name="Picture 3">
            <a:extLst>
              <a:ext uri="{FF2B5EF4-FFF2-40B4-BE49-F238E27FC236}">
                <a16:creationId xmlns:a16="http://schemas.microsoft.com/office/drawing/2014/main" xmlns="" id="{AA2B5FB1-6F0D-245F-D2AA-08C5E6F90AF5}"/>
              </a:ext>
            </a:extLst>
          </p:cNvPr>
          <p:cNvPicPr>
            <a:picLocks noGrp="1" noChangeAspect="1" noChangeArrowheads="1"/>
          </p:cNvPicPr>
          <p:nvPr>
            <p:ph type="body" idx="1"/>
          </p:nvPr>
        </p:nvPicPr>
        <p:blipFill>
          <a:blip r:embed="rId2">
            <a:extLst>
              <a:ext uri="{28A0092B-C50C-407E-A947-70E740481C1C}">
                <a14:useLocalDpi xmlns:a14="http://schemas.microsoft.com/office/drawing/2010/main" xmlns="" val="0"/>
              </a:ext>
            </a:extLst>
          </a:blip>
          <a:srcRect/>
          <a:stretch>
            <a:fillRect/>
          </a:stretch>
        </p:blipFill>
        <p:spPr>
          <a:xfrm>
            <a:off x="381000" y="2514600"/>
            <a:ext cx="8763000" cy="2312988"/>
          </a:xfrm>
          <a:noFill/>
        </p:spPr>
      </p:pic>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xmlns="" id="{3FFFA3F6-E1CC-199A-CEE5-A7F417B466C7}"/>
              </a:ext>
            </a:extLst>
          </p:cNvPr>
          <p:cNvSpPr>
            <a:spLocks noGrp="1"/>
          </p:cNvSpPr>
          <p:nvPr>
            <p:ph type="title"/>
          </p:nvPr>
        </p:nvSpPr>
        <p:spPr>
          <a:xfrm>
            <a:off x="457200" y="1143000"/>
            <a:ext cx="8229600" cy="1143000"/>
          </a:xfrm>
        </p:spPr>
        <p:txBody>
          <a:bodyPr/>
          <a:lstStyle/>
          <a:p>
            <a:r>
              <a:rPr lang="en-US" altLang="en-US" sz="4600"/>
              <a:t>Abstract syntax tree for the function definition</a:t>
            </a:r>
          </a:p>
        </p:txBody>
      </p:sp>
      <p:pic>
        <p:nvPicPr>
          <p:cNvPr id="30723" name="Picture 3">
            <a:extLst>
              <a:ext uri="{FF2B5EF4-FFF2-40B4-BE49-F238E27FC236}">
                <a16:creationId xmlns:a16="http://schemas.microsoft.com/office/drawing/2014/main" xmlns="" id="{EE7FAE31-090F-EEC9-9B96-6E9D852B06B5}"/>
              </a:ext>
            </a:extLst>
          </p:cNvPr>
          <p:cNvPicPr>
            <a:picLocks noGrp="1" noChangeAspect="1" noChangeArrowheads="1"/>
          </p:cNvPicPr>
          <p:nvPr>
            <p:ph type="body" idx="1"/>
          </p:nvPr>
        </p:nvPicPr>
        <p:blipFill>
          <a:blip r:embed="rId2">
            <a:extLst>
              <a:ext uri="{28A0092B-C50C-407E-A947-70E740481C1C}">
                <a14:useLocalDpi xmlns:a14="http://schemas.microsoft.com/office/drawing/2010/main" xmlns="" val="0"/>
              </a:ext>
            </a:extLst>
          </a:blip>
          <a:srcRect/>
          <a:stretch>
            <a:fillRect/>
          </a:stretch>
        </p:blipFill>
        <p:spPr>
          <a:xfrm>
            <a:off x="3810000" y="3008313"/>
            <a:ext cx="5105400" cy="3621087"/>
          </a:xfrm>
          <a:noFill/>
        </p:spPr>
      </p:pic>
      <p:sp>
        <p:nvSpPr>
          <p:cNvPr id="30724" name="TextBox 3">
            <a:extLst>
              <a:ext uri="{FF2B5EF4-FFF2-40B4-BE49-F238E27FC236}">
                <a16:creationId xmlns:a16="http://schemas.microsoft.com/office/drawing/2014/main" xmlns="" id="{B15F2546-F605-1F2F-755E-25E091EE4215}"/>
              </a:ext>
            </a:extLst>
          </p:cNvPr>
          <p:cNvSpPr txBox="1">
            <a:spLocks noChangeArrowheads="1"/>
          </p:cNvSpPr>
          <p:nvPr/>
        </p:nvSpPr>
        <p:spPr bwMode="auto">
          <a:xfrm>
            <a:off x="376238" y="2667000"/>
            <a:ext cx="3662362"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800"/>
              <a:t>fun length(x) =</a:t>
            </a:r>
          </a:p>
          <a:p>
            <a:pPr eaLnBrk="1" hangingPunct="1"/>
            <a:r>
              <a:rPr lang="en-US" altLang="en-US" sz="1800"/>
              <a:t>   if null(x) then 0 else length(tl(x)+1)</a:t>
            </a:r>
          </a:p>
        </p:txBody>
      </p:sp>
      <p:sp>
        <p:nvSpPr>
          <p:cNvPr id="30725" name="TextBox 4">
            <a:extLst>
              <a:ext uri="{FF2B5EF4-FFF2-40B4-BE49-F238E27FC236}">
                <a16:creationId xmlns:a16="http://schemas.microsoft.com/office/drawing/2014/main" xmlns="" id="{5751FF6B-DD2E-2534-51EC-AE0217114D98}"/>
              </a:ext>
            </a:extLst>
          </p:cNvPr>
          <p:cNvSpPr txBox="1">
            <a:spLocks noChangeArrowheads="1"/>
          </p:cNvSpPr>
          <p:nvPr/>
        </p:nvSpPr>
        <p:spPr bwMode="auto">
          <a:xfrm>
            <a:off x="457200" y="4800600"/>
            <a:ext cx="4052888"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a:t>This is a polymorphic function </a:t>
            </a:r>
          </a:p>
          <a:p>
            <a:pPr eaLnBrk="1" hangingPunct="1"/>
            <a:r>
              <a:rPr lang="en-US" altLang="en-US"/>
              <a:t>in ML language</a:t>
            </a:r>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xmlns="" id="{F6FFDEC9-2969-550A-8942-32A2B2B680E6}"/>
              </a:ext>
            </a:extLst>
          </p:cNvPr>
          <p:cNvSpPr>
            <a:spLocks noGrp="1"/>
          </p:cNvSpPr>
          <p:nvPr>
            <p:ph type="title"/>
          </p:nvPr>
        </p:nvSpPr>
        <p:spPr/>
        <p:txBody>
          <a:bodyPr/>
          <a:lstStyle/>
          <a:p>
            <a:r>
              <a:rPr lang="en-US" altLang="en-US" sz="3800"/>
              <a:t>Inferring a type for the function </a:t>
            </a:r>
            <a:r>
              <a:rPr lang="en-US" altLang="en-US" sz="3800" i="1"/>
              <a:t>length</a:t>
            </a:r>
          </a:p>
        </p:txBody>
      </p:sp>
      <p:pic>
        <p:nvPicPr>
          <p:cNvPr id="31747" name="Picture 3">
            <a:extLst>
              <a:ext uri="{FF2B5EF4-FFF2-40B4-BE49-F238E27FC236}">
                <a16:creationId xmlns:a16="http://schemas.microsoft.com/office/drawing/2014/main" xmlns="" id="{BFB2E468-B008-BDE9-B87C-0EFD197ADBF9}"/>
              </a:ext>
            </a:extLst>
          </p:cNvPr>
          <p:cNvPicPr>
            <a:picLocks noGrp="1" noChangeAspect="1" noChangeArrowheads="1"/>
          </p:cNvPicPr>
          <p:nvPr>
            <p:ph type="body" idx="1"/>
          </p:nvPr>
        </p:nvPicPr>
        <p:blipFill>
          <a:blip r:embed="rId2">
            <a:extLst>
              <a:ext uri="{28A0092B-C50C-407E-A947-70E740481C1C}">
                <a14:useLocalDpi xmlns:a14="http://schemas.microsoft.com/office/drawing/2010/main" xmlns="" val="0"/>
              </a:ext>
            </a:extLst>
          </a:blip>
          <a:srcRect/>
          <a:stretch>
            <a:fillRect/>
          </a:stretch>
        </p:blipFill>
        <p:spPr>
          <a:xfrm>
            <a:off x="457200" y="2057400"/>
            <a:ext cx="8001000" cy="4076700"/>
          </a:xfrm>
          <a:noFill/>
        </p:spPr>
      </p:pic>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xmlns="" id="{D063579C-3367-9841-B9F9-89F56074F15D}"/>
              </a:ext>
            </a:extLst>
          </p:cNvPr>
          <p:cNvSpPr>
            <a:spLocks noGrp="1"/>
          </p:cNvSpPr>
          <p:nvPr>
            <p:ph type="title"/>
          </p:nvPr>
        </p:nvSpPr>
        <p:spPr/>
        <p:txBody>
          <a:bodyPr/>
          <a:lstStyle/>
          <a:p>
            <a:r>
              <a:rPr lang="en-US" altLang="en-US"/>
              <a:t>Algorithm for Unification</a:t>
            </a:r>
          </a:p>
        </p:txBody>
      </p:sp>
      <p:pic>
        <p:nvPicPr>
          <p:cNvPr id="32771" name="Picture 3">
            <a:extLst>
              <a:ext uri="{FF2B5EF4-FFF2-40B4-BE49-F238E27FC236}">
                <a16:creationId xmlns:a16="http://schemas.microsoft.com/office/drawing/2014/main" xmlns="" id="{5CBBCCB5-396D-87AF-9EC5-2E3050C88B0B}"/>
              </a:ext>
            </a:extLst>
          </p:cNvPr>
          <p:cNvPicPr>
            <a:picLocks noGrp="1" noChangeAspect="1" noChangeArrowheads="1"/>
          </p:cNvPicPr>
          <p:nvPr>
            <p:ph type="body" idx="1"/>
          </p:nvPr>
        </p:nvPicPr>
        <p:blipFill>
          <a:blip r:embed="rId2">
            <a:extLst>
              <a:ext uri="{28A0092B-C50C-407E-A947-70E740481C1C}">
                <a14:useLocalDpi xmlns:a14="http://schemas.microsoft.com/office/drawing/2010/main" xmlns="" val="0"/>
              </a:ext>
            </a:extLst>
          </a:blip>
          <a:srcRect/>
          <a:stretch>
            <a:fillRect/>
          </a:stretch>
        </p:blipFill>
        <p:spPr>
          <a:xfrm>
            <a:off x="609600" y="2057400"/>
            <a:ext cx="5105400" cy="955675"/>
          </a:xfrm>
          <a:noFill/>
        </p:spPr>
      </p:pic>
      <p:pic>
        <p:nvPicPr>
          <p:cNvPr id="32772" name="Picture 4">
            <a:extLst>
              <a:ext uri="{FF2B5EF4-FFF2-40B4-BE49-F238E27FC236}">
                <a16:creationId xmlns:a16="http://schemas.microsoft.com/office/drawing/2014/main" xmlns="" id="{3FDDE30C-54E8-F122-846C-D9B575DDC896}"/>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33400" y="3429000"/>
            <a:ext cx="8153400" cy="2552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xmlns="" id="{22CA7669-1ADB-2EC3-292A-786991454E49}"/>
              </a:ext>
            </a:extLst>
          </p:cNvPr>
          <p:cNvSpPr>
            <a:spLocks noGrp="1"/>
          </p:cNvSpPr>
          <p:nvPr>
            <p:ph type="title"/>
          </p:nvPr>
        </p:nvSpPr>
        <p:spPr/>
        <p:txBody>
          <a:bodyPr/>
          <a:lstStyle/>
          <a:p>
            <a:r>
              <a:rPr lang="en-US" altLang="en-US"/>
              <a:t>Unification algorithm</a:t>
            </a:r>
          </a:p>
        </p:txBody>
      </p:sp>
      <p:sp>
        <p:nvSpPr>
          <p:cNvPr id="33795" name="Rectangle 3">
            <a:extLst>
              <a:ext uri="{FF2B5EF4-FFF2-40B4-BE49-F238E27FC236}">
                <a16:creationId xmlns:a16="http://schemas.microsoft.com/office/drawing/2014/main" xmlns="" id="{4C2BA580-249A-C7D8-CF90-39E80062A048}"/>
              </a:ext>
            </a:extLst>
          </p:cNvPr>
          <p:cNvSpPr>
            <a:spLocks noGrp="1"/>
          </p:cNvSpPr>
          <p:nvPr>
            <p:ph type="body" idx="1"/>
          </p:nvPr>
        </p:nvSpPr>
        <p:spPr>
          <a:xfrm>
            <a:off x="457200" y="1935163"/>
            <a:ext cx="8229600" cy="4618037"/>
          </a:xfrm>
        </p:spPr>
        <p:txBody>
          <a:bodyPr/>
          <a:lstStyle/>
          <a:p>
            <a:pPr>
              <a:lnSpc>
                <a:spcPct val="80000"/>
              </a:lnSpc>
              <a:buFont typeface="Wingdings 2" panose="05020102010507070707" pitchFamily="18" charset="2"/>
              <a:buNone/>
            </a:pPr>
            <a:r>
              <a:rPr lang="en-US" altLang="en-US" sz="2000"/>
              <a:t>boolean unify (Node m, Node n) {</a:t>
            </a:r>
          </a:p>
          <a:p>
            <a:pPr>
              <a:lnSpc>
                <a:spcPct val="80000"/>
              </a:lnSpc>
              <a:buFont typeface="Wingdings 2" panose="05020102010507070707" pitchFamily="18" charset="2"/>
              <a:buNone/>
            </a:pPr>
            <a:r>
              <a:rPr lang="en-US" altLang="en-US" sz="2000"/>
              <a:t>	s = find(m); t = find(n);</a:t>
            </a:r>
          </a:p>
          <a:p>
            <a:pPr>
              <a:lnSpc>
                <a:spcPct val="80000"/>
              </a:lnSpc>
              <a:buFont typeface="Wingdings 2" panose="05020102010507070707" pitchFamily="18" charset="2"/>
              <a:buNone/>
            </a:pPr>
            <a:r>
              <a:rPr lang="en-US" altLang="en-US" sz="2000"/>
              <a:t>	if ( s = t ) </a:t>
            </a:r>
            <a:r>
              <a:rPr lang="en-US" altLang="en-US" sz="2000" b="1"/>
              <a:t>return </a:t>
            </a:r>
            <a:r>
              <a:rPr lang="en-US" altLang="en-US" sz="2000"/>
              <a:t>true;</a:t>
            </a:r>
          </a:p>
          <a:p>
            <a:pPr>
              <a:lnSpc>
                <a:spcPct val="80000"/>
              </a:lnSpc>
              <a:buFont typeface="Wingdings 2" panose="05020102010507070707" pitchFamily="18" charset="2"/>
              <a:buNone/>
            </a:pPr>
            <a:r>
              <a:rPr lang="en-US" altLang="en-US" sz="2000" b="1"/>
              <a:t>	else if </a:t>
            </a:r>
            <a:r>
              <a:rPr lang="en-US" altLang="en-US" sz="2000"/>
              <a:t>( nodes s and t represent the same basic type ) </a:t>
            </a:r>
            <a:r>
              <a:rPr lang="en-US" altLang="en-US" sz="2000" b="1"/>
              <a:t>return </a:t>
            </a:r>
            <a:r>
              <a:rPr lang="en-US" altLang="en-US" sz="2000" i="1"/>
              <a:t>true;</a:t>
            </a:r>
          </a:p>
          <a:p>
            <a:pPr>
              <a:lnSpc>
                <a:spcPct val="80000"/>
              </a:lnSpc>
              <a:buFont typeface="Wingdings 2" panose="05020102010507070707" pitchFamily="18" charset="2"/>
              <a:buNone/>
            </a:pPr>
            <a:r>
              <a:rPr lang="en-US" altLang="en-US" sz="2000" b="1"/>
              <a:t>	else if </a:t>
            </a:r>
            <a:r>
              <a:rPr lang="en-US" altLang="en-US" sz="2000"/>
              <a:t>(s is an op-node with children s1 and </a:t>
            </a:r>
            <a:r>
              <a:rPr lang="en-US" altLang="en-US" sz="2000" i="1"/>
              <a:t>s2 </a:t>
            </a:r>
            <a:r>
              <a:rPr lang="en-US" altLang="en-US" sz="2000" b="1"/>
              <a:t>and</a:t>
            </a:r>
          </a:p>
          <a:p>
            <a:pPr>
              <a:lnSpc>
                <a:spcPct val="80000"/>
              </a:lnSpc>
              <a:buFont typeface="Wingdings 2" panose="05020102010507070707" pitchFamily="18" charset="2"/>
              <a:buNone/>
            </a:pPr>
            <a:r>
              <a:rPr lang="en-US" altLang="en-US" sz="2000"/>
              <a:t>		t is an op-node with children t1 and t2) {</a:t>
            </a:r>
          </a:p>
          <a:p>
            <a:pPr>
              <a:lnSpc>
                <a:spcPct val="80000"/>
              </a:lnSpc>
              <a:buFont typeface="Wingdings 2" panose="05020102010507070707" pitchFamily="18" charset="2"/>
              <a:buNone/>
            </a:pPr>
            <a:r>
              <a:rPr lang="en-US" altLang="en-US" sz="2000"/>
              <a:t>		union(s , t) ;</a:t>
            </a:r>
          </a:p>
          <a:p>
            <a:pPr>
              <a:lnSpc>
                <a:spcPct val="80000"/>
              </a:lnSpc>
              <a:buFont typeface="Wingdings 2" panose="05020102010507070707" pitchFamily="18" charset="2"/>
              <a:buNone/>
            </a:pPr>
            <a:r>
              <a:rPr lang="en-US" altLang="en-US" sz="2000" b="1"/>
              <a:t>		return </a:t>
            </a:r>
            <a:r>
              <a:rPr lang="en-US" altLang="en-US" sz="2000"/>
              <a:t>unify(s1, t1) </a:t>
            </a:r>
            <a:r>
              <a:rPr lang="en-US" altLang="en-US" sz="2000" b="1"/>
              <a:t>and </a:t>
            </a:r>
            <a:r>
              <a:rPr lang="en-US" altLang="en-US" sz="2000"/>
              <a:t>unify(s2, t2);</a:t>
            </a:r>
          </a:p>
          <a:p>
            <a:pPr>
              <a:lnSpc>
                <a:spcPct val="80000"/>
              </a:lnSpc>
              <a:buFont typeface="Wingdings 2" panose="05020102010507070707" pitchFamily="18" charset="2"/>
              <a:buNone/>
            </a:pPr>
            <a:r>
              <a:rPr lang="en-US" altLang="en-US" sz="2000"/>
              <a:t>	}</a:t>
            </a:r>
          </a:p>
          <a:p>
            <a:pPr>
              <a:lnSpc>
                <a:spcPct val="80000"/>
              </a:lnSpc>
              <a:buFont typeface="Wingdings 2" panose="05020102010507070707" pitchFamily="18" charset="2"/>
              <a:buNone/>
            </a:pPr>
            <a:r>
              <a:rPr lang="en-US" altLang="en-US" sz="2000" b="1"/>
              <a:t>	else if </a:t>
            </a:r>
            <a:r>
              <a:rPr lang="en-US" altLang="en-US" sz="2000" i="1"/>
              <a:t>s </a:t>
            </a:r>
            <a:r>
              <a:rPr lang="en-US" altLang="en-US" sz="2000"/>
              <a:t>or t represents a variable {</a:t>
            </a:r>
          </a:p>
          <a:p>
            <a:pPr>
              <a:lnSpc>
                <a:spcPct val="80000"/>
              </a:lnSpc>
              <a:buFont typeface="Wingdings 2" panose="05020102010507070707" pitchFamily="18" charset="2"/>
              <a:buNone/>
            </a:pPr>
            <a:r>
              <a:rPr lang="en-US" altLang="en-US" sz="2000"/>
              <a:t>		union(s, t) ;</a:t>
            </a:r>
          </a:p>
          <a:p>
            <a:pPr>
              <a:lnSpc>
                <a:spcPct val="80000"/>
              </a:lnSpc>
              <a:buFont typeface="Wingdings 2" panose="05020102010507070707" pitchFamily="18" charset="2"/>
              <a:buNone/>
            </a:pPr>
            <a:r>
              <a:rPr lang="en-US" altLang="en-US" sz="2000" b="1"/>
              <a:t>		return </a:t>
            </a:r>
            <a:r>
              <a:rPr lang="en-US" altLang="en-US" sz="2000"/>
              <a:t>true;</a:t>
            </a:r>
          </a:p>
          <a:p>
            <a:pPr>
              <a:lnSpc>
                <a:spcPct val="80000"/>
              </a:lnSpc>
              <a:buFont typeface="Wingdings 2" panose="05020102010507070707" pitchFamily="18" charset="2"/>
              <a:buNone/>
            </a:pPr>
            <a:r>
              <a:rPr lang="en-US" altLang="en-US" sz="2000"/>
              <a:t>	}</a:t>
            </a:r>
          </a:p>
          <a:p>
            <a:pPr>
              <a:lnSpc>
                <a:spcPct val="80000"/>
              </a:lnSpc>
              <a:buFont typeface="Wingdings 2" panose="05020102010507070707" pitchFamily="18" charset="2"/>
              <a:buNone/>
            </a:pPr>
            <a:r>
              <a:rPr lang="en-US" altLang="en-US" sz="2000" b="1"/>
              <a:t>	else return </a:t>
            </a:r>
            <a:r>
              <a:rPr lang="en-US" altLang="en-US" sz="2000"/>
              <a:t>false;</a:t>
            </a:r>
          </a:p>
          <a:p>
            <a:pPr>
              <a:lnSpc>
                <a:spcPct val="80000"/>
              </a:lnSpc>
              <a:buFont typeface="Wingdings 2" panose="05020102010507070707" pitchFamily="18" charset="2"/>
              <a:buNone/>
            </a:pPr>
            <a:r>
              <a:rPr lang="en-US" altLang="en-US" sz="2000"/>
              <a:t>}</a:t>
            </a:r>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xmlns="" id="{CB5C89ED-7408-D792-48B5-E6429CCF7A52}"/>
              </a:ext>
            </a:extLst>
          </p:cNvPr>
          <p:cNvSpPr>
            <a:spLocks noGrp="1"/>
          </p:cNvSpPr>
          <p:nvPr>
            <p:ph type="title"/>
          </p:nvPr>
        </p:nvSpPr>
        <p:spPr/>
        <p:txBody>
          <a:bodyPr/>
          <a:lstStyle/>
          <a:p>
            <a:r>
              <a:rPr lang="en-US" altLang="en-US" b="1"/>
              <a:t>Control Flow</a:t>
            </a:r>
          </a:p>
        </p:txBody>
      </p:sp>
      <p:sp>
        <p:nvSpPr>
          <p:cNvPr id="34819" name="Rectangle 3">
            <a:extLst>
              <a:ext uri="{FF2B5EF4-FFF2-40B4-BE49-F238E27FC236}">
                <a16:creationId xmlns:a16="http://schemas.microsoft.com/office/drawing/2014/main" xmlns="" id="{7C1AFFA2-4D7B-06BB-DAC4-3A2C23DCD1AF}"/>
              </a:ext>
            </a:extLst>
          </p:cNvPr>
          <p:cNvSpPr>
            <a:spLocks noGrp="1"/>
          </p:cNvSpPr>
          <p:nvPr>
            <p:ph type="body" idx="1"/>
          </p:nvPr>
        </p:nvSpPr>
        <p:spPr/>
        <p:txBody>
          <a:bodyPr/>
          <a:lstStyle/>
          <a:p>
            <a:pPr>
              <a:buFont typeface="Wingdings 2" panose="05020102010507070707" pitchFamily="18" charset="2"/>
              <a:buNone/>
            </a:pPr>
            <a:endParaRPr lang="en-US" altLang="en-US"/>
          </a:p>
          <a:p>
            <a:pPr>
              <a:buFont typeface="Wingdings 2" panose="05020102010507070707" pitchFamily="18" charset="2"/>
              <a:buNone/>
            </a:pPr>
            <a:r>
              <a:rPr lang="en-US" altLang="en-US" sz="3200"/>
              <a:t>boolean expressions are often used to:</a:t>
            </a:r>
          </a:p>
          <a:p>
            <a:r>
              <a:rPr lang="en-US" altLang="en-US" sz="3200" i="1"/>
              <a:t>Alter the flow of control.</a:t>
            </a:r>
          </a:p>
          <a:p>
            <a:r>
              <a:rPr lang="en-US" altLang="en-US" sz="3200" i="1"/>
              <a:t>Compute logical values.</a:t>
            </a:r>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xmlns="" id="{E5E15309-3B73-2D3D-BA78-9C133D75C579}"/>
              </a:ext>
            </a:extLst>
          </p:cNvPr>
          <p:cNvSpPr>
            <a:spLocks noGrp="1"/>
          </p:cNvSpPr>
          <p:nvPr>
            <p:ph type="title"/>
          </p:nvPr>
        </p:nvSpPr>
        <p:spPr/>
        <p:txBody>
          <a:bodyPr/>
          <a:lstStyle/>
          <a:p>
            <a:r>
              <a:rPr lang="en-US" altLang="en-US" b="1"/>
              <a:t>Short-Circuit Code</a:t>
            </a:r>
          </a:p>
        </p:txBody>
      </p:sp>
      <p:pic>
        <p:nvPicPr>
          <p:cNvPr id="35843" name="Picture 3">
            <a:extLst>
              <a:ext uri="{FF2B5EF4-FFF2-40B4-BE49-F238E27FC236}">
                <a16:creationId xmlns:a16="http://schemas.microsoft.com/office/drawing/2014/main" xmlns="" id="{B165F2D6-46C5-3740-E4E8-7E27CC3D46C9}"/>
              </a:ext>
            </a:extLst>
          </p:cNvPr>
          <p:cNvPicPr>
            <a:picLocks noGrp="1" noChangeAspect="1" noChangeArrowheads="1"/>
          </p:cNvPicPr>
          <p:nvPr>
            <p:ph type="body" idx="1"/>
          </p:nvPr>
        </p:nvPicPr>
        <p:blipFill>
          <a:blip r:embed="rId2">
            <a:extLst>
              <a:ext uri="{28A0092B-C50C-407E-A947-70E740481C1C}">
                <a14:useLocalDpi xmlns:a14="http://schemas.microsoft.com/office/drawing/2010/main" xmlns="" val="0"/>
              </a:ext>
            </a:extLst>
          </a:blip>
          <a:srcRect/>
          <a:stretch>
            <a:fillRect/>
          </a:stretch>
        </p:blipFill>
        <p:spPr>
          <a:xfrm>
            <a:off x="838200" y="2057400"/>
            <a:ext cx="7315200" cy="379413"/>
          </a:xfrm>
          <a:noFill/>
        </p:spPr>
      </p:pic>
      <p:pic>
        <p:nvPicPr>
          <p:cNvPr id="35844" name="Picture 4">
            <a:extLst>
              <a:ext uri="{FF2B5EF4-FFF2-40B4-BE49-F238E27FC236}">
                <a16:creationId xmlns:a16="http://schemas.microsoft.com/office/drawing/2014/main" xmlns="" id="{8930C774-5577-F51B-75EF-6E08F524C459}"/>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62000" y="2971800"/>
            <a:ext cx="5486400" cy="2132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845" name="Rectangle 5">
            <a:extLst>
              <a:ext uri="{FF2B5EF4-FFF2-40B4-BE49-F238E27FC236}">
                <a16:creationId xmlns:a16="http://schemas.microsoft.com/office/drawing/2014/main" xmlns="" id="{3D976D63-DF58-1EFF-BB2E-B65D3F993199}"/>
              </a:ext>
            </a:extLst>
          </p:cNvPr>
          <p:cNvSpPr>
            <a:spLocks/>
          </p:cNvSpPr>
          <p:nvPr/>
        </p:nvSpPr>
        <p:spPr bwMode="auto">
          <a:xfrm>
            <a:off x="457200" y="1935163"/>
            <a:ext cx="8229600" cy="438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273050" indent="-273050"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rgbClr val="0BD0D9"/>
              </a:buClr>
              <a:buSzPct val="95000"/>
              <a:buFont typeface="Wingdings 2" panose="05020102010507070707" pitchFamily="18" charset="2"/>
              <a:buChar char=""/>
            </a:pPr>
            <a:r>
              <a:rPr lang="en-US" altLang="en-US" sz="2600">
                <a:latin typeface="Constantia" panose="02030602050306030303" pitchFamily="18" charset="0"/>
              </a:rPr>
              <a:t> </a:t>
            </a:r>
          </a:p>
          <a:p>
            <a:pPr>
              <a:spcBef>
                <a:spcPct val="20000"/>
              </a:spcBef>
              <a:buClr>
                <a:srgbClr val="0BD0D9"/>
              </a:buClr>
              <a:buSzPct val="95000"/>
              <a:buFont typeface="Wingdings 2" panose="05020102010507070707" pitchFamily="18" charset="2"/>
              <a:buChar char=""/>
            </a:pPr>
            <a:endParaRPr lang="en-US" altLang="en-US" sz="2600">
              <a:latin typeface="Constantia" panose="02030602050306030303" pitchFamily="18" charset="0"/>
            </a:endParaRPr>
          </a:p>
          <a:p>
            <a:pPr>
              <a:spcBef>
                <a:spcPct val="20000"/>
              </a:spcBef>
              <a:buClr>
                <a:srgbClr val="0BD0D9"/>
              </a:buClr>
              <a:buSzPct val="95000"/>
              <a:buFont typeface="Wingdings 2" panose="05020102010507070707" pitchFamily="18" charset="2"/>
              <a:buChar char=""/>
            </a:pPr>
            <a:r>
              <a:rPr lang="en-US" altLang="en-US" sz="2600">
                <a:latin typeface="Constantia" panose="02030602050306030303" pitchFamily="18" charset="0"/>
              </a:rPr>
              <a:t> </a:t>
            </a:r>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xmlns="" id="{3DB3109F-3B8D-4BE0-00B5-38E8708AC5BA}"/>
              </a:ext>
            </a:extLst>
          </p:cNvPr>
          <p:cNvSpPr>
            <a:spLocks noGrp="1"/>
          </p:cNvSpPr>
          <p:nvPr>
            <p:ph type="title"/>
          </p:nvPr>
        </p:nvSpPr>
        <p:spPr/>
        <p:txBody>
          <a:bodyPr/>
          <a:lstStyle/>
          <a:p>
            <a:r>
              <a:rPr lang="en-US" altLang="en-US" sz="4600" b="1"/>
              <a:t>Flow-of-Control Statements</a:t>
            </a:r>
          </a:p>
        </p:txBody>
      </p:sp>
      <p:sp>
        <p:nvSpPr>
          <p:cNvPr id="36867" name="Rectangle 3">
            <a:extLst>
              <a:ext uri="{FF2B5EF4-FFF2-40B4-BE49-F238E27FC236}">
                <a16:creationId xmlns:a16="http://schemas.microsoft.com/office/drawing/2014/main" xmlns="" id="{9148A454-D31A-1148-4EB7-C21E9345BCBB}"/>
              </a:ext>
            </a:extLst>
          </p:cNvPr>
          <p:cNvSpPr>
            <a:spLocks noGrp="1"/>
          </p:cNvSpPr>
          <p:nvPr>
            <p:ph type="body" idx="1"/>
          </p:nvPr>
        </p:nvSpPr>
        <p:spPr/>
        <p:txBody>
          <a:bodyPr/>
          <a:lstStyle/>
          <a:p>
            <a:pPr>
              <a:buFont typeface="Wingdings 2" panose="05020102010507070707" pitchFamily="18" charset="2"/>
              <a:buNone/>
            </a:pPr>
            <a:endParaRPr lang="en-US" altLang="en-US"/>
          </a:p>
        </p:txBody>
      </p:sp>
      <p:pic>
        <p:nvPicPr>
          <p:cNvPr id="36868" name="Picture 4">
            <a:extLst>
              <a:ext uri="{FF2B5EF4-FFF2-40B4-BE49-F238E27FC236}">
                <a16:creationId xmlns:a16="http://schemas.microsoft.com/office/drawing/2014/main" xmlns="" id="{79227D59-2E9A-E127-2BD9-E6296A1CEB0F}"/>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895600" y="2057400"/>
            <a:ext cx="6064250" cy="403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6869" name="Picture 5">
            <a:extLst>
              <a:ext uri="{FF2B5EF4-FFF2-40B4-BE49-F238E27FC236}">
                <a16:creationId xmlns:a16="http://schemas.microsoft.com/office/drawing/2014/main" xmlns="" id="{D09B49F5-AB07-BDBE-2CD9-54C7A912C8A7}"/>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33400" y="3657600"/>
            <a:ext cx="2463800" cy="674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xmlns="" id="{BC9DAE52-12F9-1169-FFCA-A6ED57F9B930}"/>
              </a:ext>
            </a:extLst>
          </p:cNvPr>
          <p:cNvSpPr>
            <a:spLocks noGrp="1"/>
          </p:cNvSpPr>
          <p:nvPr>
            <p:ph type="title"/>
          </p:nvPr>
        </p:nvSpPr>
        <p:spPr>
          <a:xfrm>
            <a:off x="457200" y="304800"/>
            <a:ext cx="8229600" cy="1143000"/>
          </a:xfrm>
        </p:spPr>
        <p:txBody>
          <a:bodyPr/>
          <a:lstStyle/>
          <a:p>
            <a:r>
              <a:rPr lang="en-US" altLang="en-US"/>
              <a:t>Syntax-directed definition</a:t>
            </a:r>
          </a:p>
        </p:txBody>
      </p:sp>
      <p:pic>
        <p:nvPicPr>
          <p:cNvPr id="37891" name="Picture 3">
            <a:extLst>
              <a:ext uri="{FF2B5EF4-FFF2-40B4-BE49-F238E27FC236}">
                <a16:creationId xmlns:a16="http://schemas.microsoft.com/office/drawing/2014/main" xmlns="" id="{DE0F0356-F8E9-143B-A07B-B175268CD0C3}"/>
              </a:ext>
            </a:extLst>
          </p:cNvPr>
          <p:cNvPicPr>
            <a:picLocks noGrp="1" noChangeAspect="1" noChangeArrowheads="1"/>
          </p:cNvPicPr>
          <p:nvPr>
            <p:ph type="body" idx="1"/>
          </p:nvPr>
        </p:nvPicPr>
        <p:blipFill>
          <a:blip r:embed="rId2">
            <a:extLst>
              <a:ext uri="{28A0092B-C50C-407E-A947-70E740481C1C}">
                <a14:useLocalDpi xmlns:a14="http://schemas.microsoft.com/office/drawing/2010/main" xmlns="" val="0"/>
              </a:ext>
            </a:extLst>
          </a:blip>
          <a:srcRect/>
          <a:stretch>
            <a:fillRect/>
          </a:stretch>
        </p:blipFill>
        <p:spPr>
          <a:xfrm>
            <a:off x="1600200" y="1401763"/>
            <a:ext cx="5303838" cy="5380037"/>
          </a:xfr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 name="CustomShape 1"/>
          <p:cNvSpPr/>
          <p:nvPr/>
        </p:nvSpPr>
        <p:spPr>
          <a:xfrm>
            <a:off x="685800" y="475920"/>
            <a:ext cx="7771680" cy="7308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gn="just">
              <a:lnSpc>
                <a:spcPct val="100000"/>
              </a:lnSpc>
            </a:pPr>
            <a:r>
              <a:rPr lang="en-US" sz="3200" b="1" strike="noStrike" spc="-1">
                <a:solidFill>
                  <a:srgbClr val="000000"/>
                </a:solidFill>
                <a:uFill>
                  <a:solidFill>
                    <a:srgbClr val="FFFFFF"/>
                  </a:solidFill>
                </a:uFill>
                <a:latin typeface="Times New Roman"/>
                <a:ea typeface="DejaVu Sans"/>
              </a:rPr>
              <a:t>Token and Lexeme Cont’d</a:t>
            </a:r>
            <a:endParaRPr lang="en-US" sz="1800" b="0" strike="noStrike" spc="-1">
              <a:solidFill>
                <a:srgbClr val="000000"/>
              </a:solidFill>
              <a:uFill>
                <a:solidFill>
                  <a:srgbClr val="FFFFFF"/>
                </a:solidFill>
              </a:uFill>
              <a:latin typeface="Arial"/>
            </a:endParaRPr>
          </a:p>
        </p:txBody>
      </p:sp>
      <p:sp>
        <p:nvSpPr>
          <p:cNvPr id="154" name="CustomShape 2"/>
          <p:cNvSpPr/>
          <p:nvPr/>
        </p:nvSpPr>
        <p:spPr>
          <a:xfrm>
            <a:off x="365760" y="1207080"/>
            <a:ext cx="8091720" cy="502272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just">
              <a:lnSpc>
                <a:spcPct val="100000"/>
              </a:lnSpc>
            </a:pPr>
            <a:endParaRPr lang="en-US" sz="1800" b="0" strike="noStrike" spc="-1">
              <a:solidFill>
                <a:srgbClr val="000000"/>
              </a:solidFill>
              <a:uFill>
                <a:solidFill>
                  <a:srgbClr val="FFFFFF"/>
                </a:solidFill>
              </a:uFill>
              <a:latin typeface="Arial"/>
            </a:endParaRPr>
          </a:p>
          <a:p>
            <a:pPr algn="just">
              <a:lnSpc>
                <a:spcPct val="100000"/>
              </a:lnSpc>
            </a:pPr>
            <a:endParaRPr lang="en-US" sz="1800" b="0" strike="noStrike" spc="-1">
              <a:solidFill>
                <a:srgbClr val="000000"/>
              </a:solidFill>
              <a:uFill>
                <a:solidFill>
                  <a:srgbClr val="FFFFFF"/>
                </a:solidFill>
              </a:uFill>
              <a:latin typeface="Arial"/>
            </a:endParaRPr>
          </a:p>
          <a:p>
            <a:pPr algn="just">
              <a:lnSpc>
                <a:spcPct val="100000"/>
              </a:lnSpc>
            </a:pPr>
            <a:endParaRPr lang="en-US" sz="1800" b="0" strike="noStrike" spc="-1">
              <a:solidFill>
                <a:srgbClr val="000000"/>
              </a:solidFill>
              <a:uFill>
                <a:solidFill>
                  <a:srgbClr val="FFFFFF"/>
                </a:solidFill>
              </a:uFill>
              <a:latin typeface="Arial"/>
            </a:endParaRPr>
          </a:p>
          <a:p>
            <a:pPr algn="just">
              <a:lnSpc>
                <a:spcPct val="100000"/>
              </a:lnSpc>
            </a:pPr>
            <a:endParaRPr lang="en-US" sz="1800" b="0" strike="noStrike" spc="-1">
              <a:solidFill>
                <a:srgbClr val="000000"/>
              </a:solidFill>
              <a:uFill>
                <a:solidFill>
                  <a:srgbClr val="FFFFFF"/>
                </a:solidFill>
              </a:uFill>
              <a:latin typeface="Arial"/>
            </a:endParaRPr>
          </a:p>
          <a:p>
            <a:pPr algn="just">
              <a:lnSpc>
                <a:spcPct val="100000"/>
              </a:lnSpc>
            </a:pPr>
            <a:endParaRPr lang="en-US" sz="1800" b="0" strike="noStrike" spc="-1">
              <a:solidFill>
                <a:srgbClr val="000000"/>
              </a:solidFill>
              <a:uFill>
                <a:solidFill>
                  <a:srgbClr val="FFFFFF"/>
                </a:solidFill>
              </a:uFill>
              <a:latin typeface="Arial"/>
            </a:endParaRPr>
          </a:p>
          <a:p>
            <a:pPr algn="just">
              <a:lnSpc>
                <a:spcPct val="100000"/>
              </a:lnSpc>
            </a:pPr>
            <a:endParaRPr lang="en-US" sz="1800" b="0" strike="noStrike" spc="-1">
              <a:solidFill>
                <a:srgbClr val="000000"/>
              </a:solidFill>
              <a:uFill>
                <a:solidFill>
                  <a:srgbClr val="FFFFFF"/>
                </a:solidFill>
              </a:uFill>
              <a:latin typeface="Arial"/>
            </a:endParaRPr>
          </a:p>
          <a:p>
            <a:pPr algn="just">
              <a:lnSpc>
                <a:spcPct val="100000"/>
              </a:lnSpc>
            </a:pPr>
            <a:endParaRPr lang="en-US" sz="1800" b="0" strike="noStrike" spc="-1">
              <a:solidFill>
                <a:srgbClr val="000000"/>
              </a:solidFill>
              <a:uFill>
                <a:solidFill>
                  <a:srgbClr val="FFFFFF"/>
                </a:solidFill>
              </a:uFill>
              <a:latin typeface="Arial"/>
            </a:endParaRPr>
          </a:p>
          <a:p>
            <a:pPr algn="just">
              <a:lnSpc>
                <a:spcPct val="100000"/>
              </a:lnSpc>
            </a:pPr>
            <a:endParaRPr lang="en-US" sz="1800" b="0" strike="noStrike" spc="-1">
              <a:solidFill>
                <a:srgbClr val="000000"/>
              </a:solidFill>
              <a:uFill>
                <a:solidFill>
                  <a:srgbClr val="FFFFFF"/>
                </a:solidFill>
              </a:uFill>
              <a:latin typeface="Arial"/>
            </a:endParaRPr>
          </a:p>
          <a:p>
            <a:pPr algn="just">
              <a:lnSpc>
                <a:spcPct val="100000"/>
              </a:lnSpc>
            </a:pPr>
            <a:endParaRPr lang="en-US" sz="1800" b="0" strike="noStrike" spc="-1">
              <a:solidFill>
                <a:srgbClr val="000000"/>
              </a:solidFill>
              <a:uFill>
                <a:solidFill>
                  <a:srgbClr val="FFFFFF"/>
                </a:solidFill>
              </a:uFill>
              <a:latin typeface="Arial"/>
            </a:endParaRPr>
          </a:p>
          <a:p>
            <a:pPr algn="just">
              <a:lnSpc>
                <a:spcPct val="100000"/>
              </a:lnSpc>
            </a:pPr>
            <a:endParaRPr lang="en-US" sz="1800" b="0" strike="noStrike" spc="-1">
              <a:solidFill>
                <a:srgbClr val="000000"/>
              </a:solidFill>
              <a:uFill>
                <a:solidFill>
                  <a:srgbClr val="FFFFFF"/>
                </a:solidFill>
              </a:uFill>
              <a:latin typeface="Arial"/>
            </a:endParaRPr>
          </a:p>
          <a:p>
            <a:pPr algn="just">
              <a:lnSpc>
                <a:spcPct val="100000"/>
              </a:lnSpc>
            </a:pPr>
            <a:endParaRPr lang="en-US" sz="1800" b="0" strike="noStrike" spc="-1">
              <a:solidFill>
                <a:srgbClr val="000000"/>
              </a:solidFill>
              <a:uFill>
                <a:solidFill>
                  <a:srgbClr val="FFFFFF"/>
                </a:solidFill>
              </a:uFill>
              <a:latin typeface="Arial"/>
            </a:endParaRPr>
          </a:p>
          <a:p>
            <a:pPr algn="just">
              <a:lnSpc>
                <a:spcPct val="100000"/>
              </a:lnSpc>
            </a:pPr>
            <a:endParaRPr lang="en-US" sz="1800" b="0" strike="noStrike" spc="-1">
              <a:solidFill>
                <a:srgbClr val="000000"/>
              </a:solidFill>
              <a:uFill>
                <a:solidFill>
                  <a:srgbClr val="FFFFFF"/>
                </a:solidFill>
              </a:uFill>
              <a:latin typeface="Arial"/>
            </a:endParaRPr>
          </a:p>
          <a:p>
            <a:pPr marL="360" algn="just">
              <a:lnSpc>
                <a:spcPct val="100000"/>
              </a:lnSpc>
            </a:pPr>
            <a:r>
              <a:rPr lang="en-US" sz="2800" b="0" strike="noStrike" spc="-1">
                <a:solidFill>
                  <a:srgbClr val="000000"/>
                </a:solidFill>
                <a:uFill>
                  <a:solidFill>
                    <a:srgbClr val="FFFFFF"/>
                  </a:solidFill>
                </a:uFill>
                <a:latin typeface="Times New Roman"/>
                <a:ea typeface="DejaVu Sans"/>
              </a:rPr>
              <a:t> </a:t>
            </a:r>
            <a:endParaRPr lang="en-US" sz="1800" b="0" strike="noStrike" spc="-1">
              <a:solidFill>
                <a:srgbClr val="000000"/>
              </a:solidFill>
              <a:uFill>
                <a:solidFill>
                  <a:srgbClr val="FFFFFF"/>
                </a:solidFill>
              </a:uFill>
              <a:latin typeface="Arial"/>
            </a:endParaRPr>
          </a:p>
        </p:txBody>
      </p:sp>
      <p:pic>
        <p:nvPicPr>
          <p:cNvPr id="155" name="Picture 167"/>
          <p:cNvPicPr/>
          <p:nvPr/>
        </p:nvPicPr>
        <p:blipFill>
          <a:blip r:embed="rId2"/>
          <a:stretch/>
        </p:blipFill>
        <p:spPr>
          <a:xfrm>
            <a:off x="556560" y="1789200"/>
            <a:ext cx="6209640" cy="305676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xmlns="" id="{80EE8095-29FE-6166-6232-B8294EDCAEEB}"/>
              </a:ext>
            </a:extLst>
          </p:cNvPr>
          <p:cNvSpPr>
            <a:spLocks noGrp="1"/>
          </p:cNvSpPr>
          <p:nvPr>
            <p:ph type="title"/>
          </p:nvPr>
        </p:nvSpPr>
        <p:spPr>
          <a:xfrm>
            <a:off x="457200" y="76200"/>
            <a:ext cx="8229600" cy="1143000"/>
          </a:xfrm>
        </p:spPr>
        <p:txBody>
          <a:bodyPr/>
          <a:lstStyle/>
          <a:p>
            <a:r>
              <a:rPr lang="en-US" altLang="en-US" sz="3300"/>
              <a:t>Generating three-address code for booleans</a:t>
            </a:r>
          </a:p>
        </p:txBody>
      </p:sp>
      <p:pic>
        <p:nvPicPr>
          <p:cNvPr id="38915" name="Picture 3">
            <a:extLst>
              <a:ext uri="{FF2B5EF4-FFF2-40B4-BE49-F238E27FC236}">
                <a16:creationId xmlns:a16="http://schemas.microsoft.com/office/drawing/2014/main" xmlns="" id="{9D6A9076-524E-56DB-897B-B51201342E1C}"/>
              </a:ext>
            </a:extLst>
          </p:cNvPr>
          <p:cNvPicPr>
            <a:picLocks noGrp="1" noChangeAspect="1" noChangeArrowheads="1"/>
          </p:cNvPicPr>
          <p:nvPr>
            <p:ph type="body" idx="1"/>
          </p:nvPr>
        </p:nvPicPr>
        <p:blipFill>
          <a:blip r:embed="rId2">
            <a:extLst>
              <a:ext uri="{28A0092B-C50C-407E-A947-70E740481C1C}">
                <a14:useLocalDpi xmlns:a14="http://schemas.microsoft.com/office/drawing/2010/main" xmlns="" val="0"/>
              </a:ext>
            </a:extLst>
          </a:blip>
          <a:srcRect/>
          <a:stretch>
            <a:fillRect/>
          </a:stretch>
        </p:blipFill>
        <p:spPr>
          <a:xfrm>
            <a:off x="1828800" y="1258888"/>
            <a:ext cx="6070600" cy="5522912"/>
          </a:xfrm>
          <a:noFill/>
        </p:spPr>
      </p:pic>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xmlns="" id="{763F9D00-B477-6F05-96F9-EE2B3DCE0199}"/>
              </a:ext>
            </a:extLst>
          </p:cNvPr>
          <p:cNvSpPr>
            <a:spLocks noGrp="1"/>
          </p:cNvSpPr>
          <p:nvPr>
            <p:ph type="title"/>
          </p:nvPr>
        </p:nvSpPr>
        <p:spPr/>
        <p:txBody>
          <a:bodyPr/>
          <a:lstStyle/>
          <a:p>
            <a:r>
              <a:rPr lang="en-US" altLang="en-US" sz="4200"/>
              <a:t>translation of a simple if-statement</a:t>
            </a:r>
          </a:p>
        </p:txBody>
      </p:sp>
      <p:sp>
        <p:nvSpPr>
          <p:cNvPr id="39939" name="Rectangle 3">
            <a:extLst>
              <a:ext uri="{FF2B5EF4-FFF2-40B4-BE49-F238E27FC236}">
                <a16:creationId xmlns:a16="http://schemas.microsoft.com/office/drawing/2014/main" xmlns="" id="{DD7D83BD-7189-FC15-7FCD-A64660C19291}"/>
              </a:ext>
            </a:extLst>
          </p:cNvPr>
          <p:cNvSpPr>
            <a:spLocks noGrp="1"/>
          </p:cNvSpPr>
          <p:nvPr>
            <p:ph type="body" idx="1"/>
          </p:nvPr>
        </p:nvSpPr>
        <p:spPr/>
        <p:txBody>
          <a:bodyPr/>
          <a:lstStyle/>
          <a:p>
            <a:r>
              <a:rPr lang="en-US" altLang="en-US"/>
              <a:t> </a:t>
            </a:r>
          </a:p>
          <a:p>
            <a:endParaRPr lang="en-US" altLang="en-US"/>
          </a:p>
          <a:p>
            <a:r>
              <a:rPr lang="en-US" altLang="en-US"/>
              <a:t> </a:t>
            </a:r>
          </a:p>
        </p:txBody>
      </p:sp>
      <p:pic>
        <p:nvPicPr>
          <p:cNvPr id="39940" name="Picture 4">
            <a:extLst>
              <a:ext uri="{FF2B5EF4-FFF2-40B4-BE49-F238E27FC236}">
                <a16:creationId xmlns:a16="http://schemas.microsoft.com/office/drawing/2014/main" xmlns="" id="{B226728F-FE87-E511-4711-FA74E0E7EA46}"/>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66800" y="2057400"/>
            <a:ext cx="6324600" cy="349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9941" name="Picture 5">
            <a:extLst>
              <a:ext uri="{FF2B5EF4-FFF2-40B4-BE49-F238E27FC236}">
                <a16:creationId xmlns:a16="http://schemas.microsoft.com/office/drawing/2014/main" xmlns="" id="{CDC04E3E-F8B5-F1EE-3D41-4F12BEAF67A7}"/>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066800" y="3048000"/>
            <a:ext cx="3505200" cy="2725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xmlns="" id="{F4C5756A-4ECA-9235-2A19-3B566AA70378}"/>
              </a:ext>
            </a:extLst>
          </p:cNvPr>
          <p:cNvSpPr>
            <a:spLocks noGrp="1"/>
          </p:cNvSpPr>
          <p:nvPr>
            <p:ph type="title"/>
          </p:nvPr>
        </p:nvSpPr>
        <p:spPr/>
        <p:txBody>
          <a:bodyPr/>
          <a:lstStyle/>
          <a:p>
            <a:r>
              <a:rPr lang="en-US" altLang="en-US"/>
              <a:t>Backpatching</a:t>
            </a:r>
          </a:p>
        </p:txBody>
      </p:sp>
      <p:sp>
        <p:nvSpPr>
          <p:cNvPr id="3" name="Content Placeholder 2">
            <a:extLst>
              <a:ext uri="{FF2B5EF4-FFF2-40B4-BE49-F238E27FC236}">
                <a16:creationId xmlns:a16="http://schemas.microsoft.com/office/drawing/2014/main" xmlns="" id="{32C6210C-1D30-3581-3127-A13EAF9DE598}"/>
              </a:ext>
            </a:extLst>
          </p:cNvPr>
          <p:cNvSpPr>
            <a:spLocks noGrp="1"/>
          </p:cNvSpPr>
          <p:nvPr>
            <p:ph idx="1"/>
          </p:nvPr>
        </p:nvSpPr>
        <p:spPr/>
        <p:txBody>
          <a:bodyPr>
            <a:normAutofit fontScale="77500" lnSpcReduction="20000"/>
          </a:bodyPr>
          <a:lstStyle/>
          <a:p>
            <a:pPr>
              <a:defRPr/>
            </a:pPr>
            <a:r>
              <a:rPr lang="en-US" dirty="0"/>
              <a:t>Previous codes for  Boolean expressions insert symbolic labels for jumps</a:t>
            </a:r>
          </a:p>
          <a:p>
            <a:pPr>
              <a:defRPr/>
            </a:pPr>
            <a:r>
              <a:rPr lang="en-US" dirty="0"/>
              <a:t>It therefore needs a separate pass to set them to appropriate addresses</a:t>
            </a:r>
          </a:p>
          <a:p>
            <a:pPr>
              <a:defRPr/>
            </a:pPr>
            <a:r>
              <a:rPr lang="en-US" dirty="0"/>
              <a:t>We can use a technique named </a:t>
            </a:r>
            <a:r>
              <a:rPr lang="en-US" dirty="0" err="1"/>
              <a:t>backpatching</a:t>
            </a:r>
            <a:r>
              <a:rPr lang="en-US" dirty="0"/>
              <a:t> to avoid this</a:t>
            </a:r>
          </a:p>
          <a:p>
            <a:pPr>
              <a:defRPr/>
            </a:pPr>
            <a:r>
              <a:rPr lang="en-US" dirty="0"/>
              <a:t>We assume we save instructions into an array and labels will be indices in the array</a:t>
            </a:r>
          </a:p>
          <a:p>
            <a:pPr>
              <a:defRPr/>
            </a:pPr>
            <a:r>
              <a:rPr lang="en-US" dirty="0"/>
              <a:t>For </a:t>
            </a:r>
            <a:r>
              <a:rPr lang="en-US" dirty="0" err="1"/>
              <a:t>nonterminal</a:t>
            </a:r>
            <a:r>
              <a:rPr lang="en-US" dirty="0"/>
              <a:t> B we use two attributes </a:t>
            </a:r>
            <a:r>
              <a:rPr lang="en-US" dirty="0" err="1"/>
              <a:t>B.truelist</a:t>
            </a:r>
            <a:r>
              <a:rPr lang="en-US" dirty="0"/>
              <a:t> and </a:t>
            </a:r>
            <a:r>
              <a:rPr lang="en-US" dirty="0" err="1"/>
              <a:t>B.falselist</a:t>
            </a:r>
            <a:r>
              <a:rPr lang="en-US" dirty="0"/>
              <a:t>  together with following functions:</a:t>
            </a:r>
          </a:p>
          <a:p>
            <a:pPr lvl="1">
              <a:defRPr/>
            </a:pPr>
            <a:r>
              <a:rPr lang="en-US" dirty="0" err="1"/>
              <a:t>makelist</a:t>
            </a:r>
            <a:r>
              <a:rPr lang="en-US" dirty="0"/>
              <a:t>(</a:t>
            </a:r>
            <a:r>
              <a:rPr lang="en-US" dirty="0" err="1"/>
              <a:t>i</a:t>
            </a:r>
            <a:r>
              <a:rPr lang="en-US" dirty="0"/>
              <a:t>): create a new list containing only I, an index into the array of instructions</a:t>
            </a:r>
          </a:p>
          <a:p>
            <a:pPr lvl="1">
              <a:defRPr/>
            </a:pPr>
            <a:r>
              <a:rPr lang="en-US" dirty="0"/>
              <a:t>Merge(p1,p2): concatenates the lists pointed by p1 and p2 and returns a pointer to the concatenated list</a:t>
            </a:r>
          </a:p>
          <a:p>
            <a:pPr lvl="1">
              <a:defRPr/>
            </a:pPr>
            <a:r>
              <a:rPr lang="en-US" dirty="0" err="1"/>
              <a:t>Backpatch</a:t>
            </a:r>
            <a:r>
              <a:rPr lang="en-US" dirty="0"/>
              <a:t>(</a:t>
            </a:r>
            <a:r>
              <a:rPr lang="en-US" dirty="0" err="1"/>
              <a:t>p,i</a:t>
            </a:r>
            <a:r>
              <a:rPr lang="en-US" dirty="0"/>
              <a:t>): inserts </a:t>
            </a:r>
            <a:r>
              <a:rPr lang="en-US" dirty="0" err="1"/>
              <a:t>i</a:t>
            </a:r>
            <a:r>
              <a:rPr lang="en-US" dirty="0"/>
              <a:t> as the target label for each of the instruction on the list pointed to by p</a:t>
            </a:r>
          </a:p>
          <a:p>
            <a:pPr>
              <a:defRPr/>
            </a:pPr>
            <a:endParaRPr lang="en-US" dirty="0"/>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xmlns="" id="{0CEF946F-2A39-47DD-58B1-F0FC8A1BBE4D}"/>
              </a:ext>
            </a:extLst>
          </p:cNvPr>
          <p:cNvSpPr>
            <a:spLocks noGrp="1"/>
          </p:cNvSpPr>
          <p:nvPr>
            <p:ph type="title"/>
          </p:nvPr>
        </p:nvSpPr>
        <p:spPr>
          <a:xfrm>
            <a:off x="381000" y="152400"/>
            <a:ext cx="8229600" cy="1143000"/>
          </a:xfrm>
        </p:spPr>
        <p:txBody>
          <a:bodyPr/>
          <a:lstStyle/>
          <a:p>
            <a:r>
              <a:rPr lang="en-US" altLang="en-US" sz="3400" b="1"/>
              <a:t>Backpatching for Boolean Expressions</a:t>
            </a:r>
          </a:p>
        </p:txBody>
      </p:sp>
      <p:sp>
        <p:nvSpPr>
          <p:cNvPr id="41987" name="Rectangle 3">
            <a:extLst>
              <a:ext uri="{FF2B5EF4-FFF2-40B4-BE49-F238E27FC236}">
                <a16:creationId xmlns:a16="http://schemas.microsoft.com/office/drawing/2014/main" xmlns="" id="{25D9E936-A3D1-EE6E-7E8B-C90D897D1D45}"/>
              </a:ext>
            </a:extLst>
          </p:cNvPr>
          <p:cNvSpPr>
            <a:spLocks noGrp="1"/>
          </p:cNvSpPr>
          <p:nvPr>
            <p:ph type="body" idx="1"/>
          </p:nvPr>
        </p:nvSpPr>
        <p:spPr>
          <a:xfrm>
            <a:off x="457200" y="1143000"/>
            <a:ext cx="8229600" cy="4389438"/>
          </a:xfrm>
        </p:spPr>
        <p:txBody>
          <a:bodyPr/>
          <a:lstStyle/>
          <a:p>
            <a:r>
              <a:rPr lang="en-US" altLang="en-US"/>
              <a:t> </a:t>
            </a:r>
          </a:p>
          <a:p>
            <a:pPr>
              <a:lnSpc>
                <a:spcPct val="140000"/>
              </a:lnSpc>
            </a:pPr>
            <a:r>
              <a:rPr lang="en-US" altLang="en-US"/>
              <a:t> </a:t>
            </a:r>
          </a:p>
        </p:txBody>
      </p:sp>
      <p:pic>
        <p:nvPicPr>
          <p:cNvPr id="41988" name="Picture 4">
            <a:extLst>
              <a:ext uri="{FF2B5EF4-FFF2-40B4-BE49-F238E27FC236}">
                <a16:creationId xmlns:a16="http://schemas.microsoft.com/office/drawing/2014/main" xmlns="" id="{6E22C8FB-8A51-BB93-DE40-2BAAF5CB321B}"/>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38200" y="1295400"/>
            <a:ext cx="7696200" cy="547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989" name="Picture 5">
            <a:extLst>
              <a:ext uri="{FF2B5EF4-FFF2-40B4-BE49-F238E27FC236}">
                <a16:creationId xmlns:a16="http://schemas.microsoft.com/office/drawing/2014/main" xmlns="" id="{9054BF39-94FA-3CD3-824E-56B72543A47A}"/>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38200" y="1905000"/>
            <a:ext cx="6858000" cy="4970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xmlns="" id="{029DDFAA-F11C-7582-33B3-4D928E020EE4}"/>
              </a:ext>
            </a:extLst>
          </p:cNvPr>
          <p:cNvSpPr>
            <a:spLocks noGrp="1"/>
          </p:cNvSpPr>
          <p:nvPr>
            <p:ph type="title"/>
          </p:nvPr>
        </p:nvSpPr>
        <p:spPr/>
        <p:txBody>
          <a:bodyPr/>
          <a:lstStyle/>
          <a:p>
            <a:r>
              <a:rPr lang="en-US" altLang="en-US" sz="3400" b="1"/>
              <a:t>Backpatching for Boolean Expressions</a:t>
            </a:r>
          </a:p>
        </p:txBody>
      </p:sp>
      <p:sp>
        <p:nvSpPr>
          <p:cNvPr id="43011" name="Rectangle 3">
            <a:extLst>
              <a:ext uri="{FF2B5EF4-FFF2-40B4-BE49-F238E27FC236}">
                <a16:creationId xmlns:a16="http://schemas.microsoft.com/office/drawing/2014/main" xmlns="" id="{3521E032-D606-7F6E-9B87-14E744FCE3E2}"/>
              </a:ext>
            </a:extLst>
          </p:cNvPr>
          <p:cNvSpPr>
            <a:spLocks noGrp="1"/>
          </p:cNvSpPr>
          <p:nvPr>
            <p:ph type="body" idx="1"/>
          </p:nvPr>
        </p:nvSpPr>
        <p:spPr/>
        <p:txBody>
          <a:bodyPr/>
          <a:lstStyle/>
          <a:p>
            <a:r>
              <a:rPr lang="en-US" altLang="en-US"/>
              <a:t>Annotated parse tree for x &lt; 100 || x &gt; 200 &amp;&amp; x ! = y </a:t>
            </a:r>
          </a:p>
        </p:txBody>
      </p:sp>
      <p:pic>
        <p:nvPicPr>
          <p:cNvPr id="43012" name="Picture 4">
            <a:extLst>
              <a:ext uri="{FF2B5EF4-FFF2-40B4-BE49-F238E27FC236}">
                <a16:creationId xmlns:a16="http://schemas.microsoft.com/office/drawing/2014/main" xmlns="" id="{B1B10B1A-B77E-0FAD-9A29-808BFD393F6F}"/>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14400" y="2438400"/>
            <a:ext cx="7491413" cy="3881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xmlns="" id="{E29E38F6-C1C6-E551-7A74-0BA37D3B2040}"/>
              </a:ext>
            </a:extLst>
          </p:cNvPr>
          <p:cNvSpPr>
            <a:spLocks noGrp="1"/>
          </p:cNvSpPr>
          <p:nvPr>
            <p:ph type="title"/>
          </p:nvPr>
        </p:nvSpPr>
        <p:spPr>
          <a:xfrm>
            <a:off x="1371600" y="76200"/>
            <a:ext cx="7086600" cy="1143000"/>
          </a:xfrm>
        </p:spPr>
        <p:txBody>
          <a:bodyPr/>
          <a:lstStyle/>
          <a:p>
            <a:r>
              <a:rPr lang="en-US" altLang="en-US" sz="4200"/>
              <a:t>Flow-of-Control Statements</a:t>
            </a:r>
          </a:p>
        </p:txBody>
      </p:sp>
      <p:pic>
        <p:nvPicPr>
          <p:cNvPr id="44035" name="Picture 3">
            <a:extLst>
              <a:ext uri="{FF2B5EF4-FFF2-40B4-BE49-F238E27FC236}">
                <a16:creationId xmlns:a16="http://schemas.microsoft.com/office/drawing/2014/main" xmlns="" id="{2A8D1102-894D-B5FF-695C-0B876E504B1A}"/>
              </a:ext>
            </a:extLst>
          </p:cNvPr>
          <p:cNvPicPr>
            <a:picLocks noGrp="1" noChangeAspect="1" noChangeArrowheads="1"/>
          </p:cNvPicPr>
          <p:nvPr>
            <p:ph type="body" idx="1"/>
          </p:nvPr>
        </p:nvPicPr>
        <p:blipFill>
          <a:blip r:embed="rId2">
            <a:extLst>
              <a:ext uri="{28A0092B-C50C-407E-A947-70E740481C1C}">
                <a14:useLocalDpi xmlns:a14="http://schemas.microsoft.com/office/drawing/2010/main" xmlns="" val="0"/>
              </a:ext>
            </a:extLst>
          </a:blip>
          <a:srcRect/>
          <a:stretch>
            <a:fillRect/>
          </a:stretch>
        </p:blipFill>
        <p:spPr>
          <a:xfrm>
            <a:off x="3352800" y="1222375"/>
            <a:ext cx="5562600" cy="5559425"/>
          </a:xfrm>
          <a:noFill/>
        </p:spPr>
      </p:pic>
      <p:pic>
        <p:nvPicPr>
          <p:cNvPr id="44036" name="Picture 4">
            <a:extLst>
              <a:ext uri="{FF2B5EF4-FFF2-40B4-BE49-F238E27FC236}">
                <a16:creationId xmlns:a16="http://schemas.microsoft.com/office/drawing/2014/main" xmlns="" id="{0E8F48D6-7F2D-C2D5-FE3A-EC546FE3300C}"/>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6200" y="3530600"/>
            <a:ext cx="3194050" cy="258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xmlns="" id="{7F53B97A-CDEA-6684-8B63-AD4882C3C0CD}"/>
              </a:ext>
            </a:extLst>
          </p:cNvPr>
          <p:cNvSpPr>
            <a:spLocks noGrp="1"/>
          </p:cNvSpPr>
          <p:nvPr>
            <p:ph type="title"/>
          </p:nvPr>
        </p:nvSpPr>
        <p:spPr>
          <a:xfrm>
            <a:off x="457200" y="457200"/>
            <a:ext cx="8229600" cy="1143000"/>
          </a:xfrm>
        </p:spPr>
        <p:txBody>
          <a:bodyPr/>
          <a:lstStyle/>
          <a:p>
            <a:r>
              <a:rPr lang="en-US" altLang="en-US" sz="4400"/>
              <a:t>Translation of a switch-statement</a:t>
            </a:r>
          </a:p>
        </p:txBody>
      </p:sp>
      <p:pic>
        <p:nvPicPr>
          <p:cNvPr id="45059" name="Picture 3">
            <a:extLst>
              <a:ext uri="{FF2B5EF4-FFF2-40B4-BE49-F238E27FC236}">
                <a16:creationId xmlns:a16="http://schemas.microsoft.com/office/drawing/2014/main" xmlns="" id="{D94BADE6-86CF-037A-9667-5C07DABFDF4D}"/>
              </a:ext>
            </a:extLst>
          </p:cNvPr>
          <p:cNvPicPr>
            <a:picLocks noGrp="1" noChangeAspect="1" noChangeArrowheads="1"/>
          </p:cNvPicPr>
          <p:nvPr>
            <p:ph type="body" idx="1"/>
          </p:nvPr>
        </p:nvPicPr>
        <p:blipFill>
          <a:blip r:embed="rId2">
            <a:extLst>
              <a:ext uri="{28A0092B-C50C-407E-A947-70E740481C1C}">
                <a14:useLocalDpi xmlns:a14="http://schemas.microsoft.com/office/drawing/2010/main" xmlns="" val="0"/>
              </a:ext>
            </a:extLst>
          </a:blip>
          <a:srcRect/>
          <a:stretch>
            <a:fillRect/>
          </a:stretch>
        </p:blipFill>
        <p:spPr>
          <a:xfrm>
            <a:off x="76200" y="3048000"/>
            <a:ext cx="2438400" cy="1963738"/>
          </a:xfrm>
          <a:noFill/>
        </p:spPr>
      </p:pic>
      <p:pic>
        <p:nvPicPr>
          <p:cNvPr id="45060" name="Picture 4">
            <a:extLst>
              <a:ext uri="{FF2B5EF4-FFF2-40B4-BE49-F238E27FC236}">
                <a16:creationId xmlns:a16="http://schemas.microsoft.com/office/drawing/2014/main" xmlns="" id="{A0AF5C2A-6370-CEA5-3395-4872E7AA5BEB}"/>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590800" y="1828800"/>
            <a:ext cx="3429000" cy="472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5061" name="Picture 5">
            <a:extLst>
              <a:ext uri="{FF2B5EF4-FFF2-40B4-BE49-F238E27FC236}">
                <a16:creationId xmlns:a16="http://schemas.microsoft.com/office/drawing/2014/main" xmlns="" id="{D8995E2A-C2DB-AA13-AD32-A46EE6E18A76}"/>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019800" y="2057400"/>
            <a:ext cx="3101975" cy="3505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xmlns="" id="{BEA57F74-CDBB-84FB-2831-15E33F58DFA0}"/>
              </a:ext>
            </a:extLst>
          </p:cNvPr>
          <p:cNvSpPr>
            <a:spLocks noGrp="1" noChangeArrowheads="1"/>
          </p:cNvSpPr>
          <p:nvPr>
            <p:ph type="title"/>
          </p:nvPr>
        </p:nvSpPr>
        <p:spPr/>
        <p:txBody>
          <a:bodyPr/>
          <a:lstStyle/>
          <a:p>
            <a:pPr eaLnBrk="1" hangingPunct="1"/>
            <a:r>
              <a:rPr lang="en-US" altLang="en-US"/>
              <a:t>Readings</a:t>
            </a:r>
          </a:p>
        </p:txBody>
      </p:sp>
      <p:sp>
        <p:nvSpPr>
          <p:cNvPr id="46083" name="Rectangle 3">
            <a:extLst>
              <a:ext uri="{FF2B5EF4-FFF2-40B4-BE49-F238E27FC236}">
                <a16:creationId xmlns:a16="http://schemas.microsoft.com/office/drawing/2014/main" xmlns="" id="{1C77A3FC-737D-FBE2-8181-7BAA330E532E}"/>
              </a:ext>
            </a:extLst>
          </p:cNvPr>
          <p:cNvSpPr>
            <a:spLocks noGrp="1" noChangeArrowheads="1"/>
          </p:cNvSpPr>
          <p:nvPr>
            <p:ph idx="1"/>
          </p:nvPr>
        </p:nvSpPr>
        <p:spPr/>
        <p:txBody>
          <a:bodyPr/>
          <a:lstStyle/>
          <a:p>
            <a:pPr eaLnBrk="1" hangingPunct="1"/>
            <a:r>
              <a:rPr lang="en-US" altLang="en-US"/>
              <a:t>Chapter 6 of the book</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6" name="CustomShape 1"/>
          <p:cNvSpPr/>
          <p:nvPr/>
        </p:nvSpPr>
        <p:spPr>
          <a:xfrm>
            <a:off x="451080" y="146160"/>
            <a:ext cx="8006400" cy="82872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gn="ctr">
              <a:lnSpc>
                <a:spcPct val="100000"/>
              </a:lnSpc>
            </a:pPr>
            <a:r>
              <a:rPr lang="en-US" sz="3600" b="1" strike="noStrike" spc="-1">
                <a:solidFill>
                  <a:srgbClr val="000000"/>
                </a:solidFill>
                <a:uFill>
                  <a:solidFill>
                    <a:srgbClr val="FFFFFF"/>
                  </a:solidFill>
                </a:uFill>
                <a:latin typeface="Times New Roman"/>
                <a:ea typeface="DejaVu Sans"/>
              </a:rPr>
              <a:t>Syntax Analysis</a:t>
            </a:r>
            <a:endParaRPr lang="en-US" sz="1800" b="0" strike="noStrike" spc="-1">
              <a:solidFill>
                <a:srgbClr val="000000"/>
              </a:solidFill>
              <a:uFill>
                <a:solidFill>
                  <a:srgbClr val="FFFFFF"/>
                </a:solidFill>
              </a:uFill>
              <a:latin typeface="Arial"/>
            </a:endParaRPr>
          </a:p>
        </p:txBody>
      </p:sp>
      <p:sp>
        <p:nvSpPr>
          <p:cNvPr id="157" name="CustomShape 2"/>
          <p:cNvSpPr/>
          <p:nvPr/>
        </p:nvSpPr>
        <p:spPr>
          <a:xfrm>
            <a:off x="149760" y="734040"/>
            <a:ext cx="8091720" cy="61236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just">
              <a:lnSpc>
                <a:spcPct val="100000"/>
              </a:lnSpc>
            </a:pPr>
            <a:endParaRPr lang="en-US" sz="1800" b="0" strike="noStrike" spc="-1">
              <a:solidFill>
                <a:srgbClr val="000000"/>
              </a:solidFill>
              <a:uFill>
                <a:solidFill>
                  <a:srgbClr val="FFFFFF"/>
                </a:solidFill>
              </a:uFill>
              <a:latin typeface="Arial"/>
            </a:endParaRPr>
          </a:p>
          <a:p>
            <a:pPr marL="457200" indent="-456840" algn="just">
              <a:lnSpc>
                <a:spcPct val="100000"/>
              </a:lnSpc>
              <a:buClr>
                <a:srgbClr val="000000"/>
              </a:buClr>
              <a:buFont typeface="Wingdings" charset="2"/>
              <a:buChar char=""/>
            </a:pPr>
            <a:r>
              <a:rPr lang="en-US" sz="3200" b="0" strike="noStrike" spc="-1">
                <a:solidFill>
                  <a:srgbClr val="000000"/>
                </a:solidFill>
                <a:uFill>
                  <a:solidFill>
                    <a:srgbClr val="FFFFFF"/>
                  </a:solidFill>
                </a:uFill>
                <a:latin typeface="Times New Roman"/>
                <a:ea typeface="DejaVu Sans"/>
              </a:rPr>
              <a:t>Syntax Analyze is sometimes called as parser. It constructs the parse tree. It takes all the tokens one by one and uses Context Free Grammar to construct the parse tree. </a:t>
            </a:r>
            <a:endParaRPr lang="en-US" sz="1800" b="0" strike="noStrike" spc="-1">
              <a:solidFill>
                <a:srgbClr val="000000"/>
              </a:solidFill>
              <a:uFill>
                <a:solidFill>
                  <a:srgbClr val="FFFFFF"/>
                </a:solidFill>
              </a:uFill>
              <a:latin typeface="Arial"/>
            </a:endParaRPr>
          </a:p>
          <a:p>
            <a:pPr algn="just">
              <a:lnSpc>
                <a:spcPct val="100000"/>
              </a:lnSpc>
            </a:pPr>
            <a:endParaRPr lang="en-US" sz="1800" b="0" strike="noStrike" spc="-1">
              <a:solidFill>
                <a:srgbClr val="000000"/>
              </a:solidFill>
              <a:uFill>
                <a:solidFill>
                  <a:srgbClr val="FFFFFF"/>
                </a:solidFill>
              </a:uFill>
              <a:latin typeface="Arial"/>
            </a:endParaRPr>
          </a:p>
          <a:p>
            <a:pPr algn="just">
              <a:lnSpc>
                <a:spcPct val="100000"/>
              </a:lnSpc>
            </a:pPr>
            <a:r>
              <a:rPr lang="en-US" sz="3200" b="0" strike="noStrike" spc="-1">
                <a:solidFill>
                  <a:srgbClr val="000000"/>
                </a:solidFill>
                <a:uFill>
                  <a:solidFill>
                    <a:srgbClr val="FFFFFF"/>
                  </a:solidFill>
                </a:uFill>
                <a:latin typeface="Times New Roman"/>
                <a:ea typeface="DejaVu Sans"/>
              </a:rPr>
              <a:t>Why Grammar ?</a:t>
            </a:r>
            <a:endParaRPr lang="en-US" sz="1800" b="0" strike="noStrike" spc="-1">
              <a:solidFill>
                <a:srgbClr val="000000"/>
              </a:solidFill>
              <a:uFill>
                <a:solidFill>
                  <a:srgbClr val="FFFFFF"/>
                </a:solidFill>
              </a:uFill>
              <a:latin typeface="Arial"/>
            </a:endParaRPr>
          </a:p>
          <a:p>
            <a:pPr marL="457200" indent="-456840" algn="just">
              <a:lnSpc>
                <a:spcPct val="100000"/>
              </a:lnSpc>
              <a:buClr>
                <a:srgbClr val="000000"/>
              </a:buClr>
              <a:buFont typeface="Wingdings" charset="2"/>
              <a:buChar char=""/>
            </a:pPr>
            <a:r>
              <a:rPr lang="en-US" sz="3200" b="0" strike="noStrike" spc="-1">
                <a:solidFill>
                  <a:srgbClr val="000000"/>
                </a:solidFill>
                <a:uFill>
                  <a:solidFill>
                    <a:srgbClr val="FFFFFF"/>
                  </a:solidFill>
                </a:uFill>
                <a:latin typeface="Times New Roman"/>
                <a:ea typeface="DejaVu Sans"/>
              </a:rPr>
              <a:t>The rules of programming can be entirely represented in some few productions. Using these productions we can represent what the program actually is. The input has to be checked whether it is in the desired format or not.</a:t>
            </a:r>
            <a:endParaRPr lang="en-US"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8" name="CustomShape 1"/>
          <p:cNvSpPr/>
          <p:nvPr/>
        </p:nvSpPr>
        <p:spPr>
          <a:xfrm>
            <a:off x="341280" y="475560"/>
            <a:ext cx="8006400" cy="82872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gn="ctr">
              <a:lnSpc>
                <a:spcPct val="100000"/>
              </a:lnSpc>
            </a:pPr>
            <a:r>
              <a:rPr lang="en-US" sz="3600" b="1" strike="noStrike" spc="-1">
                <a:solidFill>
                  <a:srgbClr val="000000"/>
                </a:solidFill>
                <a:uFill>
                  <a:solidFill>
                    <a:srgbClr val="FFFFFF"/>
                  </a:solidFill>
                </a:uFill>
                <a:latin typeface="Times New Roman"/>
                <a:ea typeface="DejaVu Sans"/>
              </a:rPr>
              <a:t>Syntax Analysis cont’d </a:t>
            </a:r>
            <a:endParaRPr lang="en-US" sz="1800" b="0" strike="noStrike" spc="-1">
              <a:solidFill>
                <a:srgbClr val="000000"/>
              </a:solidFill>
              <a:uFill>
                <a:solidFill>
                  <a:srgbClr val="FFFFFF"/>
                </a:solidFill>
              </a:uFill>
              <a:latin typeface="Arial"/>
            </a:endParaRPr>
          </a:p>
        </p:txBody>
      </p:sp>
      <p:sp>
        <p:nvSpPr>
          <p:cNvPr id="159" name="CustomShape 2"/>
          <p:cNvSpPr/>
          <p:nvPr/>
        </p:nvSpPr>
        <p:spPr>
          <a:xfrm>
            <a:off x="149760" y="1877400"/>
            <a:ext cx="8091720" cy="447408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just">
              <a:lnSpc>
                <a:spcPct val="100000"/>
              </a:lnSpc>
            </a:pPr>
            <a:endParaRPr lang="en-US" sz="1800" b="0" strike="noStrike" spc="-1">
              <a:solidFill>
                <a:srgbClr val="000000"/>
              </a:solidFill>
              <a:uFill>
                <a:solidFill>
                  <a:srgbClr val="FFFFFF"/>
                </a:solidFill>
              </a:uFill>
              <a:latin typeface="Arial"/>
            </a:endParaRPr>
          </a:p>
          <a:p>
            <a:pPr marL="457200" indent="-456840" algn="just">
              <a:lnSpc>
                <a:spcPct val="100000"/>
              </a:lnSpc>
              <a:buClr>
                <a:srgbClr val="000000"/>
              </a:buClr>
              <a:buFont typeface="Wingdings" charset="2"/>
              <a:buChar char=""/>
            </a:pPr>
            <a:r>
              <a:rPr lang="en-US" sz="3200" b="0" strike="noStrike" spc="-1">
                <a:solidFill>
                  <a:srgbClr val="000000"/>
                </a:solidFill>
                <a:uFill>
                  <a:solidFill>
                    <a:srgbClr val="FFFFFF"/>
                  </a:solidFill>
                </a:uFill>
                <a:latin typeface="Times New Roman"/>
                <a:ea typeface="DejaVu Sans"/>
              </a:rPr>
              <a:t>Syntax error can be detected at this level if the input is not in accordance with the grammar.</a:t>
            </a:r>
            <a:endParaRPr lang="en-US"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CustomShape 1"/>
          <p:cNvSpPr/>
          <p:nvPr/>
        </p:nvSpPr>
        <p:spPr>
          <a:xfrm>
            <a:off x="457200" y="274680"/>
            <a:ext cx="8227800" cy="1141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4400" b="1" strike="noStrike" spc="-1">
                <a:solidFill>
                  <a:srgbClr val="000000"/>
                </a:solidFill>
                <a:uFill>
                  <a:solidFill>
                    <a:srgbClr val="FFFFFF"/>
                  </a:solidFill>
                </a:uFill>
                <a:latin typeface="Times New Roman"/>
                <a:ea typeface="DejaVu Sans"/>
              </a:rPr>
              <a:t>Syntactic Analysis</a:t>
            </a:r>
            <a:endParaRPr lang="en-US" sz="1800" b="0" strike="noStrike" spc="-1">
              <a:solidFill>
                <a:srgbClr val="000000"/>
              </a:solidFill>
              <a:uFill>
                <a:solidFill>
                  <a:srgbClr val="FFFFFF"/>
                </a:solidFill>
              </a:uFill>
              <a:latin typeface="Arial"/>
            </a:endParaRPr>
          </a:p>
        </p:txBody>
      </p:sp>
      <p:sp>
        <p:nvSpPr>
          <p:cNvPr id="161" name="CustomShape 2"/>
          <p:cNvSpPr/>
          <p:nvPr/>
        </p:nvSpPr>
        <p:spPr>
          <a:xfrm>
            <a:off x="529920" y="1204200"/>
            <a:ext cx="8246880" cy="468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endParaRPr lang="en-US" sz="1800" b="0" strike="noStrike" spc="-1">
              <a:solidFill>
                <a:srgbClr val="000000"/>
              </a:solidFill>
              <a:uFill>
                <a:solidFill>
                  <a:srgbClr val="FFFFFF"/>
                </a:solidFill>
              </a:uFill>
              <a:latin typeface="Arial"/>
            </a:endParaRPr>
          </a:p>
          <a:p>
            <a:pPr marL="343080" indent="-341280" algn="just">
              <a:lnSpc>
                <a:spcPct val="100000"/>
              </a:lnSpc>
              <a:buClr>
                <a:srgbClr val="000000"/>
              </a:buClr>
              <a:buSzPct val="45000"/>
              <a:buFont typeface="Wingdings" charset="2"/>
              <a:buChar char=""/>
            </a:pPr>
            <a:r>
              <a:rPr lang="en-US" sz="3200" b="0" strike="noStrike" spc="-1">
                <a:solidFill>
                  <a:srgbClr val="000000"/>
                </a:solidFill>
                <a:uFill>
                  <a:solidFill>
                    <a:srgbClr val="FFFFFF"/>
                  </a:solidFill>
                </a:uFill>
                <a:latin typeface="Times New Roman"/>
                <a:ea typeface="DejaVu Sans"/>
              </a:rPr>
              <a:t>Parsing or syntactic analysis is the process of analyzing a string of symbols, either in natural language or in computer languages, conforming to the rules of a formal grammar</a:t>
            </a:r>
            <a:endParaRPr lang="en-US" sz="1800" b="0" strike="noStrike" spc="-1">
              <a:solidFill>
                <a:srgbClr val="000000"/>
              </a:solidFill>
              <a:uFill>
                <a:solidFill>
                  <a:srgbClr val="FFFFFF"/>
                </a:solidFill>
              </a:uFill>
              <a:latin typeface="Arial"/>
            </a:endParaRPr>
          </a:p>
          <a:p>
            <a:pPr algn="just">
              <a:lnSpc>
                <a:spcPct val="100000"/>
              </a:lnSpc>
            </a:pPr>
            <a:endParaRPr lang="en-US" sz="1800" b="0" strike="noStrike" spc="-1">
              <a:solidFill>
                <a:srgbClr val="000000"/>
              </a:solidFill>
              <a:uFill>
                <a:solidFill>
                  <a:srgbClr val="FFFFFF"/>
                </a:solidFill>
              </a:uFill>
              <a:latin typeface="Arial"/>
            </a:endParaRPr>
          </a:p>
          <a:p>
            <a:pPr marL="343080" indent="-341280" algn="just">
              <a:lnSpc>
                <a:spcPct val="100000"/>
              </a:lnSpc>
              <a:buClr>
                <a:srgbClr val="000000"/>
              </a:buClr>
              <a:buSzPct val="45000"/>
              <a:buFont typeface="Wingdings" charset="2"/>
              <a:buChar char=""/>
            </a:pPr>
            <a:r>
              <a:rPr lang="en-US" sz="3200" b="0" strike="noStrike" spc="-1">
                <a:solidFill>
                  <a:srgbClr val="000000"/>
                </a:solidFill>
                <a:uFill>
                  <a:solidFill>
                    <a:srgbClr val="FFFFFF"/>
                  </a:solidFill>
                </a:uFill>
                <a:latin typeface="Times New Roman"/>
                <a:ea typeface="DejaVu Sans"/>
              </a:rPr>
              <a:t>Parse: analyze (a string or text) into logical syntactic components, typically in order to test conformability to a logical grammar.</a:t>
            </a:r>
            <a:endParaRPr lang="en-US" sz="1800" b="0" strike="noStrike" spc="-1">
              <a:solidFill>
                <a:srgbClr val="000000"/>
              </a:solidFill>
              <a:uFill>
                <a:solidFill>
                  <a:srgbClr val="FFFFFF"/>
                </a:solidFill>
              </a:uFill>
              <a:latin typeface="Arial"/>
            </a:endParaRPr>
          </a:p>
          <a:p>
            <a:pPr algn="just">
              <a:lnSpc>
                <a:spcPct val="100000"/>
              </a:lnSpc>
            </a:pPr>
            <a:endParaRPr lang="en-US"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CustomShape 1"/>
          <p:cNvSpPr/>
          <p:nvPr/>
        </p:nvSpPr>
        <p:spPr>
          <a:xfrm>
            <a:off x="457200" y="274680"/>
            <a:ext cx="8227800" cy="1141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4400" b="1" strike="noStrike" spc="-1">
                <a:solidFill>
                  <a:srgbClr val="000000"/>
                </a:solidFill>
                <a:uFill>
                  <a:solidFill>
                    <a:srgbClr val="FFFFFF"/>
                  </a:solidFill>
                </a:uFill>
                <a:latin typeface="Times New Roman"/>
                <a:ea typeface="DejaVu Sans"/>
              </a:rPr>
              <a:t>Syntactic Analysis cont’d</a:t>
            </a:r>
            <a:endParaRPr lang="en-US" sz="1800" b="0" strike="noStrike" spc="-1">
              <a:solidFill>
                <a:srgbClr val="000000"/>
              </a:solidFill>
              <a:uFill>
                <a:solidFill>
                  <a:srgbClr val="FFFFFF"/>
                </a:solidFill>
              </a:uFill>
              <a:latin typeface="Arial"/>
            </a:endParaRPr>
          </a:p>
        </p:txBody>
      </p:sp>
      <p:sp>
        <p:nvSpPr>
          <p:cNvPr id="163" name="CustomShape 2"/>
          <p:cNvSpPr/>
          <p:nvPr/>
        </p:nvSpPr>
        <p:spPr>
          <a:xfrm>
            <a:off x="529920" y="1204200"/>
            <a:ext cx="8246880" cy="3465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endParaRPr lang="en-US" sz="1800" b="0" strike="noStrike" spc="-1">
              <a:solidFill>
                <a:srgbClr val="000000"/>
              </a:solidFill>
              <a:uFill>
                <a:solidFill>
                  <a:srgbClr val="FFFFFF"/>
                </a:solidFill>
              </a:uFill>
              <a:latin typeface="Arial"/>
            </a:endParaRPr>
          </a:p>
          <a:p>
            <a:pPr marL="343080" indent="-341280" algn="just">
              <a:lnSpc>
                <a:spcPct val="100000"/>
              </a:lnSpc>
              <a:buClr>
                <a:srgbClr val="000000"/>
              </a:buClr>
              <a:buSzPct val="45000"/>
              <a:buFont typeface="Wingdings" charset="2"/>
              <a:buChar char=""/>
            </a:pPr>
            <a:r>
              <a:rPr lang="en-US" sz="3200" b="0" strike="noStrike" spc="-1">
                <a:solidFill>
                  <a:srgbClr val="000000"/>
                </a:solidFill>
                <a:uFill>
                  <a:solidFill>
                    <a:srgbClr val="FFFFFF"/>
                  </a:solidFill>
                </a:uFill>
                <a:latin typeface="Times New Roman"/>
                <a:ea typeface="DejaVu Sans"/>
              </a:rPr>
              <a:t>If the lexical analyzer finds a token invalid, it generates an error. </a:t>
            </a:r>
            <a:endParaRPr lang="en-US" sz="1800" b="0" strike="noStrike" spc="-1">
              <a:solidFill>
                <a:srgbClr val="000000"/>
              </a:solidFill>
              <a:uFill>
                <a:solidFill>
                  <a:srgbClr val="FFFFFF"/>
                </a:solidFill>
              </a:uFill>
              <a:latin typeface="Arial"/>
            </a:endParaRPr>
          </a:p>
          <a:p>
            <a:pPr marL="343080" indent="-341280" algn="just">
              <a:lnSpc>
                <a:spcPct val="100000"/>
              </a:lnSpc>
              <a:buClr>
                <a:srgbClr val="000000"/>
              </a:buClr>
              <a:buSzPct val="45000"/>
              <a:buFont typeface="Wingdings" charset="2"/>
              <a:buChar char=""/>
            </a:pPr>
            <a:r>
              <a:rPr lang="en-US" sz="3200" b="0" strike="noStrike" spc="-1">
                <a:solidFill>
                  <a:srgbClr val="000000"/>
                </a:solidFill>
                <a:uFill>
                  <a:solidFill>
                    <a:srgbClr val="FFFFFF"/>
                  </a:solidFill>
                </a:uFill>
                <a:latin typeface="Times New Roman"/>
                <a:ea typeface="DejaVu Sans"/>
              </a:rPr>
              <a:t>The lexical analyzer works closely with the syntax analyzer. It reads character streams from the source code, checks for legal tokens, and passes the data to the syntax analyzer when it demands.</a:t>
            </a:r>
            <a:endParaRPr lang="en-US" sz="1800" b="0" strike="noStrike" spc="-1">
              <a:solidFill>
                <a:srgbClr val="000000"/>
              </a:solidFill>
              <a:uFill>
                <a:solidFill>
                  <a:srgbClr val="FFFFFF"/>
                </a:solidFill>
              </a:uFill>
              <a:latin typeface="Arial"/>
            </a:endParaRPr>
          </a:p>
          <a:p>
            <a:pPr algn="just">
              <a:lnSpc>
                <a:spcPct val="100000"/>
              </a:lnSpc>
            </a:pPr>
            <a:endParaRPr lang="en-US" sz="1800" b="0" strike="noStrike" spc="-1">
              <a:solidFill>
                <a:srgbClr val="000000"/>
              </a:solidFill>
              <a:uFill>
                <a:solidFill>
                  <a:srgbClr val="FFFFFF"/>
                </a:solidFill>
              </a:uFill>
              <a:latin typeface="Arial"/>
            </a:endParaRPr>
          </a:p>
          <a:p>
            <a:pPr algn="just">
              <a:lnSpc>
                <a:spcPct val="100000"/>
              </a:lnSpc>
            </a:pPr>
            <a:endParaRPr lang="en-US" sz="1800" b="0" strike="noStrike" spc="-1">
              <a:solidFill>
                <a:srgbClr val="000000"/>
              </a:solidFill>
              <a:uFill>
                <a:solidFill>
                  <a:srgbClr val="FFFFFF"/>
                </a:solidFill>
              </a:uFill>
              <a:latin typeface="Arial"/>
            </a:endParaRPr>
          </a:p>
        </p:txBody>
      </p:sp>
      <p:pic>
        <p:nvPicPr>
          <p:cNvPr id="164" name="Picture 150"/>
          <p:cNvPicPr/>
          <p:nvPr/>
        </p:nvPicPr>
        <p:blipFill>
          <a:blip r:embed="rId3"/>
          <a:stretch/>
        </p:blipFill>
        <p:spPr>
          <a:xfrm>
            <a:off x="1645920" y="5239080"/>
            <a:ext cx="4989240" cy="161748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5" name="CustomShape 1"/>
          <p:cNvSpPr/>
          <p:nvPr/>
        </p:nvSpPr>
        <p:spPr>
          <a:xfrm>
            <a:off x="451080" y="146160"/>
            <a:ext cx="8006400" cy="11577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gn="ctr">
              <a:lnSpc>
                <a:spcPct val="100000"/>
              </a:lnSpc>
            </a:pPr>
            <a:r>
              <a:rPr lang="en-US" sz="4000" b="1" strike="noStrike" spc="-1">
                <a:solidFill>
                  <a:srgbClr val="000000"/>
                </a:solidFill>
                <a:uFill>
                  <a:solidFill>
                    <a:srgbClr val="FFFFFF"/>
                  </a:solidFill>
                </a:uFill>
                <a:latin typeface="Times New Roman"/>
                <a:ea typeface="DejaVu Sans"/>
              </a:rPr>
              <a:t>Semantic Analysis</a:t>
            </a:r>
            <a:endParaRPr lang="en-US" sz="1800" b="0" strike="noStrike" spc="-1">
              <a:solidFill>
                <a:srgbClr val="000000"/>
              </a:solidFill>
              <a:uFill>
                <a:solidFill>
                  <a:srgbClr val="FFFFFF"/>
                </a:solidFill>
              </a:uFill>
              <a:latin typeface="Arial"/>
            </a:endParaRPr>
          </a:p>
        </p:txBody>
      </p:sp>
      <p:sp>
        <p:nvSpPr>
          <p:cNvPr id="166" name="CustomShape 2"/>
          <p:cNvSpPr/>
          <p:nvPr/>
        </p:nvSpPr>
        <p:spPr>
          <a:xfrm>
            <a:off x="149760" y="1536120"/>
            <a:ext cx="8091720" cy="48153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marL="457200" indent="-456840" algn="just">
              <a:lnSpc>
                <a:spcPct val="100000"/>
              </a:lnSpc>
              <a:buClr>
                <a:srgbClr val="000000"/>
              </a:buClr>
              <a:buFont typeface="Wingdings" charset="2"/>
              <a:buChar char=""/>
            </a:pPr>
            <a:r>
              <a:rPr lang="en-US" sz="3200" b="0" strike="noStrike" spc="-1">
                <a:solidFill>
                  <a:srgbClr val="000000"/>
                </a:solidFill>
                <a:uFill>
                  <a:solidFill>
                    <a:srgbClr val="FFFFFF"/>
                  </a:solidFill>
                </a:uFill>
                <a:latin typeface="Times New Roman"/>
                <a:ea typeface="DejaVu Sans"/>
              </a:rPr>
              <a:t>Semantic analyzer takes the output of syntax analyzer and produces another tree.</a:t>
            </a:r>
            <a:endParaRPr lang="en-US" sz="1800" b="0" strike="noStrike" spc="-1">
              <a:solidFill>
                <a:srgbClr val="000000"/>
              </a:solidFill>
              <a:uFill>
                <a:solidFill>
                  <a:srgbClr val="FFFFFF"/>
                </a:solidFill>
              </a:uFill>
              <a:latin typeface="Arial"/>
            </a:endParaRPr>
          </a:p>
          <a:p>
            <a:pPr algn="just">
              <a:lnSpc>
                <a:spcPct val="100000"/>
              </a:lnSpc>
            </a:pPr>
            <a:endParaRPr lang="en-US" sz="1800" b="0" strike="noStrike" spc="-1">
              <a:solidFill>
                <a:srgbClr val="000000"/>
              </a:solidFill>
              <a:uFill>
                <a:solidFill>
                  <a:srgbClr val="FFFFFF"/>
                </a:solidFill>
              </a:uFill>
              <a:latin typeface="Arial"/>
            </a:endParaRPr>
          </a:p>
          <a:p>
            <a:pPr marL="457200" indent="-456840" algn="just">
              <a:lnSpc>
                <a:spcPct val="100000"/>
              </a:lnSpc>
              <a:buClr>
                <a:srgbClr val="000000"/>
              </a:buClr>
              <a:buFont typeface="Wingdings" charset="2"/>
              <a:buChar char=""/>
            </a:pPr>
            <a:r>
              <a:rPr lang="en-US" sz="3200" b="0" strike="noStrike" spc="-1">
                <a:solidFill>
                  <a:srgbClr val="000000"/>
                </a:solidFill>
                <a:uFill>
                  <a:solidFill>
                    <a:srgbClr val="FFFFFF"/>
                  </a:solidFill>
                </a:uFill>
                <a:latin typeface="Times New Roman"/>
                <a:ea typeface="DejaVu Sans"/>
              </a:rPr>
              <a:t>Similarly, intermediate code generator takes a tree as an input produced by semantic analyzer and produces  intermediate code.</a:t>
            </a:r>
            <a:endParaRPr lang="en-US" sz="1800" b="0" strike="noStrike" spc="-1">
              <a:solidFill>
                <a:srgbClr val="000000"/>
              </a:solidFill>
              <a:uFill>
                <a:solidFill>
                  <a:srgbClr val="FFFFFF"/>
                </a:solidFill>
              </a:uFill>
              <a:latin typeface="Arial"/>
            </a:endParaRPr>
          </a:p>
          <a:p>
            <a:pPr algn="just">
              <a:lnSpc>
                <a:spcPct val="100000"/>
              </a:lnSpc>
            </a:pPr>
            <a:endParaRPr lang="en-US"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CustomShape 1"/>
          <p:cNvSpPr/>
          <p:nvPr/>
        </p:nvSpPr>
        <p:spPr>
          <a:xfrm>
            <a:off x="795600" y="401760"/>
            <a:ext cx="7771680" cy="10242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gn="ctr">
              <a:lnSpc>
                <a:spcPct val="100000"/>
              </a:lnSpc>
            </a:pPr>
            <a:r>
              <a:rPr lang="en-US" sz="4000" b="1" strike="noStrike" spc="-1">
                <a:solidFill>
                  <a:srgbClr val="000000"/>
                </a:solidFill>
                <a:uFill>
                  <a:solidFill>
                    <a:srgbClr val="FFFFFF"/>
                  </a:solidFill>
                </a:uFill>
                <a:latin typeface="Times New Roman"/>
                <a:ea typeface="DejaVu Sans"/>
              </a:rPr>
              <a:t>Semantic Analyzer</a:t>
            </a:r>
            <a:endParaRPr lang="en-US" sz="1800" b="0" strike="noStrike" spc="-1">
              <a:solidFill>
                <a:srgbClr val="000000"/>
              </a:solidFill>
              <a:uFill>
                <a:solidFill>
                  <a:srgbClr val="FFFFFF"/>
                </a:solidFill>
              </a:uFill>
              <a:latin typeface="Arial"/>
            </a:endParaRPr>
          </a:p>
        </p:txBody>
      </p:sp>
      <p:sp>
        <p:nvSpPr>
          <p:cNvPr id="168" name="CustomShape 2"/>
          <p:cNvSpPr/>
          <p:nvPr/>
        </p:nvSpPr>
        <p:spPr>
          <a:xfrm>
            <a:off x="149760" y="734040"/>
            <a:ext cx="8091720" cy="52722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just">
              <a:lnSpc>
                <a:spcPct val="100000"/>
              </a:lnSpc>
            </a:pPr>
            <a:endParaRPr lang="en-US" sz="1800" b="0" strike="noStrike" spc="-1">
              <a:solidFill>
                <a:srgbClr val="000000"/>
              </a:solidFill>
              <a:uFill>
                <a:solidFill>
                  <a:srgbClr val="FFFFFF"/>
                </a:solidFill>
              </a:uFill>
              <a:latin typeface="Arial"/>
            </a:endParaRPr>
          </a:p>
          <a:p>
            <a:pPr algn="just">
              <a:lnSpc>
                <a:spcPct val="100000"/>
              </a:lnSpc>
            </a:pPr>
            <a:endParaRPr lang="en-US" sz="1800" b="0" strike="noStrike" spc="-1">
              <a:solidFill>
                <a:srgbClr val="000000"/>
              </a:solidFill>
              <a:uFill>
                <a:solidFill>
                  <a:srgbClr val="FFFFFF"/>
                </a:solidFill>
              </a:uFill>
              <a:latin typeface="Arial"/>
            </a:endParaRPr>
          </a:p>
          <a:p>
            <a:pPr algn="just">
              <a:lnSpc>
                <a:spcPct val="100000"/>
              </a:lnSpc>
            </a:pPr>
            <a:endParaRPr lang="en-US" sz="1800" b="0" strike="noStrike" spc="-1">
              <a:solidFill>
                <a:srgbClr val="000000"/>
              </a:solidFill>
              <a:uFill>
                <a:solidFill>
                  <a:srgbClr val="FFFFFF"/>
                </a:solidFill>
              </a:uFill>
              <a:latin typeface="Arial"/>
            </a:endParaRPr>
          </a:p>
          <a:p>
            <a:pPr algn="just">
              <a:lnSpc>
                <a:spcPct val="100000"/>
              </a:lnSpc>
            </a:pPr>
            <a:endParaRPr lang="en-US" sz="1800" b="0" strike="noStrike" spc="-1">
              <a:solidFill>
                <a:srgbClr val="000000"/>
              </a:solidFill>
              <a:uFill>
                <a:solidFill>
                  <a:srgbClr val="FFFFFF"/>
                </a:solidFill>
              </a:uFill>
              <a:latin typeface="Arial"/>
            </a:endParaRPr>
          </a:p>
          <a:p>
            <a:pPr algn="just">
              <a:lnSpc>
                <a:spcPct val="100000"/>
              </a:lnSpc>
            </a:pPr>
            <a:endParaRPr lang="en-US" sz="1800" b="0" strike="noStrike" spc="-1">
              <a:solidFill>
                <a:srgbClr val="000000"/>
              </a:solidFill>
              <a:uFill>
                <a:solidFill>
                  <a:srgbClr val="FFFFFF"/>
                </a:solidFill>
              </a:uFill>
              <a:latin typeface="Arial"/>
            </a:endParaRPr>
          </a:p>
          <a:p>
            <a:pPr algn="just">
              <a:lnSpc>
                <a:spcPct val="100000"/>
              </a:lnSpc>
            </a:pPr>
            <a:endParaRPr lang="en-US" sz="1800" b="0" strike="noStrike" spc="-1">
              <a:solidFill>
                <a:srgbClr val="000000"/>
              </a:solidFill>
              <a:uFill>
                <a:solidFill>
                  <a:srgbClr val="FFFFFF"/>
                </a:solidFill>
              </a:uFill>
              <a:latin typeface="Arial"/>
            </a:endParaRPr>
          </a:p>
          <a:p>
            <a:pPr algn="just">
              <a:lnSpc>
                <a:spcPct val="100000"/>
              </a:lnSpc>
            </a:pPr>
            <a:endParaRPr lang="en-US" sz="1800" b="0" strike="noStrike" spc="-1">
              <a:solidFill>
                <a:srgbClr val="000000"/>
              </a:solidFill>
              <a:uFill>
                <a:solidFill>
                  <a:srgbClr val="FFFFFF"/>
                </a:solidFill>
              </a:uFill>
              <a:latin typeface="Arial"/>
            </a:endParaRPr>
          </a:p>
          <a:p>
            <a:pPr algn="just">
              <a:lnSpc>
                <a:spcPct val="100000"/>
              </a:lnSpc>
            </a:pPr>
            <a:endParaRPr lang="en-US" sz="1800" b="0" strike="noStrike" spc="-1">
              <a:solidFill>
                <a:srgbClr val="000000"/>
              </a:solidFill>
              <a:uFill>
                <a:solidFill>
                  <a:srgbClr val="FFFFFF"/>
                </a:solidFill>
              </a:uFill>
              <a:latin typeface="Arial"/>
            </a:endParaRPr>
          </a:p>
          <a:p>
            <a:pPr algn="just">
              <a:lnSpc>
                <a:spcPct val="100000"/>
              </a:lnSpc>
            </a:pPr>
            <a:endParaRPr lang="en-US" sz="1800" b="0" strike="noStrike" spc="-1">
              <a:solidFill>
                <a:srgbClr val="000000"/>
              </a:solidFill>
              <a:uFill>
                <a:solidFill>
                  <a:srgbClr val="FFFFFF"/>
                </a:solidFill>
              </a:uFill>
              <a:latin typeface="Arial"/>
            </a:endParaRPr>
          </a:p>
          <a:p>
            <a:pPr algn="just">
              <a:lnSpc>
                <a:spcPct val="100000"/>
              </a:lnSpc>
            </a:pPr>
            <a:endParaRPr lang="en-US" sz="1800" b="0" strike="noStrike" spc="-1">
              <a:solidFill>
                <a:srgbClr val="000000"/>
              </a:solidFill>
              <a:uFill>
                <a:solidFill>
                  <a:srgbClr val="FFFFFF"/>
                </a:solidFill>
              </a:uFill>
              <a:latin typeface="Arial"/>
            </a:endParaRPr>
          </a:p>
          <a:p>
            <a:pPr algn="just">
              <a:lnSpc>
                <a:spcPct val="100000"/>
              </a:lnSpc>
            </a:pPr>
            <a:endParaRPr lang="en-US" sz="1800" b="0" strike="noStrike" spc="-1">
              <a:solidFill>
                <a:srgbClr val="000000"/>
              </a:solidFill>
              <a:uFill>
                <a:solidFill>
                  <a:srgbClr val="FFFFFF"/>
                </a:solidFill>
              </a:uFill>
              <a:latin typeface="Arial"/>
            </a:endParaRPr>
          </a:p>
          <a:p>
            <a:pPr algn="just">
              <a:lnSpc>
                <a:spcPct val="100000"/>
              </a:lnSpc>
            </a:pPr>
            <a:endParaRPr lang="en-US" sz="1800" b="0" strike="noStrike" spc="-1">
              <a:solidFill>
                <a:srgbClr val="000000"/>
              </a:solidFill>
              <a:uFill>
                <a:solidFill>
                  <a:srgbClr val="FFFFFF"/>
                </a:solidFill>
              </a:uFill>
              <a:latin typeface="Arial"/>
            </a:endParaRPr>
          </a:p>
          <a:p>
            <a:pPr marL="360" algn="just">
              <a:lnSpc>
                <a:spcPct val="100000"/>
              </a:lnSpc>
            </a:pPr>
            <a:r>
              <a:rPr lang="en-US" sz="2800" b="0" strike="noStrike" spc="-1">
                <a:solidFill>
                  <a:srgbClr val="000000"/>
                </a:solidFill>
                <a:uFill>
                  <a:solidFill>
                    <a:srgbClr val="FFFFFF"/>
                  </a:solidFill>
                </a:uFill>
                <a:latin typeface="Times New Roman"/>
                <a:ea typeface="DejaVu Sans"/>
              </a:rPr>
              <a:t> </a:t>
            </a:r>
            <a:endParaRPr lang="en-US" sz="1800" b="0" strike="noStrike" spc="-1">
              <a:solidFill>
                <a:srgbClr val="000000"/>
              </a:solidFill>
              <a:uFill>
                <a:solidFill>
                  <a:srgbClr val="FFFFFF"/>
                </a:solidFill>
              </a:uFill>
              <a:latin typeface="Arial"/>
            </a:endParaRPr>
          </a:p>
        </p:txBody>
      </p:sp>
      <p:pic>
        <p:nvPicPr>
          <p:cNvPr id="169" name="Picture 172"/>
          <p:cNvPicPr/>
          <p:nvPr/>
        </p:nvPicPr>
        <p:blipFill>
          <a:blip r:embed="rId2"/>
          <a:stretch/>
        </p:blipFill>
        <p:spPr>
          <a:xfrm>
            <a:off x="3426120" y="2336400"/>
            <a:ext cx="3608640" cy="30884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CustomShape 1"/>
          <p:cNvSpPr/>
          <p:nvPr/>
        </p:nvSpPr>
        <p:spPr>
          <a:xfrm>
            <a:off x="457200" y="274680"/>
            <a:ext cx="8227800" cy="1141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4400" b="1" strike="noStrike" spc="-1">
                <a:solidFill>
                  <a:srgbClr val="000000"/>
                </a:solidFill>
                <a:uFill>
                  <a:solidFill>
                    <a:srgbClr val="FFFFFF"/>
                  </a:solidFill>
                </a:uFill>
                <a:latin typeface="Calibri"/>
                <a:ea typeface="DejaVu Sans"/>
              </a:rPr>
              <a:t>Semantic Analysis cont’d</a:t>
            </a:r>
            <a:endParaRPr lang="en-US" sz="1800" b="0" strike="noStrike" spc="-1">
              <a:solidFill>
                <a:srgbClr val="000000"/>
              </a:solidFill>
              <a:uFill>
                <a:solidFill>
                  <a:srgbClr val="FFFFFF"/>
                </a:solidFill>
              </a:uFill>
              <a:latin typeface="Arial"/>
            </a:endParaRPr>
          </a:p>
        </p:txBody>
      </p:sp>
      <p:sp>
        <p:nvSpPr>
          <p:cNvPr id="171" name="CustomShape 2"/>
          <p:cNvSpPr/>
          <p:nvPr/>
        </p:nvSpPr>
        <p:spPr>
          <a:xfrm>
            <a:off x="438120" y="1097280"/>
            <a:ext cx="8246880" cy="5653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en-US" sz="3200" b="1" strike="noStrike" spc="-1">
                <a:solidFill>
                  <a:srgbClr val="000000"/>
                </a:solidFill>
                <a:uFill>
                  <a:solidFill>
                    <a:srgbClr val="FFFFFF"/>
                  </a:solidFill>
                </a:uFill>
                <a:latin typeface="Times New Roman"/>
                <a:ea typeface="DejaVu Sans"/>
              </a:rPr>
              <a:t>Syntax tree</a:t>
            </a:r>
            <a:r>
              <a:rPr lang="en-US" sz="3200" b="0" strike="noStrike" spc="-1">
                <a:solidFill>
                  <a:srgbClr val="000000"/>
                </a:solidFill>
                <a:uFill>
                  <a:solidFill>
                    <a:srgbClr val="FFFFFF"/>
                  </a:solidFill>
                </a:uFill>
                <a:latin typeface="Times New Roman"/>
                <a:ea typeface="DejaVu Sans"/>
              </a:rPr>
              <a:t> is a compressed representation of the </a:t>
            </a:r>
            <a:r>
              <a:rPr lang="en-US" sz="3200" b="1" strike="noStrike" spc="-1">
                <a:solidFill>
                  <a:srgbClr val="000000"/>
                </a:solidFill>
                <a:uFill>
                  <a:solidFill>
                    <a:srgbClr val="FFFFFF"/>
                  </a:solidFill>
                </a:uFill>
                <a:latin typeface="Times New Roman"/>
                <a:ea typeface="DejaVu Sans"/>
              </a:rPr>
              <a:t>parse tree</a:t>
            </a:r>
            <a:r>
              <a:rPr lang="en-US" sz="3200" b="0" strike="noStrike" spc="-1">
                <a:solidFill>
                  <a:srgbClr val="000000"/>
                </a:solidFill>
                <a:uFill>
                  <a:solidFill>
                    <a:srgbClr val="FFFFFF"/>
                  </a:solidFill>
                </a:uFill>
                <a:latin typeface="Times New Roman"/>
                <a:ea typeface="DejaVu Sans"/>
              </a:rPr>
              <a:t> (a hierarchical structure that represents the derivation of the grammar to obtain input strings) in which the operators appear as interior nodes and the operands of the operator are the children of the node for that operator. </a:t>
            </a:r>
            <a:endParaRPr lang="en-US" sz="1800" b="0" strike="noStrike" spc="-1">
              <a:solidFill>
                <a:srgbClr val="000000"/>
              </a:solidFill>
              <a:uFill>
                <a:solidFill>
                  <a:srgbClr val="FFFFFF"/>
                </a:solidFill>
              </a:uFill>
              <a:latin typeface="Arial"/>
            </a:endParaRPr>
          </a:p>
          <a:p>
            <a:pPr marL="458640" indent="-456840" algn="just">
              <a:lnSpc>
                <a:spcPct val="100000"/>
              </a:lnSpc>
              <a:buClr>
                <a:srgbClr val="000000"/>
              </a:buClr>
              <a:buSzPct val="45000"/>
              <a:buFont typeface="Wingdings" charset="2"/>
              <a:buChar char=""/>
            </a:pPr>
            <a:r>
              <a:rPr lang="en-US" sz="3200" b="1" i="1" strike="noStrike" spc="-1">
                <a:solidFill>
                  <a:srgbClr val="000000"/>
                </a:solidFill>
                <a:uFill>
                  <a:solidFill>
                    <a:srgbClr val="FFFFFF"/>
                  </a:solidFill>
                </a:uFill>
                <a:latin typeface="Times New Roman"/>
                <a:ea typeface="DejaVu Sans"/>
              </a:rPr>
              <a:t>Example of syntax tree </a:t>
            </a:r>
            <a:endParaRPr lang="en-US" sz="1800" b="0" strike="noStrike" spc="-1">
              <a:solidFill>
                <a:srgbClr val="000000"/>
              </a:solidFill>
              <a:uFill>
                <a:solidFill>
                  <a:srgbClr val="FFFFFF"/>
                </a:solidFill>
              </a:uFill>
              <a:latin typeface="Arial"/>
            </a:endParaRPr>
          </a:p>
          <a:p>
            <a:pPr marL="1440" algn="just">
              <a:lnSpc>
                <a:spcPct val="100000"/>
              </a:lnSpc>
            </a:pPr>
            <a:r>
              <a:rPr lang="en-US" sz="3200" b="0" strike="noStrike" spc="-1">
                <a:solidFill>
                  <a:srgbClr val="000000"/>
                </a:solidFill>
                <a:uFill>
                  <a:solidFill>
                    <a:srgbClr val="FFFFFF"/>
                  </a:solidFill>
                </a:uFill>
                <a:latin typeface="Times New Roman"/>
                <a:ea typeface="DejaVu Sans"/>
              </a:rPr>
              <a:t> </a:t>
            </a:r>
            <a:endParaRPr lang="en-US" sz="1800" b="0" strike="noStrike" spc="-1">
              <a:solidFill>
                <a:srgbClr val="000000"/>
              </a:solidFill>
              <a:uFill>
                <a:solidFill>
                  <a:srgbClr val="FFFFFF"/>
                </a:solidFill>
              </a:uFill>
              <a:latin typeface="Arial"/>
            </a:endParaRPr>
          </a:p>
          <a:p>
            <a:pPr algn="just">
              <a:lnSpc>
                <a:spcPct val="100000"/>
              </a:lnSpc>
            </a:pPr>
            <a:endParaRPr lang="en-US" sz="1800" b="0" strike="noStrike" spc="-1">
              <a:solidFill>
                <a:srgbClr val="000000"/>
              </a:solidFill>
              <a:uFill>
                <a:solidFill>
                  <a:srgbClr val="FFFFFF"/>
                </a:solidFill>
              </a:uFill>
              <a:latin typeface="Arial"/>
            </a:endParaRPr>
          </a:p>
        </p:txBody>
      </p:sp>
      <p:pic>
        <p:nvPicPr>
          <p:cNvPr id="172" name="Picture 175"/>
          <p:cNvPicPr/>
          <p:nvPr/>
        </p:nvPicPr>
        <p:blipFill>
          <a:blip r:embed="rId3"/>
          <a:stretch/>
        </p:blipFill>
        <p:spPr>
          <a:xfrm>
            <a:off x="4984560" y="4480560"/>
            <a:ext cx="2696400" cy="237096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CustomShape 1"/>
          <p:cNvSpPr/>
          <p:nvPr/>
        </p:nvSpPr>
        <p:spPr>
          <a:xfrm>
            <a:off x="457200" y="274680"/>
            <a:ext cx="8227800" cy="1141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4400" b="0" strike="noStrike" spc="-1">
                <a:solidFill>
                  <a:srgbClr val="000000"/>
                </a:solidFill>
                <a:uFill>
                  <a:solidFill>
                    <a:srgbClr val="FFFFFF"/>
                  </a:solidFill>
                </a:uFill>
                <a:latin typeface="Calibri"/>
                <a:ea typeface="DejaVu Sans"/>
              </a:rPr>
              <a:t>Semantic Analyzer</a:t>
            </a:r>
            <a:endParaRPr lang="en-US" sz="1800" b="0" strike="noStrike" spc="-1">
              <a:solidFill>
                <a:srgbClr val="000000"/>
              </a:solidFill>
              <a:uFill>
                <a:solidFill>
                  <a:srgbClr val="FFFFFF"/>
                </a:solidFill>
              </a:uFill>
              <a:latin typeface="Arial"/>
            </a:endParaRPr>
          </a:p>
        </p:txBody>
      </p:sp>
      <p:sp>
        <p:nvSpPr>
          <p:cNvPr id="174" name="CustomShape 2"/>
          <p:cNvSpPr/>
          <p:nvPr/>
        </p:nvSpPr>
        <p:spPr>
          <a:xfrm>
            <a:off x="548640" y="1590480"/>
            <a:ext cx="8246880" cy="4554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en-US" sz="3200" b="0" strike="noStrike" spc="-1">
                <a:solidFill>
                  <a:srgbClr val="000000"/>
                </a:solidFill>
                <a:uFill>
                  <a:solidFill>
                    <a:srgbClr val="FFFFFF"/>
                  </a:solidFill>
                </a:uFill>
                <a:latin typeface="Times New Roman"/>
                <a:ea typeface="DejaVu Sans"/>
              </a:rPr>
              <a:t>Semantic analysis is the third phase of compiler.</a:t>
            </a:r>
            <a:endParaRPr lang="en-US" sz="1800" b="0" strike="noStrike" spc="-1">
              <a:solidFill>
                <a:srgbClr val="000000"/>
              </a:solidFill>
              <a:uFill>
                <a:solidFill>
                  <a:srgbClr val="FFFFFF"/>
                </a:solidFill>
              </a:uFill>
              <a:latin typeface="Arial"/>
            </a:endParaRPr>
          </a:p>
          <a:p>
            <a:pPr marL="457200" indent="-456840" algn="just">
              <a:lnSpc>
                <a:spcPct val="100000"/>
              </a:lnSpc>
              <a:buClr>
                <a:srgbClr val="000000"/>
              </a:buClr>
              <a:buFont typeface="Wingdings" charset="2"/>
              <a:buChar char=""/>
            </a:pPr>
            <a:r>
              <a:rPr lang="en-US" sz="3200" b="0" strike="noStrike" spc="-1">
                <a:solidFill>
                  <a:srgbClr val="000000"/>
                </a:solidFill>
                <a:uFill>
                  <a:solidFill>
                    <a:srgbClr val="FFFFFF"/>
                  </a:solidFill>
                </a:uFill>
                <a:latin typeface="Times New Roman"/>
                <a:ea typeface="DejaVu Sans"/>
              </a:rPr>
              <a:t>It checks for the semantic consistency.</a:t>
            </a:r>
            <a:endParaRPr lang="en-US" sz="1800" b="0" strike="noStrike" spc="-1">
              <a:solidFill>
                <a:srgbClr val="000000"/>
              </a:solidFill>
              <a:uFill>
                <a:solidFill>
                  <a:srgbClr val="FFFFFF"/>
                </a:solidFill>
              </a:uFill>
              <a:latin typeface="Arial"/>
            </a:endParaRPr>
          </a:p>
          <a:p>
            <a:pPr marL="457200" indent="-456840" algn="just">
              <a:lnSpc>
                <a:spcPct val="100000"/>
              </a:lnSpc>
              <a:buClr>
                <a:srgbClr val="000000"/>
              </a:buClr>
              <a:buFont typeface="Wingdings" charset="2"/>
              <a:buChar char=""/>
            </a:pPr>
            <a:r>
              <a:rPr lang="en-US" sz="3200" b="0" strike="noStrike" spc="-1">
                <a:solidFill>
                  <a:srgbClr val="000000"/>
                </a:solidFill>
                <a:uFill>
                  <a:solidFill>
                    <a:srgbClr val="FFFFFF"/>
                  </a:solidFill>
                </a:uFill>
                <a:latin typeface="Times New Roman"/>
                <a:ea typeface="DejaVu Sans"/>
              </a:rPr>
              <a:t>Type information is gathered and stored in symbol table or in syntax tree.</a:t>
            </a:r>
            <a:endParaRPr lang="en-US" sz="1800" b="0" strike="noStrike" spc="-1">
              <a:solidFill>
                <a:srgbClr val="000000"/>
              </a:solidFill>
              <a:uFill>
                <a:solidFill>
                  <a:srgbClr val="FFFFFF"/>
                </a:solidFill>
              </a:uFill>
              <a:latin typeface="Arial"/>
            </a:endParaRPr>
          </a:p>
          <a:p>
            <a:pPr marL="457200" indent="-456840" algn="just">
              <a:lnSpc>
                <a:spcPct val="100000"/>
              </a:lnSpc>
              <a:buClr>
                <a:srgbClr val="000000"/>
              </a:buClr>
              <a:buFont typeface="Wingdings" charset="2"/>
              <a:buChar char=""/>
            </a:pPr>
            <a:r>
              <a:rPr lang="en-US" sz="3200" b="0" strike="noStrike" spc="-1">
                <a:solidFill>
                  <a:srgbClr val="000000"/>
                </a:solidFill>
                <a:uFill>
                  <a:solidFill>
                    <a:srgbClr val="FFFFFF"/>
                  </a:solidFill>
                </a:uFill>
                <a:latin typeface="Times New Roman"/>
                <a:ea typeface="DejaVu Sans"/>
              </a:rPr>
              <a:t>Performs type checking. </a:t>
            </a:r>
            <a:endParaRPr lang="en-US" sz="1800" b="0" strike="noStrike" spc="-1">
              <a:solidFill>
                <a:srgbClr val="000000"/>
              </a:solidFill>
              <a:uFill>
                <a:solidFill>
                  <a:srgbClr val="FFFFFF"/>
                </a:solidFill>
              </a:uFill>
              <a:latin typeface="Arial"/>
            </a:endParaRPr>
          </a:p>
          <a:p>
            <a:pPr marL="457200" indent="-456840" algn="just">
              <a:lnSpc>
                <a:spcPct val="100000"/>
              </a:lnSpc>
              <a:buClr>
                <a:srgbClr val="000000"/>
              </a:buClr>
              <a:buFont typeface="Wingdings" charset="2"/>
              <a:buChar char=""/>
            </a:pPr>
            <a:r>
              <a:rPr lang="en-US" sz="3200" b="0" strike="noStrike" spc="-1">
                <a:solidFill>
                  <a:srgbClr val="000000"/>
                </a:solidFill>
                <a:uFill>
                  <a:solidFill>
                    <a:srgbClr val="FFFFFF"/>
                  </a:solidFill>
                </a:uFill>
                <a:latin typeface="Times New Roman"/>
                <a:ea typeface="DejaVu Sans"/>
              </a:rPr>
              <a:t>It verifies the parse tree, whether it’s meaningful or not. It furthermore produces a verified parse tree. </a:t>
            </a:r>
            <a:endParaRPr lang="en-US" sz="1800" b="0" strike="noStrike" spc="-1">
              <a:solidFill>
                <a:srgbClr val="000000"/>
              </a:solidFill>
              <a:uFill>
                <a:solidFill>
                  <a:srgbClr val="FFFFFF"/>
                </a:solidFill>
              </a:uFill>
              <a:latin typeface="Arial"/>
            </a:endParaRPr>
          </a:p>
          <a:p>
            <a:pPr algn="just">
              <a:lnSpc>
                <a:spcPct val="100000"/>
              </a:lnSpc>
            </a:pPr>
            <a:endParaRPr lang="en-US"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CustomShape 1"/>
          <p:cNvSpPr/>
          <p:nvPr/>
        </p:nvSpPr>
        <p:spPr>
          <a:xfrm>
            <a:off x="457200" y="274680"/>
            <a:ext cx="822744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3200" b="1" strike="noStrike" spc="-1">
                <a:solidFill>
                  <a:srgbClr val="000000"/>
                </a:solidFill>
                <a:uFill>
                  <a:solidFill>
                    <a:srgbClr val="FFFFFF"/>
                  </a:solidFill>
                </a:uFill>
                <a:latin typeface="Times New Roman"/>
                <a:ea typeface="DejaVu Sans"/>
              </a:rPr>
              <a:t>Interpreter</a:t>
            </a:r>
            <a:r>
              <a:rPr lang="en-US" sz="4400" b="1" strike="noStrike" spc="-1">
                <a:solidFill>
                  <a:srgbClr val="000000"/>
                </a:solidFill>
                <a:uFill>
                  <a:solidFill>
                    <a:srgbClr val="FFFFFF"/>
                  </a:solidFill>
                </a:uFill>
                <a:latin typeface="Times New Roman"/>
                <a:ea typeface="DejaVu Sans"/>
              </a:rPr>
              <a:t> </a:t>
            </a:r>
            <a:endParaRPr lang="en-US" sz="1800" b="0" strike="noStrike" spc="-1">
              <a:solidFill>
                <a:srgbClr val="000000"/>
              </a:solidFill>
              <a:uFill>
                <a:solidFill>
                  <a:srgbClr val="FFFFFF"/>
                </a:solidFill>
              </a:uFill>
              <a:latin typeface="Arial"/>
            </a:endParaRPr>
          </a:p>
        </p:txBody>
      </p:sp>
      <p:sp>
        <p:nvSpPr>
          <p:cNvPr id="83" name="CustomShape 2"/>
          <p:cNvSpPr/>
          <p:nvPr/>
        </p:nvSpPr>
        <p:spPr>
          <a:xfrm>
            <a:off x="457200" y="914400"/>
            <a:ext cx="8227440" cy="5209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0920" algn="just">
              <a:lnSpc>
                <a:spcPct val="100000"/>
              </a:lnSpc>
              <a:buClr>
                <a:srgbClr val="000000"/>
              </a:buClr>
              <a:buSzPct val="45000"/>
              <a:buFont typeface="Wingdings" charset="2"/>
              <a:buChar char=""/>
            </a:pPr>
            <a:r>
              <a:rPr lang="en-US" sz="3200" b="0" strike="noStrike" spc="-1">
                <a:solidFill>
                  <a:srgbClr val="000000"/>
                </a:solidFill>
                <a:uFill>
                  <a:solidFill>
                    <a:srgbClr val="FFFFFF"/>
                  </a:solidFill>
                </a:uFill>
                <a:latin typeface="Times New Roman"/>
                <a:ea typeface="DejaVu Sans"/>
              </a:rPr>
              <a:t>In an interpreted language, implementations execute  instructions directly and freely without previously compiling a program into machine code instructions. </a:t>
            </a:r>
            <a:endParaRPr lang="en-US" sz="1800" b="0" strike="noStrike" spc="-1">
              <a:solidFill>
                <a:srgbClr val="000000"/>
              </a:solidFill>
              <a:uFill>
                <a:solidFill>
                  <a:srgbClr val="FFFFFF"/>
                </a:solidFill>
              </a:uFill>
              <a:latin typeface="Arial"/>
            </a:endParaRPr>
          </a:p>
          <a:p>
            <a:pPr marL="343080" indent="-340920" algn="just">
              <a:lnSpc>
                <a:spcPct val="100000"/>
              </a:lnSpc>
              <a:buClr>
                <a:srgbClr val="000000"/>
              </a:buClr>
              <a:buSzPct val="45000"/>
              <a:buFont typeface="Wingdings" charset="2"/>
              <a:buChar char=""/>
            </a:pPr>
            <a:r>
              <a:rPr lang="en-US" sz="3200" b="0" strike="noStrike" spc="-1">
                <a:solidFill>
                  <a:srgbClr val="000000"/>
                </a:solidFill>
                <a:uFill>
                  <a:solidFill>
                    <a:srgbClr val="FFFFFF"/>
                  </a:solidFill>
                </a:uFill>
                <a:latin typeface="Times New Roman"/>
                <a:ea typeface="DejaVu Sans"/>
              </a:rPr>
              <a:t>Translation occurs at the same time as the program is being executed.</a:t>
            </a:r>
            <a:endParaRPr lang="en-US" sz="1800" b="0" strike="noStrike" spc="-1">
              <a:solidFill>
                <a:srgbClr val="000000"/>
              </a:solidFill>
              <a:uFill>
                <a:solidFill>
                  <a:srgbClr val="FFFFFF"/>
                </a:solidFill>
              </a:uFill>
              <a:latin typeface="Arial"/>
            </a:endParaRPr>
          </a:p>
          <a:p>
            <a:pPr marL="343080" indent="-340920" algn="just">
              <a:lnSpc>
                <a:spcPct val="100000"/>
              </a:lnSpc>
              <a:buClr>
                <a:srgbClr val="000000"/>
              </a:buClr>
              <a:buSzPct val="45000"/>
              <a:buFont typeface="Wingdings" charset="2"/>
              <a:buChar char=""/>
            </a:pPr>
            <a:r>
              <a:rPr lang="en-US" sz="3200" b="0" strike="noStrike" spc="-1">
                <a:solidFill>
                  <a:srgbClr val="000000"/>
                </a:solidFill>
                <a:uFill>
                  <a:solidFill>
                    <a:srgbClr val="FFFFFF"/>
                  </a:solidFill>
                </a:uFill>
                <a:latin typeface="Times New Roman"/>
                <a:ea typeface="DejaVu Sans"/>
              </a:rPr>
              <a:t>An </a:t>
            </a:r>
            <a:r>
              <a:rPr lang="en-US" sz="3200" b="0" i="1" strike="noStrike" spc="-1">
                <a:solidFill>
                  <a:srgbClr val="000000"/>
                </a:solidFill>
                <a:uFill>
                  <a:solidFill>
                    <a:srgbClr val="FFFFFF"/>
                  </a:solidFill>
                </a:uFill>
                <a:latin typeface="Times New Roman"/>
                <a:ea typeface="DejaVu Sans"/>
              </a:rPr>
              <a:t>interpreter</a:t>
            </a:r>
            <a:r>
              <a:rPr lang="en-US" sz="3200" b="0" strike="noStrike" spc="-1">
                <a:solidFill>
                  <a:srgbClr val="000000"/>
                </a:solidFill>
                <a:uFill>
                  <a:solidFill>
                    <a:srgbClr val="FFFFFF"/>
                  </a:solidFill>
                </a:uFill>
                <a:latin typeface="Times New Roman"/>
                <a:ea typeface="DejaVu Sans"/>
              </a:rPr>
              <a:t> reads an executable source program written in HLL as well as data for this program, and it runs the program against the data to produce some results. </a:t>
            </a:r>
            <a:endParaRPr lang="en-US" sz="1800" b="0" strike="noStrike" spc="-1">
              <a:solidFill>
                <a:srgbClr val="000000"/>
              </a:solidFill>
              <a:uFill>
                <a:solidFill>
                  <a:srgbClr val="FFFFFF"/>
                </a:solidFill>
              </a:uFill>
              <a:latin typeface="Arial"/>
            </a:endParaRPr>
          </a:p>
          <a:p>
            <a:pPr marL="743040" lvl="1" indent="-283680" algn="just">
              <a:lnSpc>
                <a:spcPct val="100000"/>
              </a:lnSpc>
              <a:buClr>
                <a:srgbClr val="000000"/>
              </a:buClr>
              <a:buFont typeface="Arial"/>
              <a:buChar char="–"/>
            </a:pPr>
            <a:r>
              <a:rPr lang="en-US" sz="3200" b="0" strike="noStrike" spc="-1">
                <a:solidFill>
                  <a:srgbClr val="000000"/>
                </a:solidFill>
                <a:uFill>
                  <a:solidFill>
                    <a:srgbClr val="FFFFFF"/>
                  </a:solidFill>
                </a:uFill>
                <a:latin typeface="Times New Roman"/>
                <a:ea typeface="DejaVu Sans"/>
              </a:rPr>
              <a:t> </a:t>
            </a:r>
            <a:endParaRPr lang="en-US"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CustomShape 1"/>
          <p:cNvSpPr/>
          <p:nvPr/>
        </p:nvSpPr>
        <p:spPr>
          <a:xfrm>
            <a:off x="457200" y="274680"/>
            <a:ext cx="8227800" cy="1141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4400" b="0" strike="noStrike" spc="-1">
                <a:solidFill>
                  <a:srgbClr val="000000"/>
                </a:solidFill>
                <a:uFill>
                  <a:solidFill>
                    <a:srgbClr val="FFFFFF"/>
                  </a:solidFill>
                </a:uFill>
                <a:latin typeface="Calibri"/>
                <a:ea typeface="DejaVu Sans"/>
              </a:rPr>
              <a:t>Semantic Analyzer</a:t>
            </a:r>
            <a:endParaRPr lang="en-US" sz="1800" b="0" strike="noStrike" spc="-1">
              <a:solidFill>
                <a:srgbClr val="000000"/>
              </a:solidFill>
              <a:uFill>
                <a:solidFill>
                  <a:srgbClr val="FFFFFF"/>
                </a:solidFill>
              </a:uFill>
              <a:latin typeface="Arial"/>
            </a:endParaRPr>
          </a:p>
        </p:txBody>
      </p:sp>
      <p:sp>
        <p:nvSpPr>
          <p:cNvPr id="176" name="CustomShape 2"/>
          <p:cNvSpPr/>
          <p:nvPr/>
        </p:nvSpPr>
        <p:spPr>
          <a:xfrm>
            <a:off x="548640" y="1590480"/>
            <a:ext cx="8246880" cy="3274920"/>
          </a:xfrm>
          <a:prstGeom prst="rect">
            <a:avLst/>
          </a:prstGeom>
          <a:noFill/>
          <a:ln>
            <a:noFill/>
          </a:ln>
        </p:spPr>
        <p:style>
          <a:lnRef idx="0">
            <a:scrgbClr r="0" g="0" b="0"/>
          </a:lnRef>
          <a:fillRef idx="0">
            <a:scrgbClr r="0" g="0" b="0"/>
          </a:fillRef>
          <a:effectRef idx="0">
            <a:scrgbClr r="0" g="0" b="0"/>
          </a:effectRef>
          <a:fontRef idx="minor"/>
        </p:style>
      </p:sp>
      <p:pic>
        <p:nvPicPr>
          <p:cNvPr id="177" name="Picture 185"/>
          <p:cNvPicPr/>
          <p:nvPr/>
        </p:nvPicPr>
        <p:blipFill>
          <a:blip r:embed="rId3"/>
          <a:stretch/>
        </p:blipFill>
        <p:spPr>
          <a:xfrm>
            <a:off x="1920240" y="1737360"/>
            <a:ext cx="3885480" cy="326628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CustomShape 1"/>
          <p:cNvSpPr/>
          <p:nvPr/>
        </p:nvSpPr>
        <p:spPr>
          <a:xfrm>
            <a:off x="685800" y="75960"/>
            <a:ext cx="7771680" cy="114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4400" b="0" strike="noStrike" spc="-1">
                <a:solidFill>
                  <a:srgbClr val="000000"/>
                </a:solidFill>
                <a:uFill>
                  <a:solidFill>
                    <a:srgbClr val="FFFFFF"/>
                  </a:solidFill>
                </a:uFill>
                <a:latin typeface="Times New Roman"/>
                <a:ea typeface="DejaVu Sans"/>
              </a:rPr>
              <a:t>Front-end, Back-end division</a:t>
            </a:r>
            <a:endParaRPr lang="en-US" sz="1800" b="0" strike="noStrike" spc="-1">
              <a:solidFill>
                <a:srgbClr val="000000"/>
              </a:solidFill>
              <a:uFill>
                <a:solidFill>
                  <a:srgbClr val="FFFFFF"/>
                </a:solidFill>
              </a:uFill>
              <a:latin typeface="Arial"/>
            </a:endParaRPr>
          </a:p>
        </p:txBody>
      </p:sp>
      <p:sp>
        <p:nvSpPr>
          <p:cNvPr id="179" name="CustomShape 2"/>
          <p:cNvSpPr/>
          <p:nvPr/>
        </p:nvSpPr>
        <p:spPr>
          <a:xfrm>
            <a:off x="685800" y="3641040"/>
            <a:ext cx="7771680" cy="2581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2720" indent="-342000">
              <a:lnSpc>
                <a:spcPct val="100000"/>
              </a:lnSpc>
              <a:buClr>
                <a:srgbClr val="000000"/>
              </a:buClr>
              <a:buFont typeface="Times"/>
              <a:buChar char="•"/>
            </a:pPr>
            <a:r>
              <a:rPr lang="en-US" sz="2800" b="0" strike="noStrike" spc="-1">
                <a:solidFill>
                  <a:srgbClr val="000000"/>
                </a:solidFill>
                <a:uFill>
                  <a:solidFill>
                    <a:srgbClr val="FFFFFF"/>
                  </a:solidFill>
                </a:uFill>
                <a:latin typeface="Times New Roman"/>
                <a:ea typeface="DejaVu Sans"/>
              </a:rPr>
              <a:t>Front end maps legal code into IR</a:t>
            </a:r>
            <a:endParaRPr lang="en-US" sz="1800" b="0" strike="noStrike" spc="-1">
              <a:solidFill>
                <a:srgbClr val="000000"/>
              </a:solidFill>
              <a:uFill>
                <a:solidFill>
                  <a:srgbClr val="FFFFFF"/>
                </a:solidFill>
              </a:uFill>
              <a:latin typeface="Arial"/>
            </a:endParaRPr>
          </a:p>
          <a:p>
            <a:pPr marL="342720" indent="-342000">
              <a:lnSpc>
                <a:spcPct val="100000"/>
              </a:lnSpc>
              <a:buClr>
                <a:srgbClr val="000000"/>
              </a:buClr>
              <a:buFont typeface="Times"/>
              <a:buChar char="•"/>
            </a:pPr>
            <a:r>
              <a:rPr lang="en-US" sz="2800" b="0" strike="noStrike" spc="-1">
                <a:solidFill>
                  <a:srgbClr val="000000"/>
                </a:solidFill>
                <a:uFill>
                  <a:solidFill>
                    <a:srgbClr val="FFFFFF"/>
                  </a:solidFill>
                </a:uFill>
                <a:latin typeface="Times New Roman"/>
                <a:ea typeface="DejaVu Sans"/>
              </a:rPr>
              <a:t>Back end maps IR onto target machine</a:t>
            </a:r>
            <a:endParaRPr lang="en-US" sz="1800" b="0" strike="noStrike" spc="-1">
              <a:solidFill>
                <a:srgbClr val="000000"/>
              </a:solidFill>
              <a:uFill>
                <a:solidFill>
                  <a:srgbClr val="FFFFFF"/>
                </a:solidFill>
              </a:uFill>
              <a:latin typeface="Arial"/>
            </a:endParaRPr>
          </a:p>
          <a:p>
            <a:pPr marL="342720" indent="-342000">
              <a:lnSpc>
                <a:spcPct val="100000"/>
              </a:lnSpc>
              <a:buClr>
                <a:srgbClr val="000000"/>
              </a:buClr>
              <a:buFont typeface="Times"/>
              <a:buChar char="•"/>
            </a:pPr>
            <a:r>
              <a:rPr lang="en-US" sz="2800" b="0" strike="noStrike" spc="-1">
                <a:solidFill>
                  <a:srgbClr val="000000"/>
                </a:solidFill>
                <a:uFill>
                  <a:solidFill>
                    <a:srgbClr val="FFFFFF"/>
                  </a:solidFill>
                </a:uFill>
                <a:latin typeface="Times New Roman"/>
                <a:ea typeface="DejaVu Sans"/>
              </a:rPr>
              <a:t>Allows multiple front ends</a:t>
            </a:r>
            <a:endParaRPr lang="en-US" sz="1800" b="0" strike="noStrike" spc="-1">
              <a:solidFill>
                <a:srgbClr val="000000"/>
              </a:solidFill>
              <a:uFill>
                <a:solidFill>
                  <a:srgbClr val="FFFFFF"/>
                </a:solidFill>
              </a:uFill>
              <a:latin typeface="Arial"/>
            </a:endParaRPr>
          </a:p>
          <a:p>
            <a:pPr marL="342720" indent="-342000">
              <a:lnSpc>
                <a:spcPct val="100000"/>
              </a:lnSpc>
              <a:buClr>
                <a:srgbClr val="000000"/>
              </a:buClr>
              <a:buFont typeface="Times"/>
              <a:buChar char="•"/>
            </a:pPr>
            <a:r>
              <a:rPr lang="en-US" sz="2800" b="0" strike="noStrike" spc="-1">
                <a:solidFill>
                  <a:srgbClr val="000000"/>
                </a:solidFill>
                <a:uFill>
                  <a:solidFill>
                    <a:srgbClr val="FFFFFF"/>
                  </a:solidFill>
                </a:uFill>
                <a:latin typeface="Times New Roman"/>
                <a:ea typeface="DejaVu Sans"/>
              </a:rPr>
              <a:t>Multiple passes -&gt; better code</a:t>
            </a:r>
            <a:endParaRPr lang="en-US" sz="1800" b="0" strike="noStrike" spc="-1">
              <a:solidFill>
                <a:srgbClr val="000000"/>
              </a:solidFill>
              <a:uFill>
                <a:solidFill>
                  <a:srgbClr val="FFFFFF"/>
                </a:solidFill>
              </a:uFill>
              <a:latin typeface="Arial"/>
            </a:endParaRPr>
          </a:p>
          <a:p>
            <a:pPr marL="360">
              <a:lnSpc>
                <a:spcPct val="100000"/>
              </a:lnSpc>
            </a:pPr>
            <a:r>
              <a:rPr lang="en-US" sz="2800" b="0" strike="noStrike" spc="-1">
                <a:solidFill>
                  <a:srgbClr val="000000"/>
                </a:solidFill>
                <a:uFill>
                  <a:solidFill>
                    <a:srgbClr val="FFFFFF"/>
                  </a:solidFill>
                </a:uFill>
                <a:latin typeface="Times New Roman"/>
                <a:ea typeface="DejaVu Sans"/>
              </a:rPr>
              <a:t> </a:t>
            </a:r>
            <a:endParaRPr lang="en-US" sz="1800" b="0" strike="noStrike" spc="-1">
              <a:solidFill>
                <a:srgbClr val="000000"/>
              </a:solidFill>
              <a:uFill>
                <a:solidFill>
                  <a:srgbClr val="FFFFFF"/>
                </a:solidFill>
              </a:uFill>
              <a:latin typeface="Arial"/>
            </a:endParaRPr>
          </a:p>
        </p:txBody>
      </p:sp>
      <p:sp>
        <p:nvSpPr>
          <p:cNvPr id="180" name="CustomShape 3"/>
          <p:cNvSpPr/>
          <p:nvPr/>
        </p:nvSpPr>
        <p:spPr>
          <a:xfrm>
            <a:off x="2676600" y="1600200"/>
            <a:ext cx="1218240" cy="990000"/>
          </a:xfrm>
          <a:prstGeom prst="rect">
            <a:avLst/>
          </a:prstGeom>
          <a:solidFill>
            <a:srgbClr val="00CC99"/>
          </a:solidFill>
          <a:ln w="936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en-US" sz="2400" b="0" strike="noStrike" spc="-1">
                <a:solidFill>
                  <a:srgbClr val="000000"/>
                </a:solidFill>
                <a:uFill>
                  <a:solidFill>
                    <a:srgbClr val="FFFFFF"/>
                  </a:solidFill>
                </a:uFill>
                <a:latin typeface="Times New Roman"/>
                <a:ea typeface="DejaVu Sans"/>
              </a:rPr>
              <a:t>Front end</a:t>
            </a:r>
            <a:endParaRPr lang="en-US" sz="1800" b="0" strike="noStrike" spc="-1">
              <a:solidFill>
                <a:srgbClr val="000000"/>
              </a:solidFill>
              <a:uFill>
                <a:solidFill>
                  <a:srgbClr val="FFFFFF"/>
                </a:solidFill>
              </a:uFill>
              <a:latin typeface="Arial"/>
            </a:endParaRPr>
          </a:p>
        </p:txBody>
      </p:sp>
      <p:sp>
        <p:nvSpPr>
          <p:cNvPr id="181" name="Line 4"/>
          <p:cNvSpPr/>
          <p:nvPr/>
        </p:nvSpPr>
        <p:spPr>
          <a:xfrm>
            <a:off x="2219400" y="2133720"/>
            <a:ext cx="457200" cy="360"/>
          </a:xfrm>
          <a:prstGeom prst="line">
            <a:avLst/>
          </a:prstGeom>
          <a:ln w="9360">
            <a:solidFill>
              <a:srgbClr val="000000"/>
            </a:solidFill>
            <a:miter/>
            <a:tailEnd type="triangle" w="med" len="med"/>
          </a:ln>
        </p:spPr>
        <p:style>
          <a:lnRef idx="0">
            <a:scrgbClr r="0" g="0" b="0"/>
          </a:lnRef>
          <a:fillRef idx="0">
            <a:scrgbClr r="0" g="0" b="0"/>
          </a:fillRef>
          <a:effectRef idx="0">
            <a:scrgbClr r="0" g="0" b="0"/>
          </a:effectRef>
          <a:fontRef idx="minor"/>
        </p:style>
      </p:sp>
      <p:sp>
        <p:nvSpPr>
          <p:cNvPr id="182" name="CustomShape 5"/>
          <p:cNvSpPr/>
          <p:nvPr/>
        </p:nvSpPr>
        <p:spPr>
          <a:xfrm>
            <a:off x="1077480" y="1676520"/>
            <a:ext cx="1027440" cy="8247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en-US" sz="2400" b="0" strike="noStrike" spc="-1">
                <a:solidFill>
                  <a:srgbClr val="000000"/>
                </a:solidFill>
                <a:uFill>
                  <a:solidFill>
                    <a:srgbClr val="FFFFFF"/>
                  </a:solidFill>
                </a:uFill>
                <a:latin typeface="Times New Roman"/>
                <a:ea typeface="DejaVu Sans"/>
              </a:rPr>
              <a:t>Source</a:t>
            </a:r>
            <a:endParaRPr lang="en-US" sz="1800" b="0" strike="noStrike" spc="-1">
              <a:solidFill>
                <a:srgbClr val="000000"/>
              </a:solidFill>
              <a:uFill>
                <a:solidFill>
                  <a:srgbClr val="FFFFFF"/>
                </a:solidFill>
              </a:uFill>
              <a:latin typeface="Arial"/>
            </a:endParaRPr>
          </a:p>
          <a:p>
            <a:pPr>
              <a:lnSpc>
                <a:spcPct val="100000"/>
              </a:lnSpc>
            </a:pPr>
            <a:r>
              <a:rPr lang="en-US" sz="2400" b="0" strike="noStrike" spc="-1">
                <a:solidFill>
                  <a:srgbClr val="000000"/>
                </a:solidFill>
                <a:uFill>
                  <a:solidFill>
                    <a:srgbClr val="FFFFFF"/>
                  </a:solidFill>
                </a:uFill>
                <a:latin typeface="Times New Roman"/>
                <a:ea typeface="DejaVu Sans"/>
              </a:rPr>
              <a:t>code</a:t>
            </a:r>
            <a:endParaRPr lang="en-US" sz="1800" b="0" strike="noStrike" spc="-1">
              <a:solidFill>
                <a:srgbClr val="000000"/>
              </a:solidFill>
              <a:uFill>
                <a:solidFill>
                  <a:srgbClr val="FFFFFF"/>
                </a:solidFill>
              </a:uFill>
              <a:latin typeface="Arial"/>
            </a:endParaRPr>
          </a:p>
        </p:txBody>
      </p:sp>
      <p:sp>
        <p:nvSpPr>
          <p:cNvPr id="183" name="Line 6"/>
          <p:cNvSpPr/>
          <p:nvPr/>
        </p:nvSpPr>
        <p:spPr>
          <a:xfrm>
            <a:off x="6257880" y="2133720"/>
            <a:ext cx="1219320" cy="360"/>
          </a:xfrm>
          <a:prstGeom prst="line">
            <a:avLst/>
          </a:prstGeom>
          <a:ln w="9360">
            <a:solidFill>
              <a:srgbClr val="000000"/>
            </a:solidFill>
            <a:miter/>
            <a:tailEnd type="triangle" w="med" len="med"/>
          </a:ln>
        </p:spPr>
        <p:style>
          <a:lnRef idx="0">
            <a:scrgbClr r="0" g="0" b="0"/>
          </a:lnRef>
          <a:fillRef idx="0">
            <a:scrgbClr r="0" g="0" b="0"/>
          </a:fillRef>
          <a:effectRef idx="0">
            <a:scrgbClr r="0" g="0" b="0"/>
          </a:effectRef>
          <a:fontRef idx="minor"/>
        </p:style>
      </p:sp>
      <p:sp>
        <p:nvSpPr>
          <p:cNvPr id="184" name="CustomShape 7"/>
          <p:cNvSpPr/>
          <p:nvPr/>
        </p:nvSpPr>
        <p:spPr>
          <a:xfrm>
            <a:off x="6675480" y="1692360"/>
            <a:ext cx="1248480" cy="8247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en-US" sz="2400" b="0" strike="noStrike" spc="-1">
                <a:solidFill>
                  <a:srgbClr val="000000"/>
                </a:solidFill>
                <a:uFill>
                  <a:solidFill>
                    <a:srgbClr val="FFFFFF"/>
                  </a:solidFill>
                </a:uFill>
                <a:latin typeface="Times New Roman"/>
                <a:ea typeface="DejaVu Sans"/>
              </a:rPr>
              <a:t>Machine</a:t>
            </a:r>
            <a:endParaRPr lang="en-US" sz="1800" b="0" strike="noStrike" spc="-1">
              <a:solidFill>
                <a:srgbClr val="000000"/>
              </a:solidFill>
              <a:uFill>
                <a:solidFill>
                  <a:srgbClr val="FFFFFF"/>
                </a:solidFill>
              </a:uFill>
              <a:latin typeface="Arial"/>
            </a:endParaRPr>
          </a:p>
          <a:p>
            <a:pPr>
              <a:lnSpc>
                <a:spcPct val="100000"/>
              </a:lnSpc>
            </a:pPr>
            <a:r>
              <a:rPr lang="en-US" sz="2400" b="0" strike="noStrike" spc="-1">
                <a:solidFill>
                  <a:srgbClr val="000000"/>
                </a:solidFill>
                <a:uFill>
                  <a:solidFill>
                    <a:srgbClr val="FFFFFF"/>
                  </a:solidFill>
                </a:uFill>
                <a:latin typeface="Times New Roman"/>
                <a:ea typeface="DejaVu Sans"/>
              </a:rPr>
              <a:t>code</a:t>
            </a:r>
            <a:endParaRPr lang="en-US" sz="1800" b="0" strike="noStrike" spc="-1">
              <a:solidFill>
                <a:srgbClr val="000000"/>
              </a:solidFill>
              <a:uFill>
                <a:solidFill>
                  <a:srgbClr val="FFFFFF"/>
                </a:solidFill>
              </a:uFill>
              <a:latin typeface="Arial"/>
            </a:endParaRPr>
          </a:p>
        </p:txBody>
      </p:sp>
      <p:sp>
        <p:nvSpPr>
          <p:cNvPr id="185" name="Line 8"/>
          <p:cNvSpPr/>
          <p:nvPr/>
        </p:nvSpPr>
        <p:spPr>
          <a:xfrm>
            <a:off x="3514680" y="2666880"/>
            <a:ext cx="762120" cy="457200"/>
          </a:xfrm>
          <a:prstGeom prst="line">
            <a:avLst/>
          </a:prstGeom>
          <a:ln w="9360">
            <a:solidFill>
              <a:srgbClr val="000000"/>
            </a:solidFill>
            <a:miter/>
            <a:tailEnd type="triangle" w="med" len="med"/>
          </a:ln>
        </p:spPr>
        <p:style>
          <a:lnRef idx="0">
            <a:scrgbClr r="0" g="0" b="0"/>
          </a:lnRef>
          <a:fillRef idx="0">
            <a:scrgbClr r="0" g="0" b="0"/>
          </a:fillRef>
          <a:effectRef idx="0">
            <a:scrgbClr r="0" g="0" b="0"/>
          </a:effectRef>
          <a:fontRef idx="minor"/>
        </p:style>
      </p:sp>
      <p:sp>
        <p:nvSpPr>
          <p:cNvPr id="186" name="CustomShape 9"/>
          <p:cNvSpPr/>
          <p:nvPr/>
        </p:nvSpPr>
        <p:spPr>
          <a:xfrm>
            <a:off x="4048920" y="3048120"/>
            <a:ext cx="893160" cy="4590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en-US" sz="2400" b="0" strike="noStrike" spc="-1">
                <a:solidFill>
                  <a:srgbClr val="000000"/>
                </a:solidFill>
                <a:uFill>
                  <a:solidFill>
                    <a:srgbClr val="FFFFFF"/>
                  </a:solidFill>
                </a:uFill>
                <a:latin typeface="Times New Roman"/>
                <a:ea typeface="DejaVu Sans"/>
              </a:rPr>
              <a:t>errors</a:t>
            </a:r>
            <a:endParaRPr lang="en-US" sz="1800" b="0" strike="noStrike" spc="-1">
              <a:solidFill>
                <a:srgbClr val="000000"/>
              </a:solidFill>
              <a:uFill>
                <a:solidFill>
                  <a:srgbClr val="FFFFFF"/>
                </a:solidFill>
              </a:uFill>
              <a:latin typeface="Arial"/>
            </a:endParaRPr>
          </a:p>
        </p:txBody>
      </p:sp>
      <p:sp>
        <p:nvSpPr>
          <p:cNvPr id="187" name="Line 10"/>
          <p:cNvSpPr/>
          <p:nvPr/>
        </p:nvSpPr>
        <p:spPr>
          <a:xfrm>
            <a:off x="3971880" y="2133720"/>
            <a:ext cx="990720" cy="360"/>
          </a:xfrm>
          <a:prstGeom prst="line">
            <a:avLst/>
          </a:prstGeom>
          <a:ln w="9360">
            <a:solidFill>
              <a:srgbClr val="000000"/>
            </a:solidFill>
            <a:miter/>
            <a:tailEnd type="triangle" w="med" len="med"/>
          </a:ln>
        </p:spPr>
        <p:style>
          <a:lnRef idx="0">
            <a:scrgbClr r="0" g="0" b="0"/>
          </a:lnRef>
          <a:fillRef idx="0">
            <a:scrgbClr r="0" g="0" b="0"/>
          </a:fillRef>
          <a:effectRef idx="0">
            <a:scrgbClr r="0" g="0" b="0"/>
          </a:effectRef>
          <a:fontRef idx="minor"/>
        </p:style>
      </p:sp>
      <p:sp>
        <p:nvSpPr>
          <p:cNvPr id="188" name="CustomShape 11"/>
          <p:cNvSpPr/>
          <p:nvPr/>
        </p:nvSpPr>
        <p:spPr>
          <a:xfrm>
            <a:off x="4201920" y="1600200"/>
            <a:ext cx="484920" cy="4590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en-US" sz="2400" b="0" strike="noStrike" spc="-1">
                <a:solidFill>
                  <a:srgbClr val="000000"/>
                </a:solidFill>
                <a:uFill>
                  <a:solidFill>
                    <a:srgbClr val="FFFFFF"/>
                  </a:solidFill>
                </a:uFill>
                <a:latin typeface="Times New Roman"/>
                <a:ea typeface="DejaVu Sans"/>
              </a:rPr>
              <a:t>IR</a:t>
            </a:r>
            <a:endParaRPr lang="en-US" sz="1800" b="0" strike="noStrike" spc="-1">
              <a:solidFill>
                <a:srgbClr val="000000"/>
              </a:solidFill>
              <a:uFill>
                <a:solidFill>
                  <a:srgbClr val="FFFFFF"/>
                </a:solidFill>
              </a:uFill>
              <a:latin typeface="Arial"/>
            </a:endParaRPr>
          </a:p>
        </p:txBody>
      </p:sp>
      <p:sp>
        <p:nvSpPr>
          <p:cNvPr id="189" name="CustomShape 12"/>
          <p:cNvSpPr/>
          <p:nvPr/>
        </p:nvSpPr>
        <p:spPr>
          <a:xfrm>
            <a:off x="5038560" y="1600200"/>
            <a:ext cx="1218600" cy="990000"/>
          </a:xfrm>
          <a:prstGeom prst="rect">
            <a:avLst/>
          </a:prstGeom>
          <a:solidFill>
            <a:srgbClr val="00CC99"/>
          </a:solidFill>
          <a:ln w="936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en-US" sz="2400" b="0" strike="noStrike" spc="-1">
                <a:solidFill>
                  <a:srgbClr val="000000"/>
                </a:solidFill>
                <a:uFill>
                  <a:solidFill>
                    <a:srgbClr val="FFFFFF"/>
                  </a:solidFill>
                </a:uFill>
                <a:latin typeface="Times New Roman"/>
                <a:ea typeface="DejaVu Sans"/>
              </a:rPr>
              <a:t>Back end</a:t>
            </a:r>
            <a:endParaRPr lang="en-US" sz="1800" b="0" strike="noStrike" spc="-1">
              <a:solidFill>
                <a:srgbClr val="000000"/>
              </a:solidFill>
              <a:uFill>
                <a:solidFill>
                  <a:srgbClr val="FFFFFF"/>
                </a:solidFill>
              </a:uFill>
              <a:latin typeface="Arial"/>
            </a:endParaRPr>
          </a:p>
        </p:txBody>
      </p:sp>
      <p:sp>
        <p:nvSpPr>
          <p:cNvPr id="190" name="Line 13"/>
          <p:cNvSpPr/>
          <p:nvPr/>
        </p:nvSpPr>
        <p:spPr>
          <a:xfrm flipH="1">
            <a:off x="4734000" y="2590920"/>
            <a:ext cx="914400" cy="533160"/>
          </a:xfrm>
          <a:prstGeom prst="line">
            <a:avLst/>
          </a:prstGeom>
          <a:ln w="9360">
            <a:solidFill>
              <a:srgbClr val="000000"/>
            </a:solidFill>
            <a:miter/>
            <a:tailEnd type="triangle" w="med" len="med"/>
          </a:ln>
        </p:spPr>
        <p:style>
          <a:lnRef idx="0">
            <a:scrgbClr r="0" g="0" b="0"/>
          </a:lnRef>
          <a:fillRef idx="0">
            <a:scrgbClr r="0" g="0" b="0"/>
          </a:fillRef>
          <a:effectRef idx="0">
            <a:scrgbClr r="0" g="0" b="0"/>
          </a:effectRef>
          <a:fontRef idx="minor"/>
        </p:style>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CustomShape 1"/>
          <p:cNvSpPr/>
          <p:nvPr/>
        </p:nvSpPr>
        <p:spPr>
          <a:xfrm>
            <a:off x="685800" y="75960"/>
            <a:ext cx="7771680" cy="114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4400" b="0" strike="noStrike" spc="-1">
                <a:solidFill>
                  <a:srgbClr val="000000"/>
                </a:solidFill>
                <a:uFill>
                  <a:solidFill>
                    <a:srgbClr val="FFFFFF"/>
                  </a:solidFill>
                </a:uFill>
                <a:latin typeface="Times New Roman"/>
                <a:ea typeface="DejaVu Sans"/>
              </a:rPr>
              <a:t>Front end</a:t>
            </a:r>
            <a:endParaRPr lang="en-US" sz="1800" b="0" strike="noStrike" spc="-1">
              <a:solidFill>
                <a:srgbClr val="000000"/>
              </a:solidFill>
              <a:uFill>
                <a:solidFill>
                  <a:srgbClr val="FFFFFF"/>
                </a:solidFill>
              </a:uFill>
              <a:latin typeface="Arial"/>
            </a:endParaRPr>
          </a:p>
        </p:txBody>
      </p:sp>
      <p:sp>
        <p:nvSpPr>
          <p:cNvPr id="192" name="CustomShape 2"/>
          <p:cNvSpPr/>
          <p:nvPr/>
        </p:nvSpPr>
        <p:spPr>
          <a:xfrm>
            <a:off x="685800" y="3352680"/>
            <a:ext cx="7771680" cy="2742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2720" indent="-342000">
              <a:lnSpc>
                <a:spcPct val="100000"/>
              </a:lnSpc>
              <a:buClr>
                <a:srgbClr val="000000"/>
              </a:buClr>
              <a:buFont typeface="Times"/>
              <a:buChar char="•"/>
            </a:pPr>
            <a:r>
              <a:rPr lang="en-US" sz="3200" b="0" strike="noStrike" spc="-1">
                <a:solidFill>
                  <a:srgbClr val="000000"/>
                </a:solidFill>
                <a:uFill>
                  <a:solidFill>
                    <a:srgbClr val="FFFFFF"/>
                  </a:solidFill>
                </a:uFill>
                <a:latin typeface="Times New Roman"/>
                <a:ea typeface="DejaVu Sans"/>
              </a:rPr>
              <a:t>Recognize legal code</a:t>
            </a:r>
            <a:endParaRPr lang="en-US" sz="1800" b="0" strike="noStrike" spc="-1">
              <a:solidFill>
                <a:srgbClr val="000000"/>
              </a:solidFill>
              <a:uFill>
                <a:solidFill>
                  <a:srgbClr val="FFFFFF"/>
                </a:solidFill>
              </a:uFill>
              <a:latin typeface="Arial"/>
            </a:endParaRPr>
          </a:p>
          <a:p>
            <a:pPr marL="342720" indent="-342000">
              <a:lnSpc>
                <a:spcPct val="100000"/>
              </a:lnSpc>
              <a:buClr>
                <a:srgbClr val="000000"/>
              </a:buClr>
              <a:buFont typeface="Times"/>
              <a:buChar char="•"/>
            </a:pPr>
            <a:r>
              <a:rPr lang="en-US" sz="3200" b="0" strike="noStrike" spc="-1">
                <a:solidFill>
                  <a:srgbClr val="000000"/>
                </a:solidFill>
                <a:uFill>
                  <a:solidFill>
                    <a:srgbClr val="FFFFFF"/>
                  </a:solidFill>
                </a:uFill>
                <a:latin typeface="Times New Roman"/>
                <a:ea typeface="DejaVu Sans"/>
              </a:rPr>
              <a:t>Report errors</a:t>
            </a:r>
            <a:endParaRPr lang="en-US" sz="1800" b="0" strike="noStrike" spc="-1">
              <a:solidFill>
                <a:srgbClr val="000000"/>
              </a:solidFill>
              <a:uFill>
                <a:solidFill>
                  <a:srgbClr val="FFFFFF"/>
                </a:solidFill>
              </a:uFill>
              <a:latin typeface="Arial"/>
            </a:endParaRPr>
          </a:p>
          <a:p>
            <a:pPr marL="342720" indent="-342000">
              <a:lnSpc>
                <a:spcPct val="100000"/>
              </a:lnSpc>
              <a:buClr>
                <a:srgbClr val="000000"/>
              </a:buClr>
              <a:buFont typeface="Times"/>
              <a:buChar char="•"/>
            </a:pPr>
            <a:r>
              <a:rPr lang="en-US" sz="3200" b="0" strike="noStrike" spc="-1">
                <a:solidFill>
                  <a:srgbClr val="000000"/>
                </a:solidFill>
                <a:uFill>
                  <a:solidFill>
                    <a:srgbClr val="FFFFFF"/>
                  </a:solidFill>
                </a:uFill>
                <a:latin typeface="Times New Roman"/>
                <a:ea typeface="DejaVu Sans"/>
              </a:rPr>
              <a:t>Produce IR</a:t>
            </a:r>
            <a:endParaRPr lang="en-US" sz="1800" b="0" strike="noStrike" spc="-1">
              <a:solidFill>
                <a:srgbClr val="000000"/>
              </a:solidFill>
              <a:uFill>
                <a:solidFill>
                  <a:srgbClr val="FFFFFF"/>
                </a:solidFill>
              </a:uFill>
              <a:latin typeface="Arial"/>
            </a:endParaRPr>
          </a:p>
          <a:p>
            <a:pPr marL="342720" indent="-342000">
              <a:lnSpc>
                <a:spcPct val="100000"/>
              </a:lnSpc>
              <a:buClr>
                <a:srgbClr val="000000"/>
              </a:buClr>
              <a:buFont typeface="Times"/>
              <a:buChar char="•"/>
            </a:pPr>
            <a:r>
              <a:rPr lang="en-US" sz="3200" b="0" strike="noStrike" spc="-1">
                <a:solidFill>
                  <a:srgbClr val="000000"/>
                </a:solidFill>
                <a:uFill>
                  <a:solidFill>
                    <a:srgbClr val="FFFFFF"/>
                  </a:solidFill>
                </a:uFill>
                <a:latin typeface="Times New Roman"/>
                <a:ea typeface="DejaVu Sans"/>
              </a:rPr>
              <a:t>Preliminary storage maps</a:t>
            </a:r>
            <a:endParaRPr lang="en-US" sz="1800" b="0" strike="noStrike" spc="-1">
              <a:solidFill>
                <a:srgbClr val="000000"/>
              </a:solidFill>
              <a:uFill>
                <a:solidFill>
                  <a:srgbClr val="FFFFFF"/>
                </a:solidFill>
              </a:uFill>
              <a:latin typeface="Arial"/>
            </a:endParaRPr>
          </a:p>
        </p:txBody>
      </p:sp>
      <p:sp>
        <p:nvSpPr>
          <p:cNvPr id="193" name="CustomShape 3"/>
          <p:cNvSpPr/>
          <p:nvPr/>
        </p:nvSpPr>
        <p:spPr>
          <a:xfrm>
            <a:off x="2676600" y="1295280"/>
            <a:ext cx="1218240" cy="990000"/>
          </a:xfrm>
          <a:prstGeom prst="rect">
            <a:avLst/>
          </a:prstGeom>
          <a:solidFill>
            <a:srgbClr val="00CC99"/>
          </a:solidFill>
          <a:ln w="936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en-US" sz="2400" b="0" strike="noStrike" spc="-1">
                <a:solidFill>
                  <a:srgbClr val="000000"/>
                </a:solidFill>
                <a:uFill>
                  <a:solidFill>
                    <a:srgbClr val="FFFFFF"/>
                  </a:solidFill>
                </a:uFill>
                <a:latin typeface="Times New Roman"/>
                <a:ea typeface="DejaVu Sans"/>
              </a:rPr>
              <a:t>Scanner</a:t>
            </a:r>
            <a:endParaRPr lang="en-US" sz="1800" b="0" strike="noStrike" spc="-1">
              <a:solidFill>
                <a:srgbClr val="000000"/>
              </a:solidFill>
              <a:uFill>
                <a:solidFill>
                  <a:srgbClr val="FFFFFF"/>
                </a:solidFill>
              </a:uFill>
              <a:latin typeface="Arial"/>
            </a:endParaRPr>
          </a:p>
        </p:txBody>
      </p:sp>
      <p:sp>
        <p:nvSpPr>
          <p:cNvPr id="194" name="Line 4"/>
          <p:cNvSpPr/>
          <p:nvPr/>
        </p:nvSpPr>
        <p:spPr>
          <a:xfrm>
            <a:off x="2219400" y="1828800"/>
            <a:ext cx="457200" cy="360"/>
          </a:xfrm>
          <a:prstGeom prst="line">
            <a:avLst/>
          </a:prstGeom>
          <a:ln w="9360">
            <a:solidFill>
              <a:srgbClr val="000000"/>
            </a:solidFill>
            <a:miter/>
            <a:tailEnd type="triangle" w="med" len="med"/>
          </a:ln>
        </p:spPr>
        <p:style>
          <a:lnRef idx="0">
            <a:scrgbClr r="0" g="0" b="0"/>
          </a:lnRef>
          <a:fillRef idx="0">
            <a:scrgbClr r="0" g="0" b="0"/>
          </a:fillRef>
          <a:effectRef idx="0">
            <a:scrgbClr r="0" g="0" b="0"/>
          </a:effectRef>
          <a:fontRef idx="minor"/>
        </p:style>
      </p:sp>
      <p:sp>
        <p:nvSpPr>
          <p:cNvPr id="195" name="CustomShape 5"/>
          <p:cNvSpPr/>
          <p:nvPr/>
        </p:nvSpPr>
        <p:spPr>
          <a:xfrm>
            <a:off x="1077480" y="1371600"/>
            <a:ext cx="1027440" cy="8247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en-US" sz="2400" b="0" strike="noStrike" spc="-1">
                <a:solidFill>
                  <a:srgbClr val="000000"/>
                </a:solidFill>
                <a:uFill>
                  <a:solidFill>
                    <a:srgbClr val="FFFFFF"/>
                  </a:solidFill>
                </a:uFill>
                <a:latin typeface="Times New Roman"/>
                <a:ea typeface="DejaVu Sans"/>
              </a:rPr>
              <a:t>Source</a:t>
            </a:r>
            <a:endParaRPr lang="en-US" sz="1800" b="0" strike="noStrike" spc="-1">
              <a:solidFill>
                <a:srgbClr val="000000"/>
              </a:solidFill>
              <a:uFill>
                <a:solidFill>
                  <a:srgbClr val="FFFFFF"/>
                </a:solidFill>
              </a:uFill>
              <a:latin typeface="Arial"/>
            </a:endParaRPr>
          </a:p>
          <a:p>
            <a:pPr>
              <a:lnSpc>
                <a:spcPct val="100000"/>
              </a:lnSpc>
            </a:pPr>
            <a:r>
              <a:rPr lang="en-US" sz="2400" b="0" strike="noStrike" spc="-1">
                <a:solidFill>
                  <a:srgbClr val="000000"/>
                </a:solidFill>
                <a:uFill>
                  <a:solidFill>
                    <a:srgbClr val="FFFFFF"/>
                  </a:solidFill>
                </a:uFill>
                <a:latin typeface="Times New Roman"/>
                <a:ea typeface="DejaVu Sans"/>
              </a:rPr>
              <a:t>code</a:t>
            </a:r>
            <a:endParaRPr lang="en-US" sz="1800" b="0" strike="noStrike" spc="-1">
              <a:solidFill>
                <a:srgbClr val="000000"/>
              </a:solidFill>
              <a:uFill>
                <a:solidFill>
                  <a:srgbClr val="FFFFFF"/>
                </a:solidFill>
              </a:uFill>
              <a:latin typeface="Arial"/>
            </a:endParaRPr>
          </a:p>
        </p:txBody>
      </p:sp>
      <p:sp>
        <p:nvSpPr>
          <p:cNvPr id="196" name="Line 6"/>
          <p:cNvSpPr/>
          <p:nvPr/>
        </p:nvSpPr>
        <p:spPr>
          <a:xfrm>
            <a:off x="6257880" y="1828800"/>
            <a:ext cx="1219320" cy="360"/>
          </a:xfrm>
          <a:prstGeom prst="line">
            <a:avLst/>
          </a:prstGeom>
          <a:ln w="9360">
            <a:solidFill>
              <a:srgbClr val="000000"/>
            </a:solidFill>
            <a:miter/>
            <a:tailEnd type="triangle" w="med" len="med"/>
          </a:ln>
        </p:spPr>
        <p:style>
          <a:lnRef idx="0">
            <a:scrgbClr r="0" g="0" b="0"/>
          </a:lnRef>
          <a:fillRef idx="0">
            <a:scrgbClr r="0" g="0" b="0"/>
          </a:fillRef>
          <a:effectRef idx="0">
            <a:scrgbClr r="0" g="0" b="0"/>
          </a:effectRef>
          <a:fontRef idx="minor"/>
        </p:style>
      </p:sp>
      <p:sp>
        <p:nvSpPr>
          <p:cNvPr id="197" name="CustomShape 7"/>
          <p:cNvSpPr/>
          <p:nvPr/>
        </p:nvSpPr>
        <p:spPr>
          <a:xfrm>
            <a:off x="6676920" y="1387440"/>
            <a:ext cx="484920" cy="4590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en-US" sz="2400" b="0" strike="noStrike" spc="-1">
                <a:solidFill>
                  <a:srgbClr val="000000"/>
                </a:solidFill>
                <a:uFill>
                  <a:solidFill>
                    <a:srgbClr val="FFFFFF"/>
                  </a:solidFill>
                </a:uFill>
                <a:latin typeface="Times New Roman"/>
                <a:ea typeface="DejaVu Sans"/>
              </a:rPr>
              <a:t>IR</a:t>
            </a:r>
            <a:endParaRPr lang="en-US" sz="1800" b="0" strike="noStrike" spc="-1">
              <a:solidFill>
                <a:srgbClr val="000000"/>
              </a:solidFill>
              <a:uFill>
                <a:solidFill>
                  <a:srgbClr val="FFFFFF"/>
                </a:solidFill>
              </a:uFill>
              <a:latin typeface="Arial"/>
            </a:endParaRPr>
          </a:p>
        </p:txBody>
      </p:sp>
      <p:sp>
        <p:nvSpPr>
          <p:cNvPr id="198" name="Line 8"/>
          <p:cNvSpPr/>
          <p:nvPr/>
        </p:nvSpPr>
        <p:spPr>
          <a:xfrm>
            <a:off x="3514680" y="2362320"/>
            <a:ext cx="762120" cy="457200"/>
          </a:xfrm>
          <a:prstGeom prst="line">
            <a:avLst/>
          </a:prstGeom>
          <a:ln w="9360">
            <a:solidFill>
              <a:srgbClr val="000000"/>
            </a:solidFill>
            <a:miter/>
            <a:tailEnd type="triangle" w="med" len="med"/>
          </a:ln>
        </p:spPr>
        <p:style>
          <a:lnRef idx="0">
            <a:scrgbClr r="0" g="0" b="0"/>
          </a:lnRef>
          <a:fillRef idx="0">
            <a:scrgbClr r="0" g="0" b="0"/>
          </a:fillRef>
          <a:effectRef idx="0">
            <a:scrgbClr r="0" g="0" b="0"/>
          </a:effectRef>
          <a:fontRef idx="minor"/>
        </p:style>
      </p:sp>
      <p:sp>
        <p:nvSpPr>
          <p:cNvPr id="199" name="CustomShape 9"/>
          <p:cNvSpPr/>
          <p:nvPr/>
        </p:nvSpPr>
        <p:spPr>
          <a:xfrm>
            <a:off x="4048920" y="2743200"/>
            <a:ext cx="893160" cy="4590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en-US" sz="2400" b="0" strike="noStrike" spc="-1">
                <a:solidFill>
                  <a:srgbClr val="000000"/>
                </a:solidFill>
                <a:uFill>
                  <a:solidFill>
                    <a:srgbClr val="FFFFFF"/>
                  </a:solidFill>
                </a:uFill>
                <a:latin typeface="Times New Roman"/>
                <a:ea typeface="DejaVu Sans"/>
              </a:rPr>
              <a:t>errors</a:t>
            </a:r>
            <a:endParaRPr lang="en-US" sz="1800" b="0" strike="noStrike" spc="-1">
              <a:solidFill>
                <a:srgbClr val="000000"/>
              </a:solidFill>
              <a:uFill>
                <a:solidFill>
                  <a:srgbClr val="FFFFFF"/>
                </a:solidFill>
              </a:uFill>
              <a:latin typeface="Arial"/>
            </a:endParaRPr>
          </a:p>
        </p:txBody>
      </p:sp>
      <p:sp>
        <p:nvSpPr>
          <p:cNvPr id="200" name="Line 10"/>
          <p:cNvSpPr/>
          <p:nvPr/>
        </p:nvSpPr>
        <p:spPr>
          <a:xfrm>
            <a:off x="3971880" y="1828800"/>
            <a:ext cx="990720" cy="360"/>
          </a:xfrm>
          <a:prstGeom prst="line">
            <a:avLst/>
          </a:prstGeom>
          <a:ln w="9360">
            <a:solidFill>
              <a:srgbClr val="000000"/>
            </a:solidFill>
            <a:miter/>
            <a:tailEnd type="triangle" w="med" len="med"/>
          </a:ln>
        </p:spPr>
        <p:style>
          <a:lnRef idx="0">
            <a:scrgbClr r="0" g="0" b="0"/>
          </a:lnRef>
          <a:fillRef idx="0">
            <a:scrgbClr r="0" g="0" b="0"/>
          </a:fillRef>
          <a:effectRef idx="0">
            <a:scrgbClr r="0" g="0" b="0"/>
          </a:effectRef>
          <a:fontRef idx="minor"/>
        </p:style>
      </p:sp>
      <p:sp>
        <p:nvSpPr>
          <p:cNvPr id="201" name="CustomShape 11"/>
          <p:cNvSpPr/>
          <p:nvPr/>
        </p:nvSpPr>
        <p:spPr>
          <a:xfrm>
            <a:off x="3963240" y="1295280"/>
            <a:ext cx="977040" cy="4590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en-US" sz="2400" b="0" strike="noStrike" spc="-1">
                <a:solidFill>
                  <a:srgbClr val="000000"/>
                </a:solidFill>
                <a:uFill>
                  <a:solidFill>
                    <a:srgbClr val="FFFFFF"/>
                  </a:solidFill>
                </a:uFill>
                <a:latin typeface="Times New Roman"/>
                <a:ea typeface="DejaVu Sans"/>
              </a:rPr>
              <a:t>tokens</a:t>
            </a:r>
            <a:endParaRPr lang="en-US" sz="1800" b="0" strike="noStrike" spc="-1">
              <a:solidFill>
                <a:srgbClr val="000000"/>
              </a:solidFill>
              <a:uFill>
                <a:solidFill>
                  <a:srgbClr val="FFFFFF"/>
                </a:solidFill>
              </a:uFill>
              <a:latin typeface="Arial"/>
            </a:endParaRPr>
          </a:p>
        </p:txBody>
      </p:sp>
      <p:sp>
        <p:nvSpPr>
          <p:cNvPr id="202" name="CustomShape 12"/>
          <p:cNvSpPr/>
          <p:nvPr/>
        </p:nvSpPr>
        <p:spPr>
          <a:xfrm>
            <a:off x="5038560" y="1295280"/>
            <a:ext cx="1218600" cy="990000"/>
          </a:xfrm>
          <a:prstGeom prst="rect">
            <a:avLst/>
          </a:prstGeom>
          <a:solidFill>
            <a:srgbClr val="00CC99"/>
          </a:solidFill>
          <a:ln w="936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en-US" sz="2400" b="0" strike="noStrike" spc="-1">
                <a:solidFill>
                  <a:srgbClr val="000000"/>
                </a:solidFill>
                <a:uFill>
                  <a:solidFill>
                    <a:srgbClr val="FFFFFF"/>
                  </a:solidFill>
                </a:uFill>
                <a:latin typeface="Times New Roman"/>
                <a:ea typeface="DejaVu Sans"/>
              </a:rPr>
              <a:t>Parser</a:t>
            </a:r>
            <a:endParaRPr lang="en-US" sz="1800" b="0" strike="noStrike" spc="-1">
              <a:solidFill>
                <a:srgbClr val="000000"/>
              </a:solidFill>
              <a:uFill>
                <a:solidFill>
                  <a:srgbClr val="FFFFFF"/>
                </a:solidFill>
              </a:uFill>
              <a:latin typeface="Arial"/>
            </a:endParaRPr>
          </a:p>
        </p:txBody>
      </p:sp>
      <p:sp>
        <p:nvSpPr>
          <p:cNvPr id="203" name="Line 13"/>
          <p:cNvSpPr/>
          <p:nvPr/>
        </p:nvSpPr>
        <p:spPr>
          <a:xfrm flipH="1">
            <a:off x="4734000" y="2286000"/>
            <a:ext cx="914400" cy="533520"/>
          </a:xfrm>
          <a:prstGeom prst="line">
            <a:avLst/>
          </a:prstGeom>
          <a:ln w="9360">
            <a:solidFill>
              <a:srgbClr val="000000"/>
            </a:solidFill>
            <a:miter/>
            <a:tailEnd type="triangle" w="med" len="med"/>
          </a:ln>
        </p:spPr>
        <p:style>
          <a:lnRef idx="0">
            <a:scrgbClr r="0" g="0" b="0"/>
          </a:lnRef>
          <a:fillRef idx="0">
            <a:scrgbClr r="0" g="0" b="0"/>
          </a:fillRef>
          <a:effectRef idx="0">
            <a:scrgbClr r="0" g="0" b="0"/>
          </a:effectRef>
          <a:fontRef idx="minor"/>
        </p:style>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CustomShape 1"/>
          <p:cNvSpPr/>
          <p:nvPr/>
        </p:nvSpPr>
        <p:spPr>
          <a:xfrm>
            <a:off x="685800" y="75960"/>
            <a:ext cx="7771680" cy="114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4400" b="0" strike="noStrike" spc="-1">
                <a:solidFill>
                  <a:srgbClr val="000000"/>
                </a:solidFill>
                <a:uFill>
                  <a:solidFill>
                    <a:srgbClr val="FFFFFF"/>
                  </a:solidFill>
                </a:uFill>
                <a:latin typeface="Times New Roman"/>
                <a:ea typeface="DejaVu Sans"/>
              </a:rPr>
              <a:t>Front end</a:t>
            </a:r>
            <a:endParaRPr lang="en-US" sz="1800" b="0" strike="noStrike" spc="-1">
              <a:solidFill>
                <a:srgbClr val="000000"/>
              </a:solidFill>
              <a:uFill>
                <a:solidFill>
                  <a:srgbClr val="FFFFFF"/>
                </a:solidFill>
              </a:uFill>
              <a:latin typeface="Arial"/>
            </a:endParaRPr>
          </a:p>
        </p:txBody>
      </p:sp>
      <p:sp>
        <p:nvSpPr>
          <p:cNvPr id="205" name="CustomShape 2"/>
          <p:cNvSpPr/>
          <p:nvPr/>
        </p:nvSpPr>
        <p:spPr>
          <a:xfrm>
            <a:off x="609480" y="3505320"/>
            <a:ext cx="7771680" cy="3047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2720" indent="-342000">
              <a:lnSpc>
                <a:spcPct val="80000"/>
              </a:lnSpc>
              <a:buClr>
                <a:srgbClr val="000000"/>
              </a:buClr>
              <a:buFont typeface="Times"/>
              <a:buChar char="•"/>
            </a:pPr>
            <a:r>
              <a:rPr lang="en-US" sz="2800" b="0" strike="noStrike" spc="-1">
                <a:solidFill>
                  <a:srgbClr val="000000"/>
                </a:solidFill>
                <a:uFill>
                  <a:solidFill>
                    <a:srgbClr val="FFFFFF"/>
                  </a:solidFill>
                </a:uFill>
                <a:latin typeface="Times New Roman"/>
                <a:ea typeface="DejaVu Sans"/>
              </a:rPr>
              <a:t>Scanner:</a:t>
            </a:r>
            <a:endParaRPr lang="en-US" sz="1800" b="0" strike="noStrike" spc="-1">
              <a:solidFill>
                <a:srgbClr val="000000"/>
              </a:solidFill>
              <a:uFill>
                <a:solidFill>
                  <a:srgbClr val="FFFFFF"/>
                </a:solidFill>
              </a:uFill>
              <a:latin typeface="Arial"/>
            </a:endParaRPr>
          </a:p>
          <a:p>
            <a:pPr marL="742680" lvl="1" indent="-284760">
              <a:lnSpc>
                <a:spcPct val="80000"/>
              </a:lnSpc>
              <a:buClr>
                <a:srgbClr val="000000"/>
              </a:buClr>
              <a:buFont typeface="Times"/>
              <a:buChar char="–"/>
            </a:pPr>
            <a:r>
              <a:rPr lang="en-US" sz="2400" b="0" strike="noStrike" spc="-1">
                <a:solidFill>
                  <a:srgbClr val="000000"/>
                </a:solidFill>
                <a:uFill>
                  <a:solidFill>
                    <a:srgbClr val="FFFFFF"/>
                  </a:solidFill>
                </a:uFill>
                <a:latin typeface="Times New Roman"/>
                <a:ea typeface="DejaVu Sans"/>
              </a:rPr>
              <a:t>Maps characters into tokens – the basic unit of syntax</a:t>
            </a:r>
            <a:endParaRPr lang="en-US" sz="1800" b="0" strike="noStrike" spc="-1">
              <a:solidFill>
                <a:srgbClr val="000000"/>
              </a:solidFill>
              <a:uFill>
                <a:solidFill>
                  <a:srgbClr val="FFFFFF"/>
                </a:solidFill>
              </a:uFill>
              <a:latin typeface="Arial"/>
            </a:endParaRPr>
          </a:p>
          <a:p>
            <a:pPr marL="1143000" lvl="2" indent="-227880">
              <a:lnSpc>
                <a:spcPct val="80000"/>
              </a:lnSpc>
              <a:buClr>
                <a:srgbClr val="000000"/>
              </a:buClr>
              <a:buFont typeface="Times"/>
              <a:buChar char="•"/>
            </a:pPr>
            <a:r>
              <a:rPr lang="en-US" sz="2000" b="0" strike="noStrike" spc="-1">
                <a:solidFill>
                  <a:srgbClr val="000000"/>
                </a:solidFill>
                <a:uFill>
                  <a:solidFill>
                    <a:srgbClr val="FFFFFF"/>
                  </a:solidFill>
                </a:uFill>
                <a:latin typeface="Times New Roman"/>
                <a:ea typeface="DejaVu Sans"/>
              </a:rPr>
              <a:t>x = x + y becomes &lt;id, x&gt; = &lt;id, x&gt; + &lt;id, y&gt;</a:t>
            </a:r>
            <a:endParaRPr lang="en-US" sz="1800" b="0" strike="noStrike" spc="-1">
              <a:solidFill>
                <a:srgbClr val="000000"/>
              </a:solidFill>
              <a:uFill>
                <a:solidFill>
                  <a:srgbClr val="FFFFFF"/>
                </a:solidFill>
              </a:uFill>
              <a:latin typeface="Arial"/>
            </a:endParaRPr>
          </a:p>
          <a:p>
            <a:pPr marL="742680" lvl="1" indent="-284760">
              <a:lnSpc>
                <a:spcPct val="80000"/>
              </a:lnSpc>
              <a:buClr>
                <a:srgbClr val="000000"/>
              </a:buClr>
              <a:buFont typeface="Times"/>
              <a:buChar char="–"/>
            </a:pPr>
            <a:r>
              <a:rPr lang="en-US" sz="2400" b="0" strike="noStrike" spc="-1">
                <a:solidFill>
                  <a:srgbClr val="000000"/>
                </a:solidFill>
                <a:uFill>
                  <a:solidFill>
                    <a:srgbClr val="FFFFFF"/>
                  </a:solidFill>
                </a:uFill>
                <a:latin typeface="Times New Roman"/>
                <a:ea typeface="DejaVu Sans"/>
              </a:rPr>
              <a:t>Typical tokens: number, id, +, -, *, /, do, end</a:t>
            </a:r>
            <a:endParaRPr lang="en-US" sz="1800" b="0" strike="noStrike" spc="-1">
              <a:solidFill>
                <a:srgbClr val="000000"/>
              </a:solidFill>
              <a:uFill>
                <a:solidFill>
                  <a:srgbClr val="FFFFFF"/>
                </a:solidFill>
              </a:uFill>
              <a:latin typeface="Arial"/>
            </a:endParaRPr>
          </a:p>
          <a:p>
            <a:pPr marL="742680" lvl="1" indent="-284760">
              <a:lnSpc>
                <a:spcPct val="80000"/>
              </a:lnSpc>
              <a:buClr>
                <a:srgbClr val="000000"/>
              </a:buClr>
              <a:buFont typeface="Times"/>
              <a:buChar char="–"/>
            </a:pPr>
            <a:r>
              <a:rPr lang="en-US" sz="2400" b="0" strike="noStrike" spc="-1">
                <a:solidFill>
                  <a:srgbClr val="000000"/>
                </a:solidFill>
                <a:uFill>
                  <a:solidFill>
                    <a:srgbClr val="FFFFFF"/>
                  </a:solidFill>
                </a:uFill>
                <a:latin typeface="Times New Roman"/>
                <a:ea typeface="DejaVu Sans"/>
              </a:rPr>
              <a:t>Eliminate white space (tabs, blanks, comments)</a:t>
            </a:r>
            <a:endParaRPr lang="en-US" sz="1800" b="0" strike="noStrike" spc="-1">
              <a:solidFill>
                <a:srgbClr val="000000"/>
              </a:solidFill>
              <a:uFill>
                <a:solidFill>
                  <a:srgbClr val="FFFFFF"/>
                </a:solidFill>
              </a:uFill>
              <a:latin typeface="Arial"/>
            </a:endParaRPr>
          </a:p>
          <a:p>
            <a:pPr marL="342720" indent="-342000">
              <a:lnSpc>
                <a:spcPct val="80000"/>
              </a:lnSpc>
              <a:buClr>
                <a:srgbClr val="000000"/>
              </a:buClr>
              <a:buFont typeface="Times"/>
              <a:buChar char="•"/>
            </a:pPr>
            <a:r>
              <a:rPr lang="en-US" sz="2800" b="0" strike="noStrike" spc="-1">
                <a:solidFill>
                  <a:srgbClr val="000000"/>
                </a:solidFill>
                <a:uFill>
                  <a:solidFill>
                    <a:srgbClr val="FFFFFF"/>
                  </a:solidFill>
                </a:uFill>
                <a:latin typeface="Times New Roman"/>
                <a:ea typeface="DejaVu Sans"/>
              </a:rPr>
              <a:t>A key issue is speed so instead of using a tool like LEX it sometimes needed to write your own scanner</a:t>
            </a:r>
            <a:endParaRPr lang="en-US" sz="1800" b="0" strike="noStrike" spc="-1">
              <a:solidFill>
                <a:srgbClr val="000000"/>
              </a:solidFill>
              <a:uFill>
                <a:solidFill>
                  <a:srgbClr val="FFFFFF"/>
                </a:solidFill>
              </a:uFill>
              <a:latin typeface="Arial"/>
            </a:endParaRPr>
          </a:p>
        </p:txBody>
      </p:sp>
      <p:sp>
        <p:nvSpPr>
          <p:cNvPr id="206" name="CustomShape 3"/>
          <p:cNvSpPr/>
          <p:nvPr/>
        </p:nvSpPr>
        <p:spPr>
          <a:xfrm>
            <a:off x="2676600" y="1295280"/>
            <a:ext cx="1218240" cy="990000"/>
          </a:xfrm>
          <a:prstGeom prst="rect">
            <a:avLst/>
          </a:prstGeom>
          <a:solidFill>
            <a:srgbClr val="FF3300"/>
          </a:solidFill>
          <a:ln w="936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en-US" sz="2400" b="0" strike="noStrike" spc="-1">
                <a:solidFill>
                  <a:srgbClr val="000000"/>
                </a:solidFill>
                <a:uFill>
                  <a:solidFill>
                    <a:srgbClr val="FFFFFF"/>
                  </a:solidFill>
                </a:uFill>
                <a:latin typeface="Times New Roman"/>
                <a:ea typeface="DejaVu Sans"/>
              </a:rPr>
              <a:t>Scanner</a:t>
            </a:r>
            <a:endParaRPr lang="en-US" sz="1800" b="0" strike="noStrike" spc="-1">
              <a:solidFill>
                <a:srgbClr val="000000"/>
              </a:solidFill>
              <a:uFill>
                <a:solidFill>
                  <a:srgbClr val="FFFFFF"/>
                </a:solidFill>
              </a:uFill>
              <a:latin typeface="Arial"/>
            </a:endParaRPr>
          </a:p>
        </p:txBody>
      </p:sp>
      <p:sp>
        <p:nvSpPr>
          <p:cNvPr id="207" name="Line 4"/>
          <p:cNvSpPr/>
          <p:nvPr/>
        </p:nvSpPr>
        <p:spPr>
          <a:xfrm>
            <a:off x="2219400" y="1828800"/>
            <a:ext cx="457200" cy="360"/>
          </a:xfrm>
          <a:prstGeom prst="line">
            <a:avLst/>
          </a:prstGeom>
          <a:ln w="9360">
            <a:solidFill>
              <a:srgbClr val="000000"/>
            </a:solidFill>
            <a:miter/>
            <a:tailEnd type="triangle" w="med" len="med"/>
          </a:ln>
        </p:spPr>
        <p:style>
          <a:lnRef idx="0">
            <a:scrgbClr r="0" g="0" b="0"/>
          </a:lnRef>
          <a:fillRef idx="0">
            <a:scrgbClr r="0" g="0" b="0"/>
          </a:fillRef>
          <a:effectRef idx="0">
            <a:scrgbClr r="0" g="0" b="0"/>
          </a:effectRef>
          <a:fontRef idx="minor"/>
        </p:style>
      </p:sp>
      <p:sp>
        <p:nvSpPr>
          <p:cNvPr id="208" name="CustomShape 5"/>
          <p:cNvSpPr/>
          <p:nvPr/>
        </p:nvSpPr>
        <p:spPr>
          <a:xfrm>
            <a:off x="1077480" y="1371600"/>
            <a:ext cx="1027440" cy="8247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en-US" sz="2400" b="0" strike="noStrike" spc="-1">
                <a:solidFill>
                  <a:srgbClr val="000000"/>
                </a:solidFill>
                <a:uFill>
                  <a:solidFill>
                    <a:srgbClr val="FFFFFF"/>
                  </a:solidFill>
                </a:uFill>
                <a:latin typeface="Times New Roman"/>
                <a:ea typeface="DejaVu Sans"/>
              </a:rPr>
              <a:t>Source</a:t>
            </a:r>
            <a:endParaRPr lang="en-US" sz="1800" b="0" strike="noStrike" spc="-1">
              <a:solidFill>
                <a:srgbClr val="000000"/>
              </a:solidFill>
              <a:uFill>
                <a:solidFill>
                  <a:srgbClr val="FFFFFF"/>
                </a:solidFill>
              </a:uFill>
              <a:latin typeface="Arial"/>
            </a:endParaRPr>
          </a:p>
          <a:p>
            <a:pPr>
              <a:lnSpc>
                <a:spcPct val="100000"/>
              </a:lnSpc>
            </a:pPr>
            <a:r>
              <a:rPr lang="en-US" sz="2400" b="0" strike="noStrike" spc="-1">
                <a:solidFill>
                  <a:srgbClr val="000000"/>
                </a:solidFill>
                <a:uFill>
                  <a:solidFill>
                    <a:srgbClr val="FFFFFF"/>
                  </a:solidFill>
                </a:uFill>
                <a:latin typeface="Times New Roman"/>
                <a:ea typeface="DejaVu Sans"/>
              </a:rPr>
              <a:t>code</a:t>
            </a:r>
            <a:endParaRPr lang="en-US" sz="1800" b="0" strike="noStrike" spc="-1">
              <a:solidFill>
                <a:srgbClr val="000000"/>
              </a:solidFill>
              <a:uFill>
                <a:solidFill>
                  <a:srgbClr val="FFFFFF"/>
                </a:solidFill>
              </a:uFill>
              <a:latin typeface="Arial"/>
            </a:endParaRPr>
          </a:p>
        </p:txBody>
      </p:sp>
      <p:sp>
        <p:nvSpPr>
          <p:cNvPr id="209" name="Line 6"/>
          <p:cNvSpPr/>
          <p:nvPr/>
        </p:nvSpPr>
        <p:spPr>
          <a:xfrm>
            <a:off x="6257880" y="1828800"/>
            <a:ext cx="1219320" cy="360"/>
          </a:xfrm>
          <a:prstGeom prst="line">
            <a:avLst/>
          </a:prstGeom>
          <a:ln w="9360">
            <a:solidFill>
              <a:srgbClr val="000000"/>
            </a:solidFill>
            <a:miter/>
            <a:tailEnd type="triangle" w="med" len="med"/>
          </a:ln>
        </p:spPr>
        <p:style>
          <a:lnRef idx="0">
            <a:scrgbClr r="0" g="0" b="0"/>
          </a:lnRef>
          <a:fillRef idx="0">
            <a:scrgbClr r="0" g="0" b="0"/>
          </a:fillRef>
          <a:effectRef idx="0">
            <a:scrgbClr r="0" g="0" b="0"/>
          </a:effectRef>
          <a:fontRef idx="minor"/>
        </p:style>
      </p:sp>
      <p:sp>
        <p:nvSpPr>
          <p:cNvPr id="210" name="CustomShape 7"/>
          <p:cNvSpPr/>
          <p:nvPr/>
        </p:nvSpPr>
        <p:spPr>
          <a:xfrm>
            <a:off x="6676920" y="1387440"/>
            <a:ext cx="484920" cy="4590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en-US" sz="2400" b="0" strike="noStrike" spc="-1">
                <a:solidFill>
                  <a:srgbClr val="000000"/>
                </a:solidFill>
                <a:uFill>
                  <a:solidFill>
                    <a:srgbClr val="FFFFFF"/>
                  </a:solidFill>
                </a:uFill>
                <a:latin typeface="Times New Roman"/>
                <a:ea typeface="DejaVu Sans"/>
              </a:rPr>
              <a:t>IR</a:t>
            </a:r>
            <a:endParaRPr lang="en-US" sz="1800" b="0" strike="noStrike" spc="-1">
              <a:solidFill>
                <a:srgbClr val="000000"/>
              </a:solidFill>
              <a:uFill>
                <a:solidFill>
                  <a:srgbClr val="FFFFFF"/>
                </a:solidFill>
              </a:uFill>
              <a:latin typeface="Arial"/>
            </a:endParaRPr>
          </a:p>
        </p:txBody>
      </p:sp>
      <p:sp>
        <p:nvSpPr>
          <p:cNvPr id="211" name="Line 8"/>
          <p:cNvSpPr/>
          <p:nvPr/>
        </p:nvSpPr>
        <p:spPr>
          <a:xfrm>
            <a:off x="3514680" y="2362320"/>
            <a:ext cx="762120" cy="457200"/>
          </a:xfrm>
          <a:prstGeom prst="line">
            <a:avLst/>
          </a:prstGeom>
          <a:ln w="9360">
            <a:solidFill>
              <a:srgbClr val="000000"/>
            </a:solidFill>
            <a:miter/>
            <a:tailEnd type="triangle" w="med" len="med"/>
          </a:ln>
        </p:spPr>
        <p:style>
          <a:lnRef idx="0">
            <a:scrgbClr r="0" g="0" b="0"/>
          </a:lnRef>
          <a:fillRef idx="0">
            <a:scrgbClr r="0" g="0" b="0"/>
          </a:fillRef>
          <a:effectRef idx="0">
            <a:scrgbClr r="0" g="0" b="0"/>
          </a:effectRef>
          <a:fontRef idx="minor"/>
        </p:style>
      </p:sp>
      <p:sp>
        <p:nvSpPr>
          <p:cNvPr id="212" name="CustomShape 9"/>
          <p:cNvSpPr/>
          <p:nvPr/>
        </p:nvSpPr>
        <p:spPr>
          <a:xfrm>
            <a:off x="4048920" y="2743200"/>
            <a:ext cx="893160" cy="4590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en-US" sz="2400" b="0" strike="noStrike" spc="-1">
                <a:solidFill>
                  <a:srgbClr val="000000"/>
                </a:solidFill>
                <a:uFill>
                  <a:solidFill>
                    <a:srgbClr val="FFFFFF"/>
                  </a:solidFill>
                </a:uFill>
                <a:latin typeface="Times New Roman"/>
                <a:ea typeface="DejaVu Sans"/>
              </a:rPr>
              <a:t>errors</a:t>
            </a:r>
            <a:endParaRPr lang="en-US" sz="1800" b="0" strike="noStrike" spc="-1">
              <a:solidFill>
                <a:srgbClr val="000000"/>
              </a:solidFill>
              <a:uFill>
                <a:solidFill>
                  <a:srgbClr val="FFFFFF"/>
                </a:solidFill>
              </a:uFill>
              <a:latin typeface="Arial"/>
            </a:endParaRPr>
          </a:p>
        </p:txBody>
      </p:sp>
      <p:sp>
        <p:nvSpPr>
          <p:cNvPr id="213" name="Line 10"/>
          <p:cNvSpPr/>
          <p:nvPr/>
        </p:nvSpPr>
        <p:spPr>
          <a:xfrm>
            <a:off x="3971880" y="1828800"/>
            <a:ext cx="990720" cy="360"/>
          </a:xfrm>
          <a:prstGeom prst="line">
            <a:avLst/>
          </a:prstGeom>
          <a:ln w="9360">
            <a:solidFill>
              <a:srgbClr val="000000"/>
            </a:solidFill>
            <a:miter/>
            <a:tailEnd type="triangle" w="med" len="med"/>
          </a:ln>
        </p:spPr>
        <p:style>
          <a:lnRef idx="0">
            <a:scrgbClr r="0" g="0" b="0"/>
          </a:lnRef>
          <a:fillRef idx="0">
            <a:scrgbClr r="0" g="0" b="0"/>
          </a:fillRef>
          <a:effectRef idx="0">
            <a:scrgbClr r="0" g="0" b="0"/>
          </a:effectRef>
          <a:fontRef idx="minor"/>
        </p:style>
      </p:sp>
      <p:sp>
        <p:nvSpPr>
          <p:cNvPr id="214" name="CustomShape 11"/>
          <p:cNvSpPr/>
          <p:nvPr/>
        </p:nvSpPr>
        <p:spPr>
          <a:xfrm>
            <a:off x="3963240" y="1295280"/>
            <a:ext cx="977040" cy="4590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en-US" sz="2400" b="0" strike="noStrike" spc="-1">
                <a:solidFill>
                  <a:srgbClr val="000000"/>
                </a:solidFill>
                <a:uFill>
                  <a:solidFill>
                    <a:srgbClr val="FFFFFF"/>
                  </a:solidFill>
                </a:uFill>
                <a:latin typeface="Times New Roman"/>
                <a:ea typeface="DejaVu Sans"/>
              </a:rPr>
              <a:t>tokens</a:t>
            </a:r>
            <a:endParaRPr lang="en-US" sz="1800" b="0" strike="noStrike" spc="-1">
              <a:solidFill>
                <a:srgbClr val="000000"/>
              </a:solidFill>
              <a:uFill>
                <a:solidFill>
                  <a:srgbClr val="FFFFFF"/>
                </a:solidFill>
              </a:uFill>
              <a:latin typeface="Arial"/>
            </a:endParaRPr>
          </a:p>
        </p:txBody>
      </p:sp>
      <p:sp>
        <p:nvSpPr>
          <p:cNvPr id="215" name="CustomShape 12"/>
          <p:cNvSpPr/>
          <p:nvPr/>
        </p:nvSpPr>
        <p:spPr>
          <a:xfrm>
            <a:off x="5038560" y="1295280"/>
            <a:ext cx="1218600" cy="990000"/>
          </a:xfrm>
          <a:prstGeom prst="rect">
            <a:avLst/>
          </a:prstGeom>
          <a:solidFill>
            <a:srgbClr val="00CC99"/>
          </a:solidFill>
          <a:ln w="936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en-US" sz="2400" b="0" strike="noStrike" spc="-1">
                <a:solidFill>
                  <a:srgbClr val="000000"/>
                </a:solidFill>
                <a:uFill>
                  <a:solidFill>
                    <a:srgbClr val="FFFFFF"/>
                  </a:solidFill>
                </a:uFill>
                <a:latin typeface="Times New Roman"/>
                <a:ea typeface="DejaVu Sans"/>
              </a:rPr>
              <a:t>Parser</a:t>
            </a:r>
            <a:endParaRPr lang="en-US" sz="1800" b="0" strike="noStrike" spc="-1">
              <a:solidFill>
                <a:srgbClr val="000000"/>
              </a:solidFill>
              <a:uFill>
                <a:solidFill>
                  <a:srgbClr val="FFFFFF"/>
                </a:solidFill>
              </a:uFill>
              <a:latin typeface="Arial"/>
            </a:endParaRPr>
          </a:p>
        </p:txBody>
      </p:sp>
      <p:sp>
        <p:nvSpPr>
          <p:cNvPr id="216" name="Line 13"/>
          <p:cNvSpPr/>
          <p:nvPr/>
        </p:nvSpPr>
        <p:spPr>
          <a:xfrm flipH="1">
            <a:off x="4734000" y="2286000"/>
            <a:ext cx="914400" cy="533520"/>
          </a:xfrm>
          <a:prstGeom prst="line">
            <a:avLst/>
          </a:prstGeom>
          <a:ln w="9360">
            <a:solidFill>
              <a:srgbClr val="000000"/>
            </a:solidFill>
            <a:miter/>
            <a:tailEnd type="triangle" w="med" len="med"/>
          </a:ln>
        </p:spPr>
        <p:style>
          <a:lnRef idx="0">
            <a:scrgbClr r="0" g="0" b="0"/>
          </a:lnRef>
          <a:fillRef idx="0">
            <a:scrgbClr r="0" g="0" b="0"/>
          </a:fillRef>
          <a:effectRef idx="0">
            <a:scrgbClr r="0" g="0" b="0"/>
          </a:effectRef>
          <a:fontRef idx="minor"/>
        </p:style>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CustomShape 1"/>
          <p:cNvSpPr/>
          <p:nvPr/>
        </p:nvSpPr>
        <p:spPr>
          <a:xfrm>
            <a:off x="685800" y="75960"/>
            <a:ext cx="7771680" cy="114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4400" b="0" strike="noStrike" spc="-1">
                <a:solidFill>
                  <a:srgbClr val="000000"/>
                </a:solidFill>
                <a:uFill>
                  <a:solidFill>
                    <a:srgbClr val="FFFFFF"/>
                  </a:solidFill>
                </a:uFill>
                <a:latin typeface="Times New Roman"/>
                <a:ea typeface="DejaVu Sans"/>
              </a:rPr>
              <a:t>Front end</a:t>
            </a:r>
            <a:endParaRPr lang="en-US" sz="1800" b="0" strike="noStrike" spc="-1">
              <a:solidFill>
                <a:srgbClr val="000000"/>
              </a:solidFill>
              <a:uFill>
                <a:solidFill>
                  <a:srgbClr val="FFFFFF"/>
                </a:solidFill>
              </a:uFill>
              <a:latin typeface="Arial"/>
            </a:endParaRPr>
          </a:p>
        </p:txBody>
      </p:sp>
      <p:sp>
        <p:nvSpPr>
          <p:cNvPr id="218" name="CustomShape 2"/>
          <p:cNvSpPr/>
          <p:nvPr/>
        </p:nvSpPr>
        <p:spPr>
          <a:xfrm>
            <a:off x="685800" y="3352680"/>
            <a:ext cx="7771680" cy="3276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2720" indent="-342000">
              <a:lnSpc>
                <a:spcPct val="80000"/>
              </a:lnSpc>
              <a:buClr>
                <a:srgbClr val="000000"/>
              </a:buClr>
              <a:buFont typeface="Times"/>
              <a:buChar char="•"/>
            </a:pPr>
            <a:r>
              <a:rPr lang="en-US" sz="2800" b="0" strike="noStrike" spc="-1">
                <a:solidFill>
                  <a:srgbClr val="000000"/>
                </a:solidFill>
                <a:uFill>
                  <a:solidFill>
                    <a:srgbClr val="FFFFFF"/>
                  </a:solidFill>
                </a:uFill>
                <a:latin typeface="Times New Roman"/>
                <a:ea typeface="DejaVu Sans"/>
              </a:rPr>
              <a:t>Parser:</a:t>
            </a:r>
            <a:endParaRPr lang="en-US" sz="1800" b="0" strike="noStrike" spc="-1">
              <a:solidFill>
                <a:srgbClr val="000000"/>
              </a:solidFill>
              <a:uFill>
                <a:solidFill>
                  <a:srgbClr val="FFFFFF"/>
                </a:solidFill>
              </a:uFill>
              <a:latin typeface="Arial"/>
            </a:endParaRPr>
          </a:p>
          <a:p>
            <a:pPr marL="742680" lvl="1" indent="-284760">
              <a:lnSpc>
                <a:spcPct val="80000"/>
              </a:lnSpc>
              <a:buClr>
                <a:srgbClr val="000000"/>
              </a:buClr>
              <a:buFont typeface="Times"/>
              <a:buChar char="–"/>
            </a:pPr>
            <a:r>
              <a:rPr lang="en-US" sz="2400" b="0" strike="noStrike" spc="-1">
                <a:solidFill>
                  <a:srgbClr val="000000"/>
                </a:solidFill>
                <a:uFill>
                  <a:solidFill>
                    <a:srgbClr val="FFFFFF"/>
                  </a:solidFill>
                </a:uFill>
                <a:latin typeface="Times New Roman"/>
                <a:ea typeface="DejaVu Sans"/>
              </a:rPr>
              <a:t>Recognize context-free syntax</a:t>
            </a:r>
            <a:endParaRPr lang="en-US" sz="1800" b="0" strike="noStrike" spc="-1">
              <a:solidFill>
                <a:srgbClr val="000000"/>
              </a:solidFill>
              <a:uFill>
                <a:solidFill>
                  <a:srgbClr val="FFFFFF"/>
                </a:solidFill>
              </a:uFill>
              <a:latin typeface="Arial"/>
            </a:endParaRPr>
          </a:p>
          <a:p>
            <a:pPr marL="742680" lvl="1" indent="-284760">
              <a:lnSpc>
                <a:spcPct val="80000"/>
              </a:lnSpc>
              <a:buClr>
                <a:srgbClr val="000000"/>
              </a:buClr>
              <a:buFont typeface="Times"/>
              <a:buChar char="–"/>
            </a:pPr>
            <a:r>
              <a:rPr lang="en-US" sz="2400" b="0" strike="noStrike" spc="-1">
                <a:solidFill>
                  <a:srgbClr val="000000"/>
                </a:solidFill>
                <a:uFill>
                  <a:solidFill>
                    <a:srgbClr val="FFFFFF"/>
                  </a:solidFill>
                </a:uFill>
                <a:latin typeface="Times New Roman"/>
                <a:ea typeface="DejaVu Sans"/>
              </a:rPr>
              <a:t>Guide context-sensitive analysis</a:t>
            </a:r>
            <a:endParaRPr lang="en-US" sz="1800" b="0" strike="noStrike" spc="-1">
              <a:solidFill>
                <a:srgbClr val="000000"/>
              </a:solidFill>
              <a:uFill>
                <a:solidFill>
                  <a:srgbClr val="FFFFFF"/>
                </a:solidFill>
              </a:uFill>
              <a:latin typeface="Arial"/>
            </a:endParaRPr>
          </a:p>
          <a:p>
            <a:pPr marL="742680" lvl="1" indent="-284760">
              <a:lnSpc>
                <a:spcPct val="80000"/>
              </a:lnSpc>
              <a:buClr>
                <a:srgbClr val="000000"/>
              </a:buClr>
              <a:buFont typeface="Times"/>
              <a:buChar char="–"/>
            </a:pPr>
            <a:r>
              <a:rPr lang="en-US" sz="2400" b="0" strike="noStrike" spc="-1">
                <a:solidFill>
                  <a:srgbClr val="000000"/>
                </a:solidFill>
                <a:uFill>
                  <a:solidFill>
                    <a:srgbClr val="FFFFFF"/>
                  </a:solidFill>
                </a:uFill>
                <a:latin typeface="Times New Roman"/>
                <a:ea typeface="DejaVu Sans"/>
              </a:rPr>
              <a:t>Construct IR</a:t>
            </a:r>
            <a:endParaRPr lang="en-US" sz="1800" b="0" strike="noStrike" spc="-1">
              <a:solidFill>
                <a:srgbClr val="000000"/>
              </a:solidFill>
              <a:uFill>
                <a:solidFill>
                  <a:srgbClr val="FFFFFF"/>
                </a:solidFill>
              </a:uFill>
              <a:latin typeface="Arial"/>
            </a:endParaRPr>
          </a:p>
          <a:p>
            <a:pPr marL="742680" lvl="1" indent="-284760">
              <a:lnSpc>
                <a:spcPct val="80000"/>
              </a:lnSpc>
              <a:buClr>
                <a:srgbClr val="000000"/>
              </a:buClr>
              <a:buFont typeface="Times"/>
              <a:buChar char="–"/>
            </a:pPr>
            <a:r>
              <a:rPr lang="en-US" sz="2400" b="0" strike="noStrike" spc="-1">
                <a:solidFill>
                  <a:srgbClr val="000000"/>
                </a:solidFill>
                <a:uFill>
                  <a:solidFill>
                    <a:srgbClr val="FFFFFF"/>
                  </a:solidFill>
                </a:uFill>
                <a:latin typeface="Times New Roman"/>
                <a:ea typeface="DejaVu Sans"/>
              </a:rPr>
              <a:t>Produce meaningful error messages</a:t>
            </a:r>
            <a:endParaRPr lang="en-US" sz="1800" b="0" strike="noStrike" spc="-1">
              <a:solidFill>
                <a:srgbClr val="000000"/>
              </a:solidFill>
              <a:uFill>
                <a:solidFill>
                  <a:srgbClr val="FFFFFF"/>
                </a:solidFill>
              </a:uFill>
              <a:latin typeface="Arial"/>
            </a:endParaRPr>
          </a:p>
          <a:p>
            <a:pPr marL="742680" lvl="1" indent="-284760">
              <a:lnSpc>
                <a:spcPct val="80000"/>
              </a:lnSpc>
              <a:buClr>
                <a:srgbClr val="000000"/>
              </a:buClr>
              <a:buFont typeface="Times"/>
              <a:buChar char="–"/>
            </a:pPr>
            <a:r>
              <a:rPr lang="en-US" sz="2400" b="0" strike="noStrike" spc="-1">
                <a:solidFill>
                  <a:srgbClr val="000000"/>
                </a:solidFill>
                <a:uFill>
                  <a:solidFill>
                    <a:srgbClr val="FFFFFF"/>
                  </a:solidFill>
                </a:uFill>
                <a:latin typeface="Times New Roman"/>
                <a:ea typeface="DejaVu Sans"/>
              </a:rPr>
              <a:t>Attempt error correction</a:t>
            </a:r>
            <a:endParaRPr lang="en-US" sz="1800" b="0" strike="noStrike" spc="-1">
              <a:solidFill>
                <a:srgbClr val="000000"/>
              </a:solidFill>
              <a:uFill>
                <a:solidFill>
                  <a:srgbClr val="FFFFFF"/>
                </a:solidFill>
              </a:uFill>
              <a:latin typeface="Arial"/>
            </a:endParaRPr>
          </a:p>
          <a:p>
            <a:pPr marL="342720" indent="-342000">
              <a:lnSpc>
                <a:spcPct val="80000"/>
              </a:lnSpc>
              <a:buClr>
                <a:srgbClr val="000000"/>
              </a:buClr>
              <a:buFont typeface="Times"/>
              <a:buChar char="•"/>
            </a:pPr>
            <a:r>
              <a:rPr lang="en-US" sz="2800" b="0" strike="noStrike" spc="-1">
                <a:solidFill>
                  <a:srgbClr val="000000"/>
                </a:solidFill>
                <a:uFill>
                  <a:solidFill>
                    <a:srgbClr val="FFFFFF"/>
                  </a:solidFill>
                </a:uFill>
                <a:latin typeface="Times New Roman"/>
                <a:ea typeface="DejaVu Sans"/>
              </a:rPr>
              <a:t>There are parser generators like YACC which automates much of the work</a:t>
            </a:r>
            <a:endParaRPr lang="en-US" sz="1800" b="0" strike="noStrike" spc="-1">
              <a:solidFill>
                <a:srgbClr val="000000"/>
              </a:solidFill>
              <a:uFill>
                <a:solidFill>
                  <a:srgbClr val="FFFFFF"/>
                </a:solidFill>
              </a:uFill>
              <a:latin typeface="Arial"/>
            </a:endParaRPr>
          </a:p>
        </p:txBody>
      </p:sp>
      <p:sp>
        <p:nvSpPr>
          <p:cNvPr id="219" name="CustomShape 3"/>
          <p:cNvSpPr/>
          <p:nvPr/>
        </p:nvSpPr>
        <p:spPr>
          <a:xfrm>
            <a:off x="2676600" y="1295280"/>
            <a:ext cx="1218240" cy="990000"/>
          </a:xfrm>
          <a:prstGeom prst="rect">
            <a:avLst/>
          </a:prstGeom>
          <a:solidFill>
            <a:srgbClr val="00CC99"/>
          </a:solidFill>
          <a:ln w="936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en-US" sz="2400" b="0" strike="noStrike" spc="-1">
                <a:solidFill>
                  <a:srgbClr val="000000"/>
                </a:solidFill>
                <a:uFill>
                  <a:solidFill>
                    <a:srgbClr val="FFFFFF"/>
                  </a:solidFill>
                </a:uFill>
                <a:latin typeface="Times New Roman"/>
                <a:ea typeface="DejaVu Sans"/>
              </a:rPr>
              <a:t>Scanner</a:t>
            </a:r>
            <a:endParaRPr lang="en-US" sz="1800" b="0" strike="noStrike" spc="-1">
              <a:solidFill>
                <a:srgbClr val="000000"/>
              </a:solidFill>
              <a:uFill>
                <a:solidFill>
                  <a:srgbClr val="FFFFFF"/>
                </a:solidFill>
              </a:uFill>
              <a:latin typeface="Arial"/>
            </a:endParaRPr>
          </a:p>
        </p:txBody>
      </p:sp>
      <p:sp>
        <p:nvSpPr>
          <p:cNvPr id="220" name="Line 4"/>
          <p:cNvSpPr/>
          <p:nvPr/>
        </p:nvSpPr>
        <p:spPr>
          <a:xfrm>
            <a:off x="2219400" y="1828800"/>
            <a:ext cx="457200" cy="360"/>
          </a:xfrm>
          <a:prstGeom prst="line">
            <a:avLst/>
          </a:prstGeom>
          <a:ln w="9360">
            <a:solidFill>
              <a:srgbClr val="000000"/>
            </a:solidFill>
            <a:miter/>
            <a:tailEnd type="triangle" w="med" len="med"/>
          </a:ln>
        </p:spPr>
        <p:style>
          <a:lnRef idx="0">
            <a:scrgbClr r="0" g="0" b="0"/>
          </a:lnRef>
          <a:fillRef idx="0">
            <a:scrgbClr r="0" g="0" b="0"/>
          </a:fillRef>
          <a:effectRef idx="0">
            <a:scrgbClr r="0" g="0" b="0"/>
          </a:effectRef>
          <a:fontRef idx="minor"/>
        </p:style>
      </p:sp>
      <p:sp>
        <p:nvSpPr>
          <p:cNvPr id="221" name="CustomShape 5"/>
          <p:cNvSpPr/>
          <p:nvPr/>
        </p:nvSpPr>
        <p:spPr>
          <a:xfrm>
            <a:off x="1077480" y="1371600"/>
            <a:ext cx="1027440" cy="8247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en-US" sz="2400" b="0" strike="noStrike" spc="-1">
                <a:solidFill>
                  <a:srgbClr val="000000"/>
                </a:solidFill>
                <a:uFill>
                  <a:solidFill>
                    <a:srgbClr val="FFFFFF"/>
                  </a:solidFill>
                </a:uFill>
                <a:latin typeface="Times New Roman"/>
                <a:ea typeface="DejaVu Sans"/>
              </a:rPr>
              <a:t>Source</a:t>
            </a:r>
            <a:endParaRPr lang="en-US" sz="1800" b="0" strike="noStrike" spc="-1">
              <a:solidFill>
                <a:srgbClr val="000000"/>
              </a:solidFill>
              <a:uFill>
                <a:solidFill>
                  <a:srgbClr val="FFFFFF"/>
                </a:solidFill>
              </a:uFill>
              <a:latin typeface="Arial"/>
            </a:endParaRPr>
          </a:p>
          <a:p>
            <a:pPr>
              <a:lnSpc>
                <a:spcPct val="100000"/>
              </a:lnSpc>
            </a:pPr>
            <a:r>
              <a:rPr lang="en-US" sz="2400" b="0" strike="noStrike" spc="-1">
                <a:solidFill>
                  <a:srgbClr val="000000"/>
                </a:solidFill>
                <a:uFill>
                  <a:solidFill>
                    <a:srgbClr val="FFFFFF"/>
                  </a:solidFill>
                </a:uFill>
                <a:latin typeface="Times New Roman"/>
                <a:ea typeface="DejaVu Sans"/>
              </a:rPr>
              <a:t>code</a:t>
            </a:r>
            <a:endParaRPr lang="en-US" sz="1800" b="0" strike="noStrike" spc="-1">
              <a:solidFill>
                <a:srgbClr val="000000"/>
              </a:solidFill>
              <a:uFill>
                <a:solidFill>
                  <a:srgbClr val="FFFFFF"/>
                </a:solidFill>
              </a:uFill>
              <a:latin typeface="Arial"/>
            </a:endParaRPr>
          </a:p>
        </p:txBody>
      </p:sp>
      <p:sp>
        <p:nvSpPr>
          <p:cNvPr id="222" name="Line 6"/>
          <p:cNvSpPr/>
          <p:nvPr/>
        </p:nvSpPr>
        <p:spPr>
          <a:xfrm>
            <a:off x="6257880" y="1828800"/>
            <a:ext cx="1219320" cy="360"/>
          </a:xfrm>
          <a:prstGeom prst="line">
            <a:avLst/>
          </a:prstGeom>
          <a:ln w="9360">
            <a:solidFill>
              <a:srgbClr val="000000"/>
            </a:solidFill>
            <a:miter/>
            <a:tailEnd type="triangle" w="med" len="med"/>
          </a:ln>
        </p:spPr>
        <p:style>
          <a:lnRef idx="0">
            <a:scrgbClr r="0" g="0" b="0"/>
          </a:lnRef>
          <a:fillRef idx="0">
            <a:scrgbClr r="0" g="0" b="0"/>
          </a:fillRef>
          <a:effectRef idx="0">
            <a:scrgbClr r="0" g="0" b="0"/>
          </a:effectRef>
          <a:fontRef idx="minor"/>
        </p:style>
      </p:sp>
      <p:sp>
        <p:nvSpPr>
          <p:cNvPr id="223" name="CustomShape 7"/>
          <p:cNvSpPr/>
          <p:nvPr/>
        </p:nvSpPr>
        <p:spPr>
          <a:xfrm>
            <a:off x="6676920" y="1387440"/>
            <a:ext cx="484920" cy="4590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en-US" sz="2400" b="0" strike="noStrike" spc="-1">
                <a:solidFill>
                  <a:srgbClr val="000000"/>
                </a:solidFill>
                <a:uFill>
                  <a:solidFill>
                    <a:srgbClr val="FFFFFF"/>
                  </a:solidFill>
                </a:uFill>
                <a:latin typeface="Times New Roman"/>
                <a:ea typeface="DejaVu Sans"/>
              </a:rPr>
              <a:t>IR</a:t>
            </a:r>
            <a:endParaRPr lang="en-US" sz="1800" b="0" strike="noStrike" spc="-1">
              <a:solidFill>
                <a:srgbClr val="000000"/>
              </a:solidFill>
              <a:uFill>
                <a:solidFill>
                  <a:srgbClr val="FFFFFF"/>
                </a:solidFill>
              </a:uFill>
              <a:latin typeface="Arial"/>
            </a:endParaRPr>
          </a:p>
        </p:txBody>
      </p:sp>
      <p:sp>
        <p:nvSpPr>
          <p:cNvPr id="224" name="Line 8"/>
          <p:cNvSpPr/>
          <p:nvPr/>
        </p:nvSpPr>
        <p:spPr>
          <a:xfrm>
            <a:off x="3514680" y="2362320"/>
            <a:ext cx="762120" cy="457200"/>
          </a:xfrm>
          <a:prstGeom prst="line">
            <a:avLst/>
          </a:prstGeom>
          <a:ln w="9360">
            <a:solidFill>
              <a:srgbClr val="000000"/>
            </a:solidFill>
            <a:miter/>
            <a:tailEnd type="triangle" w="med" len="med"/>
          </a:ln>
        </p:spPr>
        <p:style>
          <a:lnRef idx="0">
            <a:scrgbClr r="0" g="0" b="0"/>
          </a:lnRef>
          <a:fillRef idx="0">
            <a:scrgbClr r="0" g="0" b="0"/>
          </a:fillRef>
          <a:effectRef idx="0">
            <a:scrgbClr r="0" g="0" b="0"/>
          </a:effectRef>
          <a:fontRef idx="minor"/>
        </p:style>
      </p:sp>
      <p:sp>
        <p:nvSpPr>
          <p:cNvPr id="225" name="CustomShape 9"/>
          <p:cNvSpPr/>
          <p:nvPr/>
        </p:nvSpPr>
        <p:spPr>
          <a:xfrm>
            <a:off x="4048920" y="2743200"/>
            <a:ext cx="893160" cy="4590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en-US" sz="2400" b="0" strike="noStrike" spc="-1">
                <a:solidFill>
                  <a:srgbClr val="000000"/>
                </a:solidFill>
                <a:uFill>
                  <a:solidFill>
                    <a:srgbClr val="FFFFFF"/>
                  </a:solidFill>
                </a:uFill>
                <a:latin typeface="Times New Roman"/>
                <a:ea typeface="DejaVu Sans"/>
              </a:rPr>
              <a:t>errors</a:t>
            </a:r>
            <a:endParaRPr lang="en-US" sz="1800" b="0" strike="noStrike" spc="-1">
              <a:solidFill>
                <a:srgbClr val="000000"/>
              </a:solidFill>
              <a:uFill>
                <a:solidFill>
                  <a:srgbClr val="FFFFFF"/>
                </a:solidFill>
              </a:uFill>
              <a:latin typeface="Arial"/>
            </a:endParaRPr>
          </a:p>
        </p:txBody>
      </p:sp>
      <p:sp>
        <p:nvSpPr>
          <p:cNvPr id="226" name="Line 10"/>
          <p:cNvSpPr/>
          <p:nvPr/>
        </p:nvSpPr>
        <p:spPr>
          <a:xfrm>
            <a:off x="3971880" y="1828800"/>
            <a:ext cx="990720" cy="360"/>
          </a:xfrm>
          <a:prstGeom prst="line">
            <a:avLst/>
          </a:prstGeom>
          <a:ln w="9360">
            <a:solidFill>
              <a:srgbClr val="000000"/>
            </a:solidFill>
            <a:miter/>
            <a:tailEnd type="triangle" w="med" len="med"/>
          </a:ln>
        </p:spPr>
        <p:style>
          <a:lnRef idx="0">
            <a:scrgbClr r="0" g="0" b="0"/>
          </a:lnRef>
          <a:fillRef idx="0">
            <a:scrgbClr r="0" g="0" b="0"/>
          </a:fillRef>
          <a:effectRef idx="0">
            <a:scrgbClr r="0" g="0" b="0"/>
          </a:effectRef>
          <a:fontRef idx="minor"/>
        </p:style>
      </p:sp>
      <p:sp>
        <p:nvSpPr>
          <p:cNvPr id="227" name="CustomShape 11"/>
          <p:cNvSpPr/>
          <p:nvPr/>
        </p:nvSpPr>
        <p:spPr>
          <a:xfrm>
            <a:off x="3963240" y="1295280"/>
            <a:ext cx="977040" cy="4590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en-US" sz="2400" b="0" strike="noStrike" spc="-1">
                <a:solidFill>
                  <a:srgbClr val="000000"/>
                </a:solidFill>
                <a:uFill>
                  <a:solidFill>
                    <a:srgbClr val="FFFFFF"/>
                  </a:solidFill>
                </a:uFill>
                <a:latin typeface="Times New Roman"/>
                <a:ea typeface="DejaVu Sans"/>
              </a:rPr>
              <a:t>tokens</a:t>
            </a:r>
            <a:endParaRPr lang="en-US" sz="1800" b="0" strike="noStrike" spc="-1">
              <a:solidFill>
                <a:srgbClr val="000000"/>
              </a:solidFill>
              <a:uFill>
                <a:solidFill>
                  <a:srgbClr val="FFFFFF"/>
                </a:solidFill>
              </a:uFill>
              <a:latin typeface="Arial"/>
            </a:endParaRPr>
          </a:p>
        </p:txBody>
      </p:sp>
      <p:sp>
        <p:nvSpPr>
          <p:cNvPr id="228" name="CustomShape 12"/>
          <p:cNvSpPr/>
          <p:nvPr/>
        </p:nvSpPr>
        <p:spPr>
          <a:xfrm>
            <a:off x="5038560" y="1295280"/>
            <a:ext cx="1218600" cy="990000"/>
          </a:xfrm>
          <a:prstGeom prst="rect">
            <a:avLst/>
          </a:prstGeom>
          <a:solidFill>
            <a:srgbClr val="FF3300"/>
          </a:solidFill>
          <a:ln w="936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en-US" sz="2400" b="0" strike="noStrike" spc="-1">
                <a:solidFill>
                  <a:srgbClr val="000000"/>
                </a:solidFill>
                <a:uFill>
                  <a:solidFill>
                    <a:srgbClr val="FFFFFF"/>
                  </a:solidFill>
                </a:uFill>
                <a:latin typeface="Times New Roman"/>
                <a:ea typeface="DejaVu Sans"/>
              </a:rPr>
              <a:t>Parser</a:t>
            </a:r>
            <a:endParaRPr lang="en-US" sz="1800" b="0" strike="noStrike" spc="-1">
              <a:solidFill>
                <a:srgbClr val="000000"/>
              </a:solidFill>
              <a:uFill>
                <a:solidFill>
                  <a:srgbClr val="FFFFFF"/>
                </a:solidFill>
              </a:uFill>
              <a:latin typeface="Arial"/>
            </a:endParaRPr>
          </a:p>
        </p:txBody>
      </p:sp>
      <p:sp>
        <p:nvSpPr>
          <p:cNvPr id="229" name="Line 13"/>
          <p:cNvSpPr/>
          <p:nvPr/>
        </p:nvSpPr>
        <p:spPr>
          <a:xfrm flipH="1">
            <a:off x="4734000" y="2286000"/>
            <a:ext cx="914400" cy="533520"/>
          </a:xfrm>
          <a:prstGeom prst="line">
            <a:avLst/>
          </a:prstGeom>
          <a:ln w="9360">
            <a:solidFill>
              <a:srgbClr val="000000"/>
            </a:solidFill>
            <a:miter/>
            <a:tailEnd type="triangle" w="med" len="med"/>
          </a:ln>
        </p:spPr>
        <p:style>
          <a:lnRef idx="0">
            <a:scrgbClr r="0" g="0" b="0"/>
          </a:lnRef>
          <a:fillRef idx="0">
            <a:scrgbClr r="0" g="0" b="0"/>
          </a:fillRef>
          <a:effectRef idx="0">
            <a:scrgbClr r="0" g="0" b="0"/>
          </a:effectRef>
          <a:fontRef idx="minor"/>
        </p:style>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0" name="CustomShape 1"/>
          <p:cNvSpPr/>
          <p:nvPr/>
        </p:nvSpPr>
        <p:spPr>
          <a:xfrm>
            <a:off x="685800" y="274320"/>
            <a:ext cx="7771680" cy="9810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gn="ctr">
              <a:lnSpc>
                <a:spcPct val="100000"/>
              </a:lnSpc>
            </a:pPr>
            <a:endParaRPr lang="en-US" sz="1800" b="0" strike="noStrike" spc="-1">
              <a:solidFill>
                <a:srgbClr val="000000"/>
              </a:solidFill>
              <a:uFill>
                <a:solidFill>
                  <a:srgbClr val="FFFFFF"/>
                </a:solidFill>
              </a:uFill>
              <a:latin typeface="Arial"/>
            </a:endParaRPr>
          </a:p>
          <a:p>
            <a:pPr algn="ctr">
              <a:lnSpc>
                <a:spcPct val="100000"/>
              </a:lnSpc>
            </a:pPr>
            <a:r>
              <a:rPr lang="en-US" sz="4400" b="0" strike="noStrike" spc="-1">
                <a:solidFill>
                  <a:srgbClr val="000000"/>
                </a:solidFill>
                <a:uFill>
                  <a:solidFill>
                    <a:srgbClr val="FFFFFF"/>
                  </a:solidFill>
                </a:uFill>
                <a:latin typeface="Times New Roman"/>
                <a:ea typeface="DejaVu Sans"/>
              </a:rPr>
              <a:t>Phases of a Compiler cont’d</a:t>
            </a:r>
            <a:endParaRPr lang="en-US" sz="1800" b="0" strike="noStrike" spc="-1">
              <a:solidFill>
                <a:srgbClr val="000000"/>
              </a:solidFill>
              <a:uFill>
                <a:solidFill>
                  <a:srgbClr val="FFFFFF"/>
                </a:solidFill>
              </a:uFill>
              <a:latin typeface="Arial"/>
            </a:endParaRPr>
          </a:p>
          <a:p>
            <a:pPr algn="ctr">
              <a:lnSpc>
                <a:spcPct val="100000"/>
              </a:lnSpc>
            </a:pPr>
            <a:r>
              <a:rPr lang="en-US" sz="4400" b="0" strike="noStrike" spc="-1">
                <a:solidFill>
                  <a:srgbClr val="000000"/>
                </a:solidFill>
                <a:uFill>
                  <a:solidFill>
                    <a:srgbClr val="FFFFFF"/>
                  </a:solidFill>
                </a:uFill>
                <a:latin typeface="Times New Roman"/>
                <a:ea typeface="DejaVu Sans"/>
              </a:rPr>
              <a:t>Middle End – The </a:t>
            </a:r>
            <a:r>
              <a:rPr lang="en-US" sz="4800" b="0" strike="noStrike" spc="-1">
                <a:solidFill>
                  <a:srgbClr val="000000"/>
                </a:solidFill>
                <a:uFill>
                  <a:solidFill>
                    <a:srgbClr val="FFFFFF"/>
                  </a:solidFill>
                </a:uFill>
                <a:latin typeface="Calibri"/>
                <a:ea typeface="DejaVu Sans"/>
              </a:rPr>
              <a:t>Optimizer</a:t>
            </a:r>
            <a:endParaRPr lang="en-US" sz="1800" b="0" strike="noStrike" spc="-1">
              <a:solidFill>
                <a:srgbClr val="000000"/>
              </a:solidFill>
              <a:uFill>
                <a:solidFill>
                  <a:srgbClr val="FFFFFF"/>
                </a:solidFill>
              </a:uFill>
              <a:latin typeface="Arial"/>
            </a:endParaRPr>
          </a:p>
          <a:p>
            <a:pPr algn="ctr">
              <a:lnSpc>
                <a:spcPct val="100000"/>
              </a:lnSpc>
            </a:pPr>
            <a:endParaRPr lang="en-US" sz="1800" b="0" strike="noStrike" spc="-1">
              <a:solidFill>
                <a:srgbClr val="000000"/>
              </a:solidFill>
              <a:uFill>
                <a:solidFill>
                  <a:srgbClr val="FFFFFF"/>
                </a:solidFill>
              </a:uFill>
              <a:latin typeface="Arial"/>
            </a:endParaRPr>
          </a:p>
        </p:txBody>
      </p:sp>
      <p:sp>
        <p:nvSpPr>
          <p:cNvPr id="231" name="CustomShape 2"/>
          <p:cNvSpPr/>
          <p:nvPr/>
        </p:nvSpPr>
        <p:spPr>
          <a:xfrm>
            <a:off x="365760" y="1450800"/>
            <a:ext cx="8091720" cy="46443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just">
              <a:lnSpc>
                <a:spcPct val="100000"/>
              </a:lnSpc>
            </a:pPr>
            <a:endParaRPr lang="en-US" sz="1800" b="0" strike="noStrike" spc="-1">
              <a:solidFill>
                <a:srgbClr val="000000"/>
              </a:solidFill>
              <a:uFill>
                <a:solidFill>
                  <a:srgbClr val="FFFFFF"/>
                </a:solidFill>
              </a:uFill>
              <a:latin typeface="Arial"/>
            </a:endParaRPr>
          </a:p>
          <a:p>
            <a:pPr marL="457200" indent="-456840" algn="just">
              <a:lnSpc>
                <a:spcPct val="100000"/>
              </a:lnSpc>
              <a:buClr>
                <a:srgbClr val="000000"/>
              </a:buClr>
              <a:buFont typeface="Wingdings" charset="2"/>
              <a:buChar char=""/>
            </a:pPr>
            <a:r>
              <a:rPr lang="en-US" sz="2800" b="0" strike="noStrike" spc="-1">
                <a:solidFill>
                  <a:srgbClr val="000000"/>
                </a:solidFill>
                <a:uFill>
                  <a:solidFill>
                    <a:srgbClr val="FFFFFF"/>
                  </a:solidFill>
                </a:uFill>
                <a:latin typeface="Times New Roman"/>
                <a:ea typeface="DejaVu Sans"/>
              </a:rPr>
              <a:t>The middle end performs optimizations on the intermediate representation in order to improve the performance and the quality of the produced machine code.</a:t>
            </a:r>
            <a:endParaRPr lang="en-US" sz="1800" b="0" strike="noStrike" spc="-1">
              <a:solidFill>
                <a:srgbClr val="000000"/>
              </a:solidFill>
              <a:uFill>
                <a:solidFill>
                  <a:srgbClr val="FFFFFF"/>
                </a:solidFill>
              </a:uFill>
              <a:latin typeface="Arial"/>
            </a:endParaRPr>
          </a:p>
          <a:p>
            <a:pPr marL="457200" indent="-456840">
              <a:lnSpc>
                <a:spcPct val="100000"/>
              </a:lnSpc>
              <a:buClr>
                <a:srgbClr val="000000"/>
              </a:buClr>
              <a:buFont typeface="Wingdings" charset="2"/>
              <a:buChar char=""/>
            </a:pPr>
            <a:r>
              <a:rPr lang="en-US" sz="2800" b="0" strike="noStrike" spc="-1">
                <a:solidFill>
                  <a:srgbClr val="000000"/>
                </a:solidFill>
                <a:uFill>
                  <a:solidFill>
                    <a:srgbClr val="FFFFFF"/>
                  </a:solidFill>
                </a:uFill>
                <a:latin typeface="Times New Roman"/>
                <a:ea typeface="DejaVu Sans"/>
              </a:rPr>
              <a:t>The middle end contains those optimizations that are independent of the CPU architecture being targeted. </a:t>
            </a:r>
            <a:endParaRPr lang="en-US" sz="1800" b="0" strike="noStrike" spc="-1">
              <a:solidFill>
                <a:srgbClr val="000000"/>
              </a:solidFill>
              <a:uFill>
                <a:solidFill>
                  <a:srgbClr val="FFFFFF"/>
                </a:solidFill>
              </a:uFill>
              <a:latin typeface="Arial"/>
            </a:endParaRPr>
          </a:p>
          <a:p>
            <a:pPr marL="743040" lvl="1" indent="-284040">
              <a:lnSpc>
                <a:spcPct val="100000"/>
              </a:lnSpc>
              <a:buClr>
                <a:srgbClr val="000000"/>
              </a:buClr>
              <a:buFont typeface="Arial"/>
              <a:buChar char="–"/>
            </a:pPr>
            <a:r>
              <a:rPr lang="en-US" sz="2800" b="0" strike="noStrike" spc="-1">
                <a:solidFill>
                  <a:srgbClr val="000000"/>
                </a:solidFill>
                <a:uFill>
                  <a:solidFill>
                    <a:srgbClr val="FFFFFF"/>
                  </a:solidFill>
                </a:uFill>
                <a:latin typeface="Times New Roman"/>
                <a:ea typeface="DejaVu Sans"/>
              </a:rPr>
              <a:t>Effort to realize efficiency </a:t>
            </a:r>
            <a:endParaRPr lang="en-US" sz="1800" b="0" strike="noStrike" spc="-1">
              <a:solidFill>
                <a:srgbClr val="000000"/>
              </a:solidFill>
              <a:uFill>
                <a:solidFill>
                  <a:srgbClr val="FFFFFF"/>
                </a:solidFill>
              </a:uFill>
              <a:latin typeface="Arial"/>
            </a:endParaRPr>
          </a:p>
          <a:p>
            <a:pPr marL="743040" lvl="1" indent="-284040">
              <a:lnSpc>
                <a:spcPct val="100000"/>
              </a:lnSpc>
              <a:buClr>
                <a:srgbClr val="000000"/>
              </a:buClr>
              <a:buFont typeface="Arial"/>
              <a:buChar char="–"/>
            </a:pPr>
            <a:r>
              <a:rPr lang="en-US" sz="2800" b="0" strike="noStrike" spc="-1">
                <a:solidFill>
                  <a:srgbClr val="000000"/>
                </a:solidFill>
                <a:uFill>
                  <a:solidFill>
                    <a:srgbClr val="FFFFFF"/>
                  </a:solidFill>
                </a:uFill>
                <a:latin typeface="Times New Roman"/>
                <a:ea typeface="DejaVu Sans"/>
              </a:rPr>
              <a:t>Can be very computationally intensive </a:t>
            </a:r>
            <a:endParaRPr lang="en-US" sz="1800" b="0" strike="noStrike" spc="-1">
              <a:solidFill>
                <a:srgbClr val="000000"/>
              </a:solidFill>
              <a:uFill>
                <a:solidFill>
                  <a:srgbClr val="FFFFFF"/>
                </a:solidFill>
              </a:uFill>
              <a:latin typeface="Arial"/>
            </a:endParaRPr>
          </a:p>
          <a:p>
            <a:pPr marL="360" algn="just">
              <a:lnSpc>
                <a:spcPct val="100000"/>
              </a:lnSpc>
            </a:pPr>
            <a:endParaRPr lang="en-US"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CustomShape 1"/>
          <p:cNvSpPr/>
          <p:nvPr/>
        </p:nvSpPr>
        <p:spPr>
          <a:xfrm>
            <a:off x="685800" y="75960"/>
            <a:ext cx="7771680" cy="114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4400" b="0" strike="noStrike" spc="-1">
                <a:solidFill>
                  <a:srgbClr val="000000"/>
                </a:solidFill>
                <a:uFill>
                  <a:solidFill>
                    <a:srgbClr val="FFFFFF"/>
                  </a:solidFill>
                </a:uFill>
                <a:latin typeface="Times New Roman"/>
                <a:ea typeface="DejaVu Sans"/>
              </a:rPr>
              <a:t>Middle end (optimizer)</a:t>
            </a:r>
            <a:endParaRPr lang="en-US" sz="1800" b="0" strike="noStrike" spc="-1">
              <a:solidFill>
                <a:srgbClr val="000000"/>
              </a:solidFill>
              <a:uFill>
                <a:solidFill>
                  <a:srgbClr val="FFFFFF"/>
                </a:solidFill>
              </a:uFill>
              <a:latin typeface="Arial"/>
            </a:endParaRPr>
          </a:p>
        </p:txBody>
      </p:sp>
      <p:sp>
        <p:nvSpPr>
          <p:cNvPr id="233" name="CustomShape 2"/>
          <p:cNvSpPr/>
          <p:nvPr/>
        </p:nvSpPr>
        <p:spPr>
          <a:xfrm>
            <a:off x="685800" y="1447560"/>
            <a:ext cx="7771680" cy="4647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2720" indent="-342000">
              <a:lnSpc>
                <a:spcPct val="100000"/>
              </a:lnSpc>
              <a:buClr>
                <a:srgbClr val="000000"/>
              </a:buClr>
              <a:buFont typeface="Times"/>
              <a:buChar char="•"/>
            </a:pPr>
            <a:r>
              <a:rPr lang="en-US" sz="3200" b="0" strike="noStrike" spc="-1">
                <a:solidFill>
                  <a:srgbClr val="000000"/>
                </a:solidFill>
                <a:uFill>
                  <a:solidFill>
                    <a:srgbClr val="FFFFFF"/>
                  </a:solidFill>
                </a:uFill>
                <a:latin typeface="Times New Roman"/>
                <a:ea typeface="DejaVu Sans"/>
              </a:rPr>
              <a:t>Modern optimizers are usually built as a set of passes</a:t>
            </a:r>
            <a:endParaRPr lang="en-US" sz="1800" b="0" strike="noStrike" spc="-1">
              <a:solidFill>
                <a:srgbClr val="000000"/>
              </a:solidFill>
              <a:uFill>
                <a:solidFill>
                  <a:srgbClr val="FFFFFF"/>
                </a:solidFill>
              </a:uFill>
              <a:latin typeface="Arial"/>
            </a:endParaRPr>
          </a:p>
          <a:p>
            <a:pPr marL="342720" indent="-342000">
              <a:lnSpc>
                <a:spcPct val="100000"/>
              </a:lnSpc>
              <a:buClr>
                <a:srgbClr val="000000"/>
              </a:buClr>
              <a:buFont typeface="Times"/>
              <a:buChar char="•"/>
            </a:pPr>
            <a:r>
              <a:rPr lang="en-US" sz="3200" b="0" strike="noStrike" spc="-1">
                <a:solidFill>
                  <a:srgbClr val="000000"/>
                </a:solidFill>
                <a:uFill>
                  <a:solidFill>
                    <a:srgbClr val="FFFFFF"/>
                  </a:solidFill>
                </a:uFill>
                <a:latin typeface="Times New Roman"/>
                <a:ea typeface="DejaVu Sans"/>
              </a:rPr>
              <a:t>Typical passes</a:t>
            </a:r>
            <a:endParaRPr lang="en-US" sz="1800" b="0" strike="noStrike" spc="-1">
              <a:solidFill>
                <a:srgbClr val="000000"/>
              </a:solidFill>
              <a:uFill>
                <a:solidFill>
                  <a:srgbClr val="FFFFFF"/>
                </a:solidFill>
              </a:uFill>
              <a:latin typeface="Arial"/>
            </a:endParaRPr>
          </a:p>
          <a:p>
            <a:pPr marL="742680" lvl="1" indent="-284760">
              <a:lnSpc>
                <a:spcPct val="100000"/>
              </a:lnSpc>
              <a:buClr>
                <a:srgbClr val="000000"/>
              </a:buClr>
              <a:buFont typeface="Times"/>
              <a:buChar char="–"/>
            </a:pPr>
            <a:r>
              <a:rPr lang="en-US" sz="2800" b="0" strike="noStrike" spc="-1">
                <a:solidFill>
                  <a:srgbClr val="000000"/>
                </a:solidFill>
                <a:uFill>
                  <a:solidFill>
                    <a:srgbClr val="FFFFFF"/>
                  </a:solidFill>
                </a:uFill>
                <a:latin typeface="Times New Roman"/>
                <a:ea typeface="DejaVu Sans"/>
              </a:rPr>
              <a:t>Constant propagation</a:t>
            </a:r>
            <a:endParaRPr lang="en-US" sz="1800" b="0" strike="noStrike" spc="-1">
              <a:solidFill>
                <a:srgbClr val="000000"/>
              </a:solidFill>
              <a:uFill>
                <a:solidFill>
                  <a:srgbClr val="FFFFFF"/>
                </a:solidFill>
              </a:uFill>
              <a:latin typeface="Arial"/>
            </a:endParaRPr>
          </a:p>
          <a:p>
            <a:pPr marL="742680" lvl="1" indent="-284760">
              <a:lnSpc>
                <a:spcPct val="100000"/>
              </a:lnSpc>
              <a:buClr>
                <a:srgbClr val="000000"/>
              </a:buClr>
              <a:buFont typeface="Times"/>
              <a:buChar char="–"/>
            </a:pPr>
            <a:r>
              <a:rPr lang="en-US" sz="2800" b="0" strike="noStrike" spc="-1">
                <a:solidFill>
                  <a:srgbClr val="000000"/>
                </a:solidFill>
                <a:uFill>
                  <a:solidFill>
                    <a:srgbClr val="FFFFFF"/>
                  </a:solidFill>
                </a:uFill>
                <a:latin typeface="Times New Roman"/>
                <a:ea typeface="DejaVu Sans"/>
              </a:rPr>
              <a:t>Common sub-expression elimination</a:t>
            </a:r>
            <a:endParaRPr lang="en-US" sz="1800" b="0" strike="noStrike" spc="-1">
              <a:solidFill>
                <a:srgbClr val="000000"/>
              </a:solidFill>
              <a:uFill>
                <a:solidFill>
                  <a:srgbClr val="FFFFFF"/>
                </a:solidFill>
              </a:uFill>
              <a:latin typeface="Arial"/>
            </a:endParaRPr>
          </a:p>
          <a:p>
            <a:pPr marL="742680" lvl="1" indent="-284760">
              <a:lnSpc>
                <a:spcPct val="100000"/>
              </a:lnSpc>
              <a:buClr>
                <a:srgbClr val="000000"/>
              </a:buClr>
              <a:buFont typeface="Times"/>
              <a:buChar char="–"/>
            </a:pPr>
            <a:r>
              <a:rPr lang="en-US" sz="2800" b="0" strike="noStrike" spc="-1">
                <a:solidFill>
                  <a:srgbClr val="000000"/>
                </a:solidFill>
                <a:uFill>
                  <a:solidFill>
                    <a:srgbClr val="FFFFFF"/>
                  </a:solidFill>
                </a:uFill>
                <a:latin typeface="Times New Roman"/>
                <a:ea typeface="DejaVu Sans"/>
              </a:rPr>
              <a:t>Redundant store elimination</a:t>
            </a:r>
            <a:endParaRPr lang="en-US" sz="1800" b="0" strike="noStrike" spc="-1">
              <a:solidFill>
                <a:srgbClr val="000000"/>
              </a:solidFill>
              <a:uFill>
                <a:solidFill>
                  <a:srgbClr val="FFFFFF"/>
                </a:solidFill>
              </a:uFill>
              <a:latin typeface="Arial"/>
            </a:endParaRPr>
          </a:p>
          <a:p>
            <a:pPr marL="742680" lvl="1" indent="-284760">
              <a:lnSpc>
                <a:spcPct val="100000"/>
              </a:lnSpc>
              <a:buClr>
                <a:srgbClr val="000000"/>
              </a:buClr>
              <a:buFont typeface="Times"/>
              <a:buChar char="–"/>
            </a:pPr>
            <a:r>
              <a:rPr lang="en-US" sz="2800" b="0" strike="noStrike" spc="-1">
                <a:solidFill>
                  <a:srgbClr val="000000"/>
                </a:solidFill>
                <a:uFill>
                  <a:solidFill>
                    <a:srgbClr val="FFFFFF"/>
                  </a:solidFill>
                </a:uFill>
                <a:latin typeface="Times New Roman"/>
                <a:ea typeface="DejaVu Sans"/>
              </a:rPr>
              <a:t>Dead code elimination</a:t>
            </a:r>
            <a:endParaRPr lang="en-US" sz="1800" b="0" strike="noStrike" spc="-1">
              <a:solidFill>
                <a:srgbClr val="000000"/>
              </a:solidFill>
              <a:uFill>
                <a:solidFill>
                  <a:srgbClr val="FFFFFF"/>
                </a:solidFill>
              </a:uFill>
              <a:latin typeface="Arial"/>
            </a:endParaRPr>
          </a:p>
          <a:p>
            <a:pPr>
              <a:lnSpc>
                <a:spcPct val="100000"/>
              </a:lnSpc>
            </a:pPr>
            <a:endParaRPr lang="en-US"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CustomShape 1"/>
          <p:cNvSpPr/>
          <p:nvPr/>
        </p:nvSpPr>
        <p:spPr>
          <a:xfrm>
            <a:off x="685800" y="75960"/>
            <a:ext cx="7771680" cy="114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4400" b="0" strike="noStrike" spc="-1">
                <a:solidFill>
                  <a:srgbClr val="000000"/>
                </a:solidFill>
                <a:uFill>
                  <a:solidFill>
                    <a:srgbClr val="FFFFFF"/>
                  </a:solidFill>
                </a:uFill>
                <a:latin typeface="Times New Roman"/>
                <a:ea typeface="DejaVu Sans"/>
              </a:rPr>
              <a:t>Back end</a:t>
            </a:r>
            <a:endParaRPr lang="en-US" sz="1800" b="0" strike="noStrike" spc="-1">
              <a:solidFill>
                <a:srgbClr val="000000"/>
              </a:solidFill>
              <a:uFill>
                <a:solidFill>
                  <a:srgbClr val="FFFFFF"/>
                </a:solidFill>
              </a:uFill>
              <a:latin typeface="Arial"/>
            </a:endParaRPr>
          </a:p>
        </p:txBody>
      </p:sp>
      <p:sp>
        <p:nvSpPr>
          <p:cNvPr id="235" name="CustomShape 2"/>
          <p:cNvSpPr/>
          <p:nvPr/>
        </p:nvSpPr>
        <p:spPr>
          <a:xfrm>
            <a:off x="685800" y="3352680"/>
            <a:ext cx="7771680" cy="2742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2720" indent="-342000">
              <a:lnSpc>
                <a:spcPct val="90000"/>
              </a:lnSpc>
              <a:buClr>
                <a:srgbClr val="000000"/>
              </a:buClr>
              <a:buFont typeface="Times"/>
              <a:buChar char="•"/>
            </a:pPr>
            <a:r>
              <a:rPr lang="en-US" sz="3200" b="0" strike="noStrike" spc="-1">
                <a:solidFill>
                  <a:srgbClr val="000000"/>
                </a:solidFill>
                <a:uFill>
                  <a:solidFill>
                    <a:srgbClr val="FFFFFF"/>
                  </a:solidFill>
                </a:uFill>
                <a:latin typeface="Times New Roman"/>
                <a:ea typeface="DejaVu Sans"/>
              </a:rPr>
              <a:t>Translate IR into target machine code</a:t>
            </a:r>
            <a:endParaRPr lang="en-US" sz="1800" b="0" strike="noStrike" spc="-1">
              <a:solidFill>
                <a:srgbClr val="000000"/>
              </a:solidFill>
              <a:uFill>
                <a:solidFill>
                  <a:srgbClr val="FFFFFF"/>
                </a:solidFill>
              </a:uFill>
              <a:latin typeface="Arial"/>
            </a:endParaRPr>
          </a:p>
          <a:p>
            <a:pPr marL="342720" indent="-342000">
              <a:lnSpc>
                <a:spcPct val="90000"/>
              </a:lnSpc>
              <a:buClr>
                <a:srgbClr val="000000"/>
              </a:buClr>
              <a:buFont typeface="Times"/>
              <a:buChar char="•"/>
            </a:pPr>
            <a:r>
              <a:rPr lang="en-US" sz="3200" b="0" strike="noStrike" spc="-1">
                <a:solidFill>
                  <a:srgbClr val="000000"/>
                </a:solidFill>
                <a:uFill>
                  <a:solidFill>
                    <a:srgbClr val="FFFFFF"/>
                  </a:solidFill>
                </a:uFill>
                <a:latin typeface="Times New Roman"/>
                <a:ea typeface="DejaVu Sans"/>
              </a:rPr>
              <a:t>Choose instructions for each IR operation</a:t>
            </a:r>
            <a:endParaRPr lang="en-US" sz="1800" b="0" strike="noStrike" spc="-1">
              <a:solidFill>
                <a:srgbClr val="000000"/>
              </a:solidFill>
              <a:uFill>
                <a:solidFill>
                  <a:srgbClr val="FFFFFF"/>
                </a:solidFill>
              </a:uFill>
              <a:latin typeface="Arial"/>
            </a:endParaRPr>
          </a:p>
          <a:p>
            <a:pPr marL="342720" indent="-342000">
              <a:lnSpc>
                <a:spcPct val="90000"/>
              </a:lnSpc>
              <a:buClr>
                <a:srgbClr val="000000"/>
              </a:buClr>
              <a:buFont typeface="Times"/>
              <a:buChar char="•"/>
            </a:pPr>
            <a:r>
              <a:rPr lang="en-US" sz="3200" b="0" strike="noStrike" spc="-1">
                <a:solidFill>
                  <a:srgbClr val="000000"/>
                </a:solidFill>
                <a:uFill>
                  <a:solidFill>
                    <a:srgbClr val="FFFFFF"/>
                  </a:solidFill>
                </a:uFill>
                <a:latin typeface="Times New Roman"/>
                <a:ea typeface="DejaVu Sans"/>
              </a:rPr>
              <a:t>Decide what to keep in registers at each point</a:t>
            </a:r>
            <a:endParaRPr lang="en-US" sz="1800" b="0" strike="noStrike" spc="-1">
              <a:solidFill>
                <a:srgbClr val="000000"/>
              </a:solidFill>
              <a:uFill>
                <a:solidFill>
                  <a:srgbClr val="FFFFFF"/>
                </a:solidFill>
              </a:uFill>
              <a:latin typeface="Arial"/>
            </a:endParaRPr>
          </a:p>
          <a:p>
            <a:pPr marL="342720" indent="-342000">
              <a:lnSpc>
                <a:spcPct val="90000"/>
              </a:lnSpc>
              <a:buClr>
                <a:srgbClr val="000000"/>
              </a:buClr>
              <a:buFont typeface="Times"/>
              <a:buChar char="•"/>
            </a:pPr>
            <a:r>
              <a:rPr lang="en-US" sz="3200" b="0" strike="noStrike" spc="-1">
                <a:solidFill>
                  <a:srgbClr val="000000"/>
                </a:solidFill>
                <a:uFill>
                  <a:solidFill>
                    <a:srgbClr val="FFFFFF"/>
                  </a:solidFill>
                </a:uFill>
                <a:latin typeface="Times New Roman"/>
                <a:ea typeface="DejaVu Sans"/>
              </a:rPr>
              <a:t>Ensure conformance with system interfaces</a:t>
            </a:r>
            <a:endParaRPr lang="en-US" sz="1800" b="0" strike="noStrike" spc="-1">
              <a:solidFill>
                <a:srgbClr val="000000"/>
              </a:solidFill>
              <a:uFill>
                <a:solidFill>
                  <a:srgbClr val="FFFFFF"/>
                </a:solidFill>
              </a:uFill>
              <a:latin typeface="Arial"/>
            </a:endParaRPr>
          </a:p>
        </p:txBody>
      </p:sp>
      <p:sp>
        <p:nvSpPr>
          <p:cNvPr id="236" name="CustomShape 3"/>
          <p:cNvSpPr/>
          <p:nvPr/>
        </p:nvSpPr>
        <p:spPr>
          <a:xfrm>
            <a:off x="2438280" y="1295280"/>
            <a:ext cx="1456560" cy="990000"/>
          </a:xfrm>
          <a:prstGeom prst="rect">
            <a:avLst/>
          </a:prstGeom>
          <a:solidFill>
            <a:srgbClr val="00CC99"/>
          </a:solidFill>
          <a:ln w="936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en-US" sz="2400" b="0" strike="noStrike" spc="-1">
                <a:solidFill>
                  <a:srgbClr val="000000"/>
                </a:solidFill>
                <a:uFill>
                  <a:solidFill>
                    <a:srgbClr val="FFFFFF"/>
                  </a:solidFill>
                </a:uFill>
                <a:latin typeface="Times New Roman"/>
                <a:ea typeface="DejaVu Sans"/>
              </a:rPr>
              <a:t>Instruction</a:t>
            </a:r>
            <a:endParaRPr lang="en-US" sz="1800" b="0" strike="noStrike" spc="-1">
              <a:solidFill>
                <a:srgbClr val="000000"/>
              </a:solidFill>
              <a:uFill>
                <a:solidFill>
                  <a:srgbClr val="FFFFFF"/>
                </a:solidFill>
              </a:uFill>
              <a:latin typeface="Arial"/>
            </a:endParaRPr>
          </a:p>
          <a:p>
            <a:pPr algn="ctr">
              <a:lnSpc>
                <a:spcPct val="100000"/>
              </a:lnSpc>
            </a:pPr>
            <a:r>
              <a:rPr lang="en-US" sz="2400" b="0" strike="noStrike" spc="-1">
                <a:solidFill>
                  <a:srgbClr val="000000"/>
                </a:solidFill>
                <a:uFill>
                  <a:solidFill>
                    <a:srgbClr val="FFFFFF"/>
                  </a:solidFill>
                </a:uFill>
                <a:latin typeface="Times New Roman"/>
                <a:ea typeface="DejaVu Sans"/>
              </a:rPr>
              <a:t>selection</a:t>
            </a:r>
            <a:endParaRPr lang="en-US" sz="1800" b="0" strike="noStrike" spc="-1">
              <a:solidFill>
                <a:srgbClr val="000000"/>
              </a:solidFill>
              <a:uFill>
                <a:solidFill>
                  <a:srgbClr val="FFFFFF"/>
                </a:solidFill>
              </a:uFill>
              <a:latin typeface="Arial"/>
            </a:endParaRPr>
          </a:p>
        </p:txBody>
      </p:sp>
      <p:sp>
        <p:nvSpPr>
          <p:cNvPr id="237" name="Line 4"/>
          <p:cNvSpPr/>
          <p:nvPr/>
        </p:nvSpPr>
        <p:spPr>
          <a:xfrm>
            <a:off x="1981080" y="1828800"/>
            <a:ext cx="457200" cy="360"/>
          </a:xfrm>
          <a:prstGeom prst="line">
            <a:avLst/>
          </a:prstGeom>
          <a:ln w="9360">
            <a:solidFill>
              <a:srgbClr val="000000"/>
            </a:solidFill>
            <a:miter/>
            <a:tailEnd type="triangle" w="med" len="med"/>
          </a:ln>
        </p:spPr>
        <p:style>
          <a:lnRef idx="0">
            <a:scrgbClr r="0" g="0" b="0"/>
          </a:lnRef>
          <a:fillRef idx="0">
            <a:scrgbClr r="0" g="0" b="0"/>
          </a:fillRef>
          <a:effectRef idx="0">
            <a:scrgbClr r="0" g="0" b="0"/>
          </a:effectRef>
          <a:fontRef idx="minor"/>
        </p:style>
      </p:sp>
      <p:sp>
        <p:nvSpPr>
          <p:cNvPr id="238" name="CustomShape 5"/>
          <p:cNvSpPr/>
          <p:nvPr/>
        </p:nvSpPr>
        <p:spPr>
          <a:xfrm>
            <a:off x="1449360" y="1600200"/>
            <a:ext cx="484920" cy="4590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en-US" sz="2400" b="0" strike="noStrike" spc="-1">
                <a:solidFill>
                  <a:srgbClr val="000000"/>
                </a:solidFill>
                <a:uFill>
                  <a:solidFill>
                    <a:srgbClr val="FFFFFF"/>
                  </a:solidFill>
                </a:uFill>
                <a:latin typeface="Times New Roman"/>
                <a:ea typeface="DejaVu Sans"/>
              </a:rPr>
              <a:t>IR</a:t>
            </a:r>
            <a:endParaRPr lang="en-US" sz="1800" b="0" strike="noStrike" spc="-1">
              <a:solidFill>
                <a:srgbClr val="000000"/>
              </a:solidFill>
              <a:uFill>
                <a:solidFill>
                  <a:srgbClr val="FFFFFF"/>
                </a:solidFill>
              </a:uFill>
              <a:latin typeface="Arial"/>
            </a:endParaRPr>
          </a:p>
        </p:txBody>
      </p:sp>
      <p:sp>
        <p:nvSpPr>
          <p:cNvPr id="239" name="Line 6"/>
          <p:cNvSpPr/>
          <p:nvPr/>
        </p:nvSpPr>
        <p:spPr>
          <a:xfrm>
            <a:off x="6257880" y="1828800"/>
            <a:ext cx="1219320" cy="360"/>
          </a:xfrm>
          <a:prstGeom prst="line">
            <a:avLst/>
          </a:prstGeom>
          <a:ln w="9360">
            <a:solidFill>
              <a:srgbClr val="000000"/>
            </a:solidFill>
            <a:miter/>
            <a:tailEnd type="triangle" w="med" len="med"/>
          </a:ln>
        </p:spPr>
        <p:style>
          <a:lnRef idx="0">
            <a:scrgbClr r="0" g="0" b="0"/>
          </a:lnRef>
          <a:fillRef idx="0">
            <a:scrgbClr r="0" g="0" b="0"/>
          </a:fillRef>
          <a:effectRef idx="0">
            <a:scrgbClr r="0" g="0" b="0"/>
          </a:effectRef>
          <a:fontRef idx="minor"/>
        </p:style>
      </p:sp>
      <p:sp>
        <p:nvSpPr>
          <p:cNvPr id="240" name="CustomShape 7"/>
          <p:cNvSpPr/>
          <p:nvPr/>
        </p:nvSpPr>
        <p:spPr>
          <a:xfrm>
            <a:off x="6675120" y="1387440"/>
            <a:ext cx="1900440" cy="4590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en-US" sz="2400" b="0" strike="noStrike" spc="-1">
                <a:solidFill>
                  <a:srgbClr val="000000"/>
                </a:solidFill>
                <a:uFill>
                  <a:solidFill>
                    <a:srgbClr val="FFFFFF"/>
                  </a:solidFill>
                </a:uFill>
                <a:latin typeface="Times New Roman"/>
                <a:ea typeface="DejaVu Sans"/>
              </a:rPr>
              <a:t>Machine code</a:t>
            </a:r>
            <a:endParaRPr lang="en-US" sz="1800" b="0" strike="noStrike" spc="-1">
              <a:solidFill>
                <a:srgbClr val="000000"/>
              </a:solidFill>
              <a:uFill>
                <a:solidFill>
                  <a:srgbClr val="FFFFFF"/>
                </a:solidFill>
              </a:uFill>
              <a:latin typeface="Arial"/>
            </a:endParaRPr>
          </a:p>
        </p:txBody>
      </p:sp>
      <p:sp>
        <p:nvSpPr>
          <p:cNvPr id="241" name="Line 8"/>
          <p:cNvSpPr/>
          <p:nvPr/>
        </p:nvSpPr>
        <p:spPr>
          <a:xfrm>
            <a:off x="3514680" y="2362320"/>
            <a:ext cx="762120" cy="457200"/>
          </a:xfrm>
          <a:prstGeom prst="line">
            <a:avLst/>
          </a:prstGeom>
          <a:ln w="9360">
            <a:solidFill>
              <a:srgbClr val="000000"/>
            </a:solidFill>
            <a:miter/>
            <a:tailEnd type="triangle" w="med" len="med"/>
          </a:ln>
        </p:spPr>
        <p:style>
          <a:lnRef idx="0">
            <a:scrgbClr r="0" g="0" b="0"/>
          </a:lnRef>
          <a:fillRef idx="0">
            <a:scrgbClr r="0" g="0" b="0"/>
          </a:fillRef>
          <a:effectRef idx="0">
            <a:scrgbClr r="0" g="0" b="0"/>
          </a:effectRef>
          <a:fontRef idx="minor"/>
        </p:style>
      </p:sp>
      <p:sp>
        <p:nvSpPr>
          <p:cNvPr id="242" name="CustomShape 9"/>
          <p:cNvSpPr/>
          <p:nvPr/>
        </p:nvSpPr>
        <p:spPr>
          <a:xfrm>
            <a:off x="4048920" y="2743200"/>
            <a:ext cx="893160" cy="4590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en-US" sz="2400" b="0" strike="noStrike" spc="-1">
                <a:solidFill>
                  <a:srgbClr val="000000"/>
                </a:solidFill>
                <a:uFill>
                  <a:solidFill>
                    <a:srgbClr val="FFFFFF"/>
                  </a:solidFill>
                </a:uFill>
                <a:latin typeface="Times New Roman"/>
                <a:ea typeface="DejaVu Sans"/>
              </a:rPr>
              <a:t>errors</a:t>
            </a:r>
            <a:endParaRPr lang="en-US" sz="1800" b="0" strike="noStrike" spc="-1">
              <a:solidFill>
                <a:srgbClr val="000000"/>
              </a:solidFill>
              <a:uFill>
                <a:solidFill>
                  <a:srgbClr val="FFFFFF"/>
                </a:solidFill>
              </a:uFill>
              <a:latin typeface="Arial"/>
            </a:endParaRPr>
          </a:p>
        </p:txBody>
      </p:sp>
      <p:sp>
        <p:nvSpPr>
          <p:cNvPr id="243" name="Line 10"/>
          <p:cNvSpPr/>
          <p:nvPr/>
        </p:nvSpPr>
        <p:spPr>
          <a:xfrm>
            <a:off x="3886200" y="1828800"/>
            <a:ext cx="905040" cy="360"/>
          </a:xfrm>
          <a:prstGeom prst="line">
            <a:avLst/>
          </a:prstGeom>
          <a:ln w="9360">
            <a:solidFill>
              <a:srgbClr val="000000"/>
            </a:solidFill>
            <a:miter/>
            <a:tailEnd type="triangle" w="med" len="med"/>
          </a:ln>
        </p:spPr>
        <p:style>
          <a:lnRef idx="0">
            <a:scrgbClr r="0" g="0" b="0"/>
          </a:lnRef>
          <a:fillRef idx="0">
            <a:scrgbClr r="0" g="0" b="0"/>
          </a:fillRef>
          <a:effectRef idx="0">
            <a:scrgbClr r="0" g="0" b="0"/>
          </a:effectRef>
          <a:fontRef idx="minor"/>
        </p:style>
      </p:sp>
      <p:sp>
        <p:nvSpPr>
          <p:cNvPr id="244" name="CustomShape 11"/>
          <p:cNvSpPr/>
          <p:nvPr/>
        </p:nvSpPr>
        <p:spPr>
          <a:xfrm>
            <a:off x="4876920" y="1295280"/>
            <a:ext cx="1380240" cy="990000"/>
          </a:xfrm>
          <a:prstGeom prst="rect">
            <a:avLst/>
          </a:prstGeom>
          <a:solidFill>
            <a:srgbClr val="00CC99"/>
          </a:solidFill>
          <a:ln w="936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en-US" sz="2400" b="0" strike="noStrike" spc="-1">
                <a:solidFill>
                  <a:srgbClr val="000000"/>
                </a:solidFill>
                <a:uFill>
                  <a:solidFill>
                    <a:srgbClr val="FFFFFF"/>
                  </a:solidFill>
                </a:uFill>
                <a:latin typeface="Times New Roman"/>
                <a:ea typeface="DejaVu Sans"/>
              </a:rPr>
              <a:t>Register</a:t>
            </a:r>
            <a:endParaRPr lang="en-US" sz="1800" b="0" strike="noStrike" spc="-1">
              <a:solidFill>
                <a:srgbClr val="000000"/>
              </a:solidFill>
              <a:uFill>
                <a:solidFill>
                  <a:srgbClr val="FFFFFF"/>
                </a:solidFill>
              </a:uFill>
              <a:latin typeface="Arial"/>
            </a:endParaRPr>
          </a:p>
          <a:p>
            <a:pPr algn="ctr">
              <a:lnSpc>
                <a:spcPct val="100000"/>
              </a:lnSpc>
            </a:pPr>
            <a:r>
              <a:rPr lang="en-US" sz="2400" b="0" strike="noStrike" spc="-1">
                <a:solidFill>
                  <a:srgbClr val="000000"/>
                </a:solidFill>
                <a:uFill>
                  <a:solidFill>
                    <a:srgbClr val="FFFFFF"/>
                  </a:solidFill>
                </a:uFill>
                <a:latin typeface="Times New Roman"/>
                <a:ea typeface="DejaVu Sans"/>
              </a:rPr>
              <a:t>Allocation</a:t>
            </a:r>
            <a:endParaRPr lang="en-US" sz="1800" b="0" strike="noStrike" spc="-1">
              <a:solidFill>
                <a:srgbClr val="000000"/>
              </a:solidFill>
              <a:uFill>
                <a:solidFill>
                  <a:srgbClr val="FFFFFF"/>
                </a:solidFill>
              </a:uFill>
              <a:latin typeface="Arial"/>
            </a:endParaRPr>
          </a:p>
        </p:txBody>
      </p:sp>
      <p:sp>
        <p:nvSpPr>
          <p:cNvPr id="245" name="Line 12"/>
          <p:cNvSpPr/>
          <p:nvPr/>
        </p:nvSpPr>
        <p:spPr>
          <a:xfrm flipH="1">
            <a:off x="4734000" y="2286000"/>
            <a:ext cx="914400" cy="533520"/>
          </a:xfrm>
          <a:prstGeom prst="line">
            <a:avLst/>
          </a:prstGeom>
          <a:ln w="9360">
            <a:solidFill>
              <a:srgbClr val="000000"/>
            </a:solidFill>
            <a:miter/>
            <a:tailEnd type="triangle" w="med" len="med"/>
          </a:ln>
        </p:spPr>
        <p:style>
          <a:lnRef idx="0">
            <a:scrgbClr r="0" g="0" b="0"/>
          </a:lnRef>
          <a:fillRef idx="0">
            <a:scrgbClr r="0" g="0" b="0"/>
          </a:fillRef>
          <a:effectRef idx="0">
            <a:scrgbClr r="0" g="0" b="0"/>
          </a:effectRef>
          <a:fontRef idx="minor"/>
        </p:style>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6" name="CustomShape 1"/>
          <p:cNvSpPr/>
          <p:nvPr/>
        </p:nvSpPr>
        <p:spPr>
          <a:xfrm>
            <a:off x="685800" y="274320"/>
            <a:ext cx="7771680" cy="7308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gn="ctr">
              <a:lnSpc>
                <a:spcPct val="100000"/>
              </a:lnSpc>
            </a:pPr>
            <a:r>
              <a:rPr lang="en-US" sz="4400" b="0" strike="noStrike" spc="-1">
                <a:solidFill>
                  <a:srgbClr val="000000"/>
                </a:solidFill>
                <a:uFill>
                  <a:solidFill>
                    <a:srgbClr val="FFFFFF"/>
                  </a:solidFill>
                </a:uFill>
                <a:latin typeface="Times New Roman"/>
                <a:ea typeface="DejaVu Sans"/>
              </a:rPr>
              <a:t>Phases of a Compiler</a:t>
            </a:r>
            <a:endParaRPr lang="en-US" sz="1800" b="0" strike="noStrike" spc="-1">
              <a:solidFill>
                <a:srgbClr val="000000"/>
              </a:solidFill>
              <a:uFill>
                <a:solidFill>
                  <a:srgbClr val="FFFFFF"/>
                </a:solidFill>
              </a:uFill>
              <a:latin typeface="Arial"/>
            </a:endParaRPr>
          </a:p>
        </p:txBody>
      </p:sp>
      <p:sp>
        <p:nvSpPr>
          <p:cNvPr id="247" name="CustomShape 2"/>
          <p:cNvSpPr/>
          <p:nvPr/>
        </p:nvSpPr>
        <p:spPr>
          <a:xfrm>
            <a:off x="365760" y="1005480"/>
            <a:ext cx="8503560" cy="654084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marL="457200" indent="-456840" algn="just">
              <a:lnSpc>
                <a:spcPct val="100000"/>
              </a:lnSpc>
              <a:buClr>
                <a:srgbClr val="000000"/>
              </a:buClr>
              <a:buFont typeface="Wingdings" charset="2"/>
              <a:buChar char=""/>
            </a:pPr>
            <a:r>
              <a:rPr lang="en-US" sz="2800" b="0" strike="noStrike" spc="-1">
                <a:solidFill>
                  <a:srgbClr val="000000"/>
                </a:solidFill>
                <a:uFill>
                  <a:solidFill>
                    <a:srgbClr val="FFFFFF"/>
                  </a:solidFill>
                </a:uFill>
                <a:latin typeface="Times New Roman"/>
                <a:ea typeface="DejaVu Sans"/>
              </a:rPr>
              <a:t>Back End – This is responsible for the CPU architecture specific optimizations and for code generation. </a:t>
            </a:r>
            <a:endParaRPr lang="en-US" sz="1800" b="0" strike="noStrike" spc="-1">
              <a:solidFill>
                <a:srgbClr val="000000"/>
              </a:solidFill>
              <a:uFill>
                <a:solidFill>
                  <a:srgbClr val="FFFFFF"/>
                </a:solidFill>
              </a:uFill>
              <a:latin typeface="Arial"/>
            </a:endParaRPr>
          </a:p>
          <a:p>
            <a:pPr marL="457200" indent="-456840" algn="just">
              <a:lnSpc>
                <a:spcPct val="100000"/>
              </a:lnSpc>
              <a:buClr>
                <a:srgbClr val="000000"/>
              </a:buClr>
              <a:buFont typeface="Wingdings" charset="2"/>
              <a:buChar char=""/>
            </a:pPr>
            <a:r>
              <a:rPr lang="en-US" sz="2800" b="0" strike="noStrike" spc="-1">
                <a:solidFill>
                  <a:srgbClr val="000000"/>
                </a:solidFill>
                <a:uFill>
                  <a:solidFill>
                    <a:srgbClr val="FFFFFF"/>
                  </a:solidFill>
                </a:uFill>
                <a:latin typeface="Times New Roman"/>
                <a:ea typeface="DejaVu Sans"/>
              </a:rPr>
              <a:t>Machine dependent optimizations: optimizations that depend on the details of the CPU architecture that the compiler targets</a:t>
            </a:r>
            <a:endParaRPr lang="en-US" sz="1800" b="0" strike="noStrike" spc="-1">
              <a:solidFill>
                <a:srgbClr val="000000"/>
              </a:solidFill>
              <a:uFill>
                <a:solidFill>
                  <a:srgbClr val="FFFFFF"/>
                </a:solidFill>
              </a:uFill>
              <a:latin typeface="Arial"/>
            </a:endParaRPr>
          </a:p>
          <a:p>
            <a:pPr marL="457200" indent="-456840" algn="just">
              <a:lnSpc>
                <a:spcPct val="100000"/>
              </a:lnSpc>
              <a:buClr>
                <a:srgbClr val="000000"/>
              </a:buClr>
              <a:buFont typeface="Wingdings" charset="2"/>
              <a:buChar char=""/>
            </a:pPr>
            <a:r>
              <a:rPr lang="en-US" sz="2800" b="0" strike="noStrike" spc="-1">
                <a:solidFill>
                  <a:srgbClr val="000000"/>
                </a:solidFill>
                <a:uFill>
                  <a:solidFill>
                    <a:srgbClr val="FFFFFF"/>
                  </a:solidFill>
                </a:uFill>
                <a:latin typeface="Times New Roman"/>
                <a:ea typeface="DejaVu Sans"/>
              </a:rPr>
              <a:t> Code generation. The transformed intermediate language is translated into the output language, usually the native machine language of the system. </a:t>
            </a:r>
            <a:endParaRPr lang="en-US" sz="1800" b="0" strike="noStrike" spc="-1">
              <a:solidFill>
                <a:srgbClr val="000000"/>
              </a:solidFill>
              <a:uFill>
                <a:solidFill>
                  <a:srgbClr val="FFFFFF"/>
                </a:solidFill>
              </a:uFill>
              <a:latin typeface="Arial"/>
            </a:endParaRPr>
          </a:p>
          <a:p>
            <a:pPr marL="457200" indent="-456840" algn="just">
              <a:lnSpc>
                <a:spcPct val="100000"/>
              </a:lnSpc>
              <a:buClr>
                <a:srgbClr val="000000"/>
              </a:buClr>
              <a:buFont typeface="Wingdings" charset="2"/>
              <a:buChar char=""/>
            </a:pPr>
            <a:r>
              <a:rPr lang="en-US" sz="2800" b="0" strike="noStrike" spc="-1">
                <a:solidFill>
                  <a:srgbClr val="000000"/>
                </a:solidFill>
                <a:uFill>
                  <a:solidFill>
                    <a:srgbClr val="FFFFFF"/>
                  </a:solidFill>
                </a:uFill>
                <a:latin typeface="Times New Roman"/>
                <a:ea typeface="DejaVu Sans"/>
              </a:rPr>
              <a:t> </a:t>
            </a:r>
            <a:endParaRPr lang="en-US"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8" name="CustomShape 1"/>
          <p:cNvSpPr/>
          <p:nvPr/>
        </p:nvSpPr>
        <p:spPr>
          <a:xfrm>
            <a:off x="685800" y="274320"/>
            <a:ext cx="7771680" cy="7308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gn="ctr">
              <a:lnSpc>
                <a:spcPct val="100000"/>
              </a:lnSpc>
            </a:pPr>
            <a:r>
              <a:rPr lang="en-US" sz="4400" b="0" strike="noStrike" spc="-1">
                <a:solidFill>
                  <a:srgbClr val="000000"/>
                </a:solidFill>
                <a:uFill>
                  <a:solidFill>
                    <a:srgbClr val="FFFFFF"/>
                  </a:solidFill>
                </a:uFill>
                <a:latin typeface="Times New Roman"/>
                <a:ea typeface="DejaVu Sans"/>
              </a:rPr>
              <a:t>Phases of a Compiler</a:t>
            </a:r>
            <a:endParaRPr lang="en-US" sz="1800" b="0" strike="noStrike" spc="-1">
              <a:solidFill>
                <a:srgbClr val="000000"/>
              </a:solidFill>
              <a:uFill>
                <a:solidFill>
                  <a:srgbClr val="FFFFFF"/>
                </a:solidFill>
              </a:uFill>
              <a:latin typeface="Arial"/>
            </a:endParaRPr>
          </a:p>
        </p:txBody>
      </p:sp>
      <p:sp>
        <p:nvSpPr>
          <p:cNvPr id="249" name="CustomShape 2"/>
          <p:cNvSpPr/>
          <p:nvPr/>
        </p:nvSpPr>
        <p:spPr>
          <a:xfrm>
            <a:off x="365760" y="1005480"/>
            <a:ext cx="8503560" cy="654084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marL="457200" indent="-456840" algn="just">
              <a:lnSpc>
                <a:spcPct val="100000"/>
              </a:lnSpc>
              <a:buClr>
                <a:srgbClr val="000000"/>
              </a:buClr>
              <a:buFont typeface="Wingdings" charset="2"/>
              <a:buChar char=""/>
            </a:pPr>
            <a:r>
              <a:rPr lang="en-US" sz="2800" b="0" strike="noStrike" spc="-1">
                <a:solidFill>
                  <a:srgbClr val="000000"/>
                </a:solidFill>
                <a:uFill>
                  <a:solidFill>
                    <a:srgbClr val="FFFFFF"/>
                  </a:solidFill>
                </a:uFill>
                <a:latin typeface="Times New Roman"/>
                <a:ea typeface="DejaVu Sans"/>
              </a:rPr>
              <a:t>It also involves resource and storage decisions, such as; deciding which variables to fit into registers and memory and the selection and scheduling of appropriate machine instructions along with their associated addressing modes</a:t>
            </a:r>
            <a:endParaRPr lang="en-US" sz="1800" b="0" strike="noStrike" spc="-1">
              <a:solidFill>
                <a:srgbClr val="000000"/>
              </a:solidFill>
              <a:uFill>
                <a:solidFill>
                  <a:srgbClr val="FFFFFF"/>
                </a:solidFill>
              </a:uFill>
              <a:latin typeface="Arial"/>
            </a:endParaRPr>
          </a:p>
          <a:p>
            <a:pPr marL="743040" lvl="1" indent="-284040">
              <a:lnSpc>
                <a:spcPct val="100000"/>
              </a:lnSpc>
              <a:buClr>
                <a:srgbClr val="000000"/>
              </a:buClr>
              <a:buFont typeface="Arial"/>
              <a:buChar char="–"/>
            </a:pPr>
            <a:r>
              <a:rPr lang="en-US" sz="2800" b="0" strike="noStrike" spc="-1">
                <a:solidFill>
                  <a:srgbClr val="000000"/>
                </a:solidFill>
                <a:uFill>
                  <a:solidFill>
                    <a:srgbClr val="FFFFFF"/>
                  </a:solidFill>
                </a:uFill>
                <a:latin typeface="Calibri"/>
                <a:ea typeface="DejaVu Sans"/>
              </a:rPr>
              <a:t>Processor (target) Dependant optimization</a:t>
            </a:r>
            <a:endParaRPr lang="en-US" sz="1800" b="0" strike="noStrike" spc="-1">
              <a:solidFill>
                <a:srgbClr val="000000"/>
              </a:solidFill>
              <a:uFill>
                <a:solidFill>
                  <a:srgbClr val="FFFFFF"/>
                </a:solidFill>
              </a:uFill>
              <a:latin typeface="Arial"/>
            </a:endParaRPr>
          </a:p>
          <a:p>
            <a:pPr marL="342720" indent="-342000" algn="just">
              <a:lnSpc>
                <a:spcPct val="100000"/>
              </a:lnSpc>
              <a:buClr>
                <a:srgbClr val="000000"/>
              </a:buClr>
              <a:buFont typeface="Times"/>
              <a:buChar char="•"/>
            </a:pPr>
            <a:r>
              <a:rPr lang="en-US" sz="2800" b="0" strike="noStrike" spc="-1">
                <a:solidFill>
                  <a:srgbClr val="000000"/>
                </a:solidFill>
                <a:uFill>
                  <a:solidFill>
                    <a:srgbClr val="FFFFFF"/>
                  </a:solidFill>
                </a:uFill>
                <a:latin typeface="Times New Roman"/>
                <a:ea typeface="DejaVu Sans"/>
              </a:rPr>
              <a:t> </a:t>
            </a:r>
            <a:endParaRPr lang="en-US"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CustomShape 1"/>
          <p:cNvSpPr/>
          <p:nvPr/>
        </p:nvSpPr>
        <p:spPr>
          <a:xfrm>
            <a:off x="457200" y="274680"/>
            <a:ext cx="822744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3200" b="1" strike="noStrike" spc="-1">
                <a:solidFill>
                  <a:srgbClr val="000000"/>
                </a:solidFill>
                <a:uFill>
                  <a:solidFill>
                    <a:srgbClr val="FFFFFF"/>
                  </a:solidFill>
                </a:uFill>
                <a:latin typeface="Times New Roman"/>
                <a:ea typeface="DejaVu Sans"/>
              </a:rPr>
              <a:t>Interpreter</a:t>
            </a:r>
            <a:r>
              <a:rPr lang="en-US" sz="4400" b="1" strike="noStrike" spc="-1">
                <a:solidFill>
                  <a:srgbClr val="000000"/>
                </a:solidFill>
                <a:uFill>
                  <a:solidFill>
                    <a:srgbClr val="FFFFFF"/>
                  </a:solidFill>
                </a:uFill>
                <a:latin typeface="Times New Roman"/>
                <a:ea typeface="DejaVu Sans"/>
              </a:rPr>
              <a:t> </a:t>
            </a:r>
            <a:endParaRPr lang="en-US" sz="1800" b="0" strike="noStrike" spc="-1">
              <a:solidFill>
                <a:srgbClr val="000000"/>
              </a:solidFill>
              <a:uFill>
                <a:solidFill>
                  <a:srgbClr val="FFFFFF"/>
                </a:solidFill>
              </a:uFill>
              <a:latin typeface="Arial"/>
            </a:endParaRPr>
          </a:p>
        </p:txBody>
      </p:sp>
      <p:sp>
        <p:nvSpPr>
          <p:cNvPr id="85" name="CustomShape 2"/>
          <p:cNvSpPr/>
          <p:nvPr/>
        </p:nvSpPr>
        <p:spPr>
          <a:xfrm>
            <a:off x="457200" y="914400"/>
            <a:ext cx="8227440" cy="5209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0920" algn="just">
              <a:lnSpc>
                <a:spcPct val="100000"/>
              </a:lnSpc>
              <a:buClr>
                <a:srgbClr val="000000"/>
              </a:buClr>
              <a:buSzPct val="45000"/>
              <a:buFont typeface="Wingdings" charset="2"/>
              <a:buChar char=""/>
            </a:pPr>
            <a:r>
              <a:rPr lang="en-US" sz="3200" b="0" strike="noStrike" spc="-1">
                <a:solidFill>
                  <a:srgbClr val="000000"/>
                </a:solidFill>
                <a:uFill>
                  <a:solidFill>
                    <a:srgbClr val="FFFFFF"/>
                  </a:solidFill>
                </a:uFill>
                <a:latin typeface="Times New Roman"/>
                <a:ea typeface="DejaVu Sans"/>
              </a:rPr>
              <a:t> </a:t>
            </a:r>
            <a:endParaRPr lang="en-US" sz="1800" b="0" strike="noStrike" spc="-1">
              <a:solidFill>
                <a:srgbClr val="000000"/>
              </a:solidFill>
              <a:uFill>
                <a:solidFill>
                  <a:srgbClr val="FFFFFF"/>
                </a:solidFill>
              </a:uFill>
              <a:latin typeface="Arial"/>
            </a:endParaRPr>
          </a:p>
          <a:p>
            <a:pPr marL="343080" indent="-340920" algn="just">
              <a:lnSpc>
                <a:spcPct val="100000"/>
              </a:lnSpc>
              <a:buClr>
                <a:srgbClr val="000000"/>
              </a:buClr>
              <a:buSzPct val="45000"/>
              <a:buFont typeface="Wingdings" charset="2"/>
              <a:buChar char=""/>
            </a:pPr>
            <a:r>
              <a:rPr lang="en-US" sz="3200" b="0" strike="noStrike" spc="-1">
                <a:solidFill>
                  <a:srgbClr val="000000"/>
                </a:solidFill>
                <a:uFill>
                  <a:solidFill>
                    <a:srgbClr val="FFFFFF"/>
                  </a:solidFill>
                </a:uFill>
                <a:latin typeface="Times New Roman"/>
                <a:ea typeface="DejaVu Sans"/>
              </a:rPr>
              <a:t>Common interpreters include Perl, Python, and Ruby interpreters, which execute Perl, Python, and Ruby code respectively.</a:t>
            </a:r>
            <a:endParaRPr lang="en-US" sz="1800" b="0" strike="noStrike" spc="-1">
              <a:solidFill>
                <a:srgbClr val="000000"/>
              </a:solidFill>
              <a:uFill>
                <a:solidFill>
                  <a:srgbClr val="FFFFFF"/>
                </a:solidFill>
              </a:uFill>
              <a:latin typeface="Arial"/>
            </a:endParaRPr>
          </a:p>
          <a:p>
            <a:pPr marL="343080" indent="-340920" algn="just">
              <a:lnSpc>
                <a:spcPct val="100000"/>
              </a:lnSpc>
              <a:buClr>
                <a:srgbClr val="000000"/>
              </a:buClr>
              <a:buSzPct val="45000"/>
              <a:buFont typeface="Wingdings" charset="2"/>
              <a:buChar char=""/>
            </a:pPr>
            <a:r>
              <a:rPr lang="en-US" sz="3200" b="0" strike="noStrike" spc="-1">
                <a:solidFill>
                  <a:srgbClr val="000000"/>
                </a:solidFill>
                <a:uFill>
                  <a:solidFill>
                    <a:srgbClr val="FFFFFF"/>
                  </a:solidFill>
                </a:uFill>
                <a:latin typeface="Times New Roman"/>
                <a:ea typeface="DejaVu Sans"/>
              </a:rPr>
              <a:t>Others include Unix shell interpreter, which runs operating system commands interactively.</a:t>
            </a:r>
            <a:endParaRPr lang="en-US" sz="1800" b="0" strike="noStrike" spc="-1">
              <a:solidFill>
                <a:srgbClr val="000000"/>
              </a:solidFill>
              <a:uFill>
                <a:solidFill>
                  <a:srgbClr val="FFFFFF"/>
                </a:solidFill>
              </a:uFill>
              <a:latin typeface="Arial"/>
            </a:endParaRPr>
          </a:p>
          <a:p>
            <a:pPr marL="343080" indent="-340920" algn="just">
              <a:lnSpc>
                <a:spcPct val="100000"/>
              </a:lnSpc>
              <a:buClr>
                <a:srgbClr val="000000"/>
              </a:buClr>
              <a:buSzPct val="45000"/>
              <a:buFont typeface="Wingdings" charset="2"/>
              <a:buChar char=""/>
            </a:pPr>
            <a:r>
              <a:rPr lang="en-US" sz="3200" b="0" strike="noStrike" spc="-1">
                <a:solidFill>
                  <a:srgbClr val="000000"/>
                </a:solidFill>
                <a:uFill>
                  <a:solidFill>
                    <a:srgbClr val="FFFFFF"/>
                  </a:solidFill>
                </a:uFill>
                <a:latin typeface="Times New Roman"/>
                <a:ea typeface="DejaVu Sans"/>
              </a:rPr>
              <a:t>Source program is interpreted every time it is executed (less efficient). </a:t>
            </a:r>
            <a:endParaRPr lang="en-US" sz="1800" b="0" strike="noStrike" spc="-1">
              <a:solidFill>
                <a:srgbClr val="000000"/>
              </a:solidFill>
              <a:uFill>
                <a:solidFill>
                  <a:srgbClr val="FFFFFF"/>
                </a:solidFill>
              </a:uFill>
              <a:latin typeface="Arial"/>
            </a:endParaRPr>
          </a:p>
          <a:p>
            <a:pPr marL="743040" lvl="1" indent="-283680" algn="just">
              <a:lnSpc>
                <a:spcPct val="100000"/>
              </a:lnSpc>
              <a:buClr>
                <a:srgbClr val="000000"/>
              </a:buClr>
              <a:buFont typeface="Arial"/>
              <a:buChar char="–"/>
            </a:pPr>
            <a:r>
              <a:rPr lang="en-US" sz="3200" b="0" strike="noStrike" spc="-1">
                <a:solidFill>
                  <a:srgbClr val="000000"/>
                </a:solidFill>
                <a:uFill>
                  <a:solidFill>
                    <a:srgbClr val="FFFFFF"/>
                  </a:solidFill>
                </a:uFill>
                <a:latin typeface="Times New Roman"/>
                <a:ea typeface="DejaVu Sans"/>
              </a:rPr>
              <a:t> </a:t>
            </a:r>
            <a:endParaRPr lang="en-US" sz="1800" b="0" strike="noStrike" spc="-1">
              <a:solidFill>
                <a:srgbClr val="000000"/>
              </a:solidFill>
              <a:uFill>
                <a:solidFill>
                  <a:srgbClr val="FFFFFF"/>
                </a:solidFill>
              </a:uFill>
              <a:latin typeface="Arial"/>
            </a:endParaRPr>
          </a:p>
          <a:p>
            <a:pPr algn="just">
              <a:lnSpc>
                <a:spcPct val="100000"/>
              </a:lnSpc>
            </a:pPr>
            <a:endParaRPr lang="en-US"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0" name="CustomShape 1"/>
          <p:cNvSpPr/>
          <p:nvPr/>
        </p:nvSpPr>
        <p:spPr>
          <a:xfrm>
            <a:off x="685800" y="274320"/>
            <a:ext cx="7771680" cy="7308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gn="ctr">
              <a:lnSpc>
                <a:spcPct val="100000"/>
              </a:lnSpc>
            </a:pPr>
            <a:r>
              <a:rPr lang="en-US" sz="3200" b="1" strike="noStrike" spc="-1">
                <a:solidFill>
                  <a:srgbClr val="000000"/>
                </a:solidFill>
                <a:uFill>
                  <a:solidFill>
                    <a:srgbClr val="FFFFFF"/>
                  </a:solidFill>
                </a:uFill>
                <a:latin typeface="Times New Roman"/>
                <a:ea typeface="DejaVu Sans"/>
              </a:rPr>
              <a:t>Phases of a Compiler - Instruction selection </a:t>
            </a:r>
            <a:endParaRPr lang="en-US" sz="1800" b="0" strike="noStrike" spc="-1">
              <a:solidFill>
                <a:srgbClr val="000000"/>
              </a:solidFill>
              <a:uFill>
                <a:solidFill>
                  <a:srgbClr val="FFFFFF"/>
                </a:solidFill>
              </a:uFill>
              <a:latin typeface="Arial"/>
            </a:endParaRPr>
          </a:p>
        </p:txBody>
      </p:sp>
      <p:sp>
        <p:nvSpPr>
          <p:cNvPr id="251" name="CustomShape 2"/>
          <p:cNvSpPr/>
          <p:nvPr/>
        </p:nvSpPr>
        <p:spPr>
          <a:xfrm>
            <a:off x="365760" y="914400"/>
            <a:ext cx="8503560" cy="51807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marL="457200" indent="-456840" algn="just">
              <a:lnSpc>
                <a:spcPct val="100000"/>
              </a:lnSpc>
              <a:buClr>
                <a:srgbClr val="000000"/>
              </a:buClr>
              <a:buFont typeface="Arial"/>
              <a:buChar char="•"/>
            </a:pPr>
            <a:r>
              <a:rPr lang="en-US" sz="2800" b="0" strike="noStrike" spc="-1">
                <a:solidFill>
                  <a:srgbClr val="000000"/>
                </a:solidFill>
                <a:uFill>
                  <a:solidFill>
                    <a:srgbClr val="FFFFFF"/>
                  </a:solidFill>
                </a:uFill>
                <a:latin typeface="Times New Roman"/>
                <a:ea typeface="DejaVu Sans"/>
              </a:rPr>
              <a:t>Instruction selection is the stage of a compiler back-end that transforms its middle-level intermediate representation (IR) into a low-level IR where each operation directly corresponds to an instruction available on the target machine.</a:t>
            </a:r>
            <a:endParaRPr lang="en-US" sz="1800" b="0" strike="noStrike" spc="-1">
              <a:solidFill>
                <a:srgbClr val="000000"/>
              </a:solidFill>
              <a:uFill>
                <a:solidFill>
                  <a:srgbClr val="FFFFFF"/>
                </a:solidFill>
              </a:uFill>
              <a:latin typeface="Arial"/>
            </a:endParaRPr>
          </a:p>
          <a:p>
            <a:pPr algn="just">
              <a:lnSpc>
                <a:spcPct val="100000"/>
              </a:lnSpc>
            </a:pPr>
            <a:endParaRPr lang="en-US" sz="1800" b="0" strike="noStrike" spc="-1">
              <a:solidFill>
                <a:srgbClr val="000000"/>
              </a:solidFill>
              <a:uFill>
                <a:solidFill>
                  <a:srgbClr val="FFFFFF"/>
                </a:solidFill>
              </a:uFill>
              <a:latin typeface="Arial"/>
            </a:endParaRPr>
          </a:p>
          <a:p>
            <a:pPr marL="457200" indent="-456840" algn="just">
              <a:lnSpc>
                <a:spcPct val="100000"/>
              </a:lnSpc>
              <a:buClr>
                <a:srgbClr val="000000"/>
              </a:buClr>
              <a:buFont typeface="Arial"/>
              <a:buChar char="•"/>
            </a:pPr>
            <a:r>
              <a:rPr lang="en-US" sz="2800" b="0" strike="noStrike" spc="-1">
                <a:solidFill>
                  <a:srgbClr val="000000"/>
                </a:solidFill>
                <a:uFill>
                  <a:solidFill>
                    <a:srgbClr val="FFFFFF"/>
                  </a:solidFill>
                </a:uFill>
                <a:latin typeface="Times New Roman"/>
                <a:ea typeface="DejaVu Sans"/>
              </a:rPr>
              <a:t>In a typical compiler, instruction selection precedes both instruction scheduling and register allocation; hence its output IR has an infinite set of pseudo-registers</a:t>
            </a:r>
            <a:endParaRPr lang="en-US" sz="1800" b="0" strike="noStrike" spc="-1">
              <a:solidFill>
                <a:srgbClr val="000000"/>
              </a:solidFill>
              <a:uFill>
                <a:solidFill>
                  <a:srgbClr val="FFFFFF"/>
                </a:solidFill>
              </a:uFill>
              <a:latin typeface="Arial"/>
            </a:endParaRPr>
          </a:p>
          <a:p>
            <a:pPr marL="360" algn="just">
              <a:lnSpc>
                <a:spcPct val="100000"/>
              </a:lnSpc>
            </a:pPr>
            <a:endParaRPr lang="en-US"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CustomShape 1"/>
          <p:cNvSpPr/>
          <p:nvPr/>
        </p:nvSpPr>
        <p:spPr>
          <a:xfrm>
            <a:off x="685800" y="75960"/>
            <a:ext cx="7771680" cy="114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4400" b="0" strike="noStrike" spc="-1">
                <a:solidFill>
                  <a:srgbClr val="000000"/>
                </a:solidFill>
                <a:uFill>
                  <a:solidFill>
                    <a:srgbClr val="FFFFFF"/>
                  </a:solidFill>
                </a:uFill>
                <a:latin typeface="Times New Roman"/>
                <a:ea typeface="DejaVu Sans"/>
              </a:rPr>
              <a:t>Back end</a:t>
            </a:r>
            <a:endParaRPr lang="en-US" sz="1800" b="0" strike="noStrike" spc="-1">
              <a:solidFill>
                <a:srgbClr val="000000"/>
              </a:solidFill>
              <a:uFill>
                <a:solidFill>
                  <a:srgbClr val="FFFFFF"/>
                </a:solidFill>
              </a:uFill>
              <a:latin typeface="Arial"/>
            </a:endParaRPr>
          </a:p>
        </p:txBody>
      </p:sp>
      <p:sp>
        <p:nvSpPr>
          <p:cNvPr id="253" name="CustomShape 2"/>
          <p:cNvSpPr/>
          <p:nvPr/>
        </p:nvSpPr>
        <p:spPr>
          <a:xfrm>
            <a:off x="685800" y="3505320"/>
            <a:ext cx="7771680" cy="258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2720" indent="-342000">
              <a:lnSpc>
                <a:spcPct val="100000"/>
              </a:lnSpc>
              <a:buClr>
                <a:srgbClr val="000000"/>
              </a:buClr>
              <a:buFont typeface="Times"/>
              <a:buChar char="•"/>
            </a:pPr>
            <a:r>
              <a:rPr lang="en-US" sz="3200" b="0" strike="noStrike" spc="-1">
                <a:solidFill>
                  <a:srgbClr val="000000"/>
                </a:solidFill>
                <a:uFill>
                  <a:solidFill>
                    <a:srgbClr val="FFFFFF"/>
                  </a:solidFill>
                </a:uFill>
                <a:latin typeface="Times New Roman"/>
                <a:ea typeface="DejaVu Sans"/>
              </a:rPr>
              <a:t>Have a value in a register when used</a:t>
            </a:r>
            <a:endParaRPr lang="en-US" sz="1800" b="0" strike="noStrike" spc="-1">
              <a:solidFill>
                <a:srgbClr val="000000"/>
              </a:solidFill>
              <a:uFill>
                <a:solidFill>
                  <a:srgbClr val="FFFFFF"/>
                </a:solidFill>
              </a:uFill>
              <a:latin typeface="Arial"/>
            </a:endParaRPr>
          </a:p>
          <a:p>
            <a:pPr marL="342720" indent="-342000">
              <a:lnSpc>
                <a:spcPct val="100000"/>
              </a:lnSpc>
              <a:buClr>
                <a:srgbClr val="000000"/>
              </a:buClr>
              <a:buFont typeface="Times"/>
              <a:buChar char="•"/>
            </a:pPr>
            <a:r>
              <a:rPr lang="en-US" sz="3200" b="0" strike="noStrike" spc="-1">
                <a:solidFill>
                  <a:srgbClr val="000000"/>
                </a:solidFill>
                <a:uFill>
                  <a:solidFill>
                    <a:srgbClr val="FFFFFF"/>
                  </a:solidFill>
                </a:uFill>
                <a:latin typeface="Times New Roman"/>
                <a:ea typeface="DejaVu Sans"/>
              </a:rPr>
              <a:t>Limited resources</a:t>
            </a:r>
            <a:endParaRPr lang="en-US" sz="1800" b="0" strike="noStrike" spc="-1">
              <a:solidFill>
                <a:srgbClr val="000000"/>
              </a:solidFill>
              <a:uFill>
                <a:solidFill>
                  <a:srgbClr val="FFFFFF"/>
                </a:solidFill>
              </a:uFill>
              <a:latin typeface="Arial"/>
            </a:endParaRPr>
          </a:p>
          <a:p>
            <a:pPr marL="342720" indent="-342000">
              <a:lnSpc>
                <a:spcPct val="100000"/>
              </a:lnSpc>
              <a:buClr>
                <a:srgbClr val="000000"/>
              </a:buClr>
              <a:buFont typeface="Times"/>
              <a:buChar char="•"/>
            </a:pPr>
            <a:r>
              <a:rPr lang="en-US" sz="3200" b="0" strike="noStrike" spc="-1">
                <a:solidFill>
                  <a:srgbClr val="000000"/>
                </a:solidFill>
                <a:uFill>
                  <a:solidFill>
                    <a:srgbClr val="FFFFFF"/>
                  </a:solidFill>
                </a:uFill>
                <a:latin typeface="Times New Roman"/>
                <a:ea typeface="DejaVu Sans"/>
              </a:rPr>
              <a:t>Optimal allocation is difficult</a:t>
            </a:r>
            <a:endParaRPr lang="en-US" sz="1800" b="0" strike="noStrike" spc="-1">
              <a:solidFill>
                <a:srgbClr val="000000"/>
              </a:solidFill>
              <a:uFill>
                <a:solidFill>
                  <a:srgbClr val="FFFFFF"/>
                </a:solidFill>
              </a:uFill>
              <a:latin typeface="Arial"/>
            </a:endParaRPr>
          </a:p>
        </p:txBody>
      </p:sp>
      <p:sp>
        <p:nvSpPr>
          <p:cNvPr id="254" name="CustomShape 3"/>
          <p:cNvSpPr/>
          <p:nvPr/>
        </p:nvSpPr>
        <p:spPr>
          <a:xfrm>
            <a:off x="2438280" y="1295280"/>
            <a:ext cx="1456560" cy="990000"/>
          </a:xfrm>
          <a:prstGeom prst="rect">
            <a:avLst/>
          </a:prstGeom>
          <a:solidFill>
            <a:srgbClr val="00CC99"/>
          </a:solidFill>
          <a:ln w="936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en-US" sz="2400" b="0" strike="noStrike" spc="-1">
                <a:solidFill>
                  <a:srgbClr val="000000"/>
                </a:solidFill>
                <a:uFill>
                  <a:solidFill>
                    <a:srgbClr val="FFFFFF"/>
                  </a:solidFill>
                </a:uFill>
                <a:latin typeface="Times New Roman"/>
                <a:ea typeface="DejaVu Sans"/>
              </a:rPr>
              <a:t>Instruction</a:t>
            </a:r>
            <a:endParaRPr lang="en-US" sz="1800" b="0" strike="noStrike" spc="-1">
              <a:solidFill>
                <a:srgbClr val="000000"/>
              </a:solidFill>
              <a:uFill>
                <a:solidFill>
                  <a:srgbClr val="FFFFFF"/>
                </a:solidFill>
              </a:uFill>
              <a:latin typeface="Arial"/>
            </a:endParaRPr>
          </a:p>
          <a:p>
            <a:pPr algn="ctr">
              <a:lnSpc>
                <a:spcPct val="100000"/>
              </a:lnSpc>
            </a:pPr>
            <a:r>
              <a:rPr lang="en-US" sz="2400" b="0" strike="noStrike" spc="-1">
                <a:solidFill>
                  <a:srgbClr val="000000"/>
                </a:solidFill>
                <a:uFill>
                  <a:solidFill>
                    <a:srgbClr val="FFFFFF"/>
                  </a:solidFill>
                </a:uFill>
                <a:latin typeface="Times New Roman"/>
                <a:ea typeface="DejaVu Sans"/>
              </a:rPr>
              <a:t>selection</a:t>
            </a:r>
            <a:endParaRPr lang="en-US" sz="1800" b="0" strike="noStrike" spc="-1">
              <a:solidFill>
                <a:srgbClr val="000000"/>
              </a:solidFill>
              <a:uFill>
                <a:solidFill>
                  <a:srgbClr val="FFFFFF"/>
                </a:solidFill>
              </a:uFill>
              <a:latin typeface="Arial"/>
            </a:endParaRPr>
          </a:p>
        </p:txBody>
      </p:sp>
      <p:sp>
        <p:nvSpPr>
          <p:cNvPr id="255" name="Line 4"/>
          <p:cNvSpPr/>
          <p:nvPr/>
        </p:nvSpPr>
        <p:spPr>
          <a:xfrm>
            <a:off x="1981080" y="1828800"/>
            <a:ext cx="457200" cy="360"/>
          </a:xfrm>
          <a:prstGeom prst="line">
            <a:avLst/>
          </a:prstGeom>
          <a:ln w="9360">
            <a:solidFill>
              <a:srgbClr val="000000"/>
            </a:solidFill>
            <a:miter/>
            <a:tailEnd type="triangle" w="med" len="med"/>
          </a:ln>
        </p:spPr>
        <p:style>
          <a:lnRef idx="0">
            <a:scrgbClr r="0" g="0" b="0"/>
          </a:lnRef>
          <a:fillRef idx="0">
            <a:scrgbClr r="0" g="0" b="0"/>
          </a:fillRef>
          <a:effectRef idx="0">
            <a:scrgbClr r="0" g="0" b="0"/>
          </a:effectRef>
          <a:fontRef idx="minor"/>
        </p:style>
      </p:sp>
      <p:sp>
        <p:nvSpPr>
          <p:cNvPr id="256" name="CustomShape 5"/>
          <p:cNvSpPr/>
          <p:nvPr/>
        </p:nvSpPr>
        <p:spPr>
          <a:xfrm>
            <a:off x="1449360" y="1600200"/>
            <a:ext cx="484920" cy="4590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en-US" sz="2400" b="0" strike="noStrike" spc="-1">
                <a:solidFill>
                  <a:srgbClr val="000000"/>
                </a:solidFill>
                <a:uFill>
                  <a:solidFill>
                    <a:srgbClr val="FFFFFF"/>
                  </a:solidFill>
                </a:uFill>
                <a:latin typeface="Times New Roman"/>
                <a:ea typeface="DejaVu Sans"/>
              </a:rPr>
              <a:t>IR</a:t>
            </a:r>
            <a:endParaRPr lang="en-US" sz="1800" b="0" strike="noStrike" spc="-1">
              <a:solidFill>
                <a:srgbClr val="000000"/>
              </a:solidFill>
              <a:uFill>
                <a:solidFill>
                  <a:srgbClr val="FFFFFF"/>
                </a:solidFill>
              </a:uFill>
              <a:latin typeface="Arial"/>
            </a:endParaRPr>
          </a:p>
        </p:txBody>
      </p:sp>
      <p:sp>
        <p:nvSpPr>
          <p:cNvPr id="257" name="Line 6"/>
          <p:cNvSpPr/>
          <p:nvPr/>
        </p:nvSpPr>
        <p:spPr>
          <a:xfrm>
            <a:off x="6257880" y="1828800"/>
            <a:ext cx="1219320" cy="360"/>
          </a:xfrm>
          <a:prstGeom prst="line">
            <a:avLst/>
          </a:prstGeom>
          <a:ln w="9360">
            <a:solidFill>
              <a:srgbClr val="000000"/>
            </a:solidFill>
            <a:miter/>
            <a:tailEnd type="triangle" w="med" len="med"/>
          </a:ln>
        </p:spPr>
        <p:style>
          <a:lnRef idx="0">
            <a:scrgbClr r="0" g="0" b="0"/>
          </a:lnRef>
          <a:fillRef idx="0">
            <a:scrgbClr r="0" g="0" b="0"/>
          </a:fillRef>
          <a:effectRef idx="0">
            <a:scrgbClr r="0" g="0" b="0"/>
          </a:effectRef>
          <a:fontRef idx="minor"/>
        </p:style>
      </p:sp>
      <p:sp>
        <p:nvSpPr>
          <p:cNvPr id="258" name="CustomShape 7"/>
          <p:cNvSpPr/>
          <p:nvPr/>
        </p:nvSpPr>
        <p:spPr>
          <a:xfrm>
            <a:off x="6675120" y="1387440"/>
            <a:ext cx="1900440" cy="4590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en-US" sz="2400" b="0" strike="noStrike" spc="-1">
                <a:solidFill>
                  <a:srgbClr val="000000"/>
                </a:solidFill>
                <a:uFill>
                  <a:solidFill>
                    <a:srgbClr val="FFFFFF"/>
                  </a:solidFill>
                </a:uFill>
                <a:latin typeface="Times New Roman"/>
                <a:ea typeface="DejaVu Sans"/>
              </a:rPr>
              <a:t>Machine code</a:t>
            </a:r>
            <a:endParaRPr lang="en-US" sz="1800" b="0" strike="noStrike" spc="-1">
              <a:solidFill>
                <a:srgbClr val="000000"/>
              </a:solidFill>
              <a:uFill>
                <a:solidFill>
                  <a:srgbClr val="FFFFFF"/>
                </a:solidFill>
              </a:uFill>
              <a:latin typeface="Arial"/>
            </a:endParaRPr>
          </a:p>
        </p:txBody>
      </p:sp>
      <p:sp>
        <p:nvSpPr>
          <p:cNvPr id="259" name="Line 8"/>
          <p:cNvSpPr/>
          <p:nvPr/>
        </p:nvSpPr>
        <p:spPr>
          <a:xfrm>
            <a:off x="3514680" y="2362320"/>
            <a:ext cx="762120" cy="457200"/>
          </a:xfrm>
          <a:prstGeom prst="line">
            <a:avLst/>
          </a:prstGeom>
          <a:ln w="9360">
            <a:solidFill>
              <a:srgbClr val="000000"/>
            </a:solidFill>
            <a:miter/>
            <a:tailEnd type="triangle" w="med" len="med"/>
          </a:ln>
        </p:spPr>
        <p:style>
          <a:lnRef idx="0">
            <a:scrgbClr r="0" g="0" b="0"/>
          </a:lnRef>
          <a:fillRef idx="0">
            <a:scrgbClr r="0" g="0" b="0"/>
          </a:fillRef>
          <a:effectRef idx="0">
            <a:scrgbClr r="0" g="0" b="0"/>
          </a:effectRef>
          <a:fontRef idx="minor"/>
        </p:style>
      </p:sp>
      <p:sp>
        <p:nvSpPr>
          <p:cNvPr id="260" name="CustomShape 9"/>
          <p:cNvSpPr/>
          <p:nvPr/>
        </p:nvSpPr>
        <p:spPr>
          <a:xfrm>
            <a:off x="4048920" y="2743200"/>
            <a:ext cx="893160" cy="4590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en-US" sz="2400" b="0" strike="noStrike" spc="-1">
                <a:solidFill>
                  <a:srgbClr val="000000"/>
                </a:solidFill>
                <a:uFill>
                  <a:solidFill>
                    <a:srgbClr val="FFFFFF"/>
                  </a:solidFill>
                </a:uFill>
                <a:latin typeface="Times New Roman"/>
                <a:ea typeface="DejaVu Sans"/>
              </a:rPr>
              <a:t>errors</a:t>
            </a:r>
            <a:endParaRPr lang="en-US" sz="1800" b="0" strike="noStrike" spc="-1">
              <a:solidFill>
                <a:srgbClr val="000000"/>
              </a:solidFill>
              <a:uFill>
                <a:solidFill>
                  <a:srgbClr val="FFFFFF"/>
                </a:solidFill>
              </a:uFill>
              <a:latin typeface="Arial"/>
            </a:endParaRPr>
          </a:p>
        </p:txBody>
      </p:sp>
      <p:sp>
        <p:nvSpPr>
          <p:cNvPr id="261" name="Line 10"/>
          <p:cNvSpPr/>
          <p:nvPr/>
        </p:nvSpPr>
        <p:spPr>
          <a:xfrm>
            <a:off x="3886200" y="1828800"/>
            <a:ext cx="905040" cy="360"/>
          </a:xfrm>
          <a:prstGeom prst="line">
            <a:avLst/>
          </a:prstGeom>
          <a:ln w="9360">
            <a:solidFill>
              <a:srgbClr val="000000"/>
            </a:solidFill>
            <a:miter/>
            <a:tailEnd type="triangle" w="med" len="med"/>
          </a:ln>
        </p:spPr>
        <p:style>
          <a:lnRef idx="0">
            <a:scrgbClr r="0" g="0" b="0"/>
          </a:lnRef>
          <a:fillRef idx="0">
            <a:scrgbClr r="0" g="0" b="0"/>
          </a:fillRef>
          <a:effectRef idx="0">
            <a:scrgbClr r="0" g="0" b="0"/>
          </a:effectRef>
          <a:fontRef idx="minor"/>
        </p:style>
      </p:sp>
      <p:sp>
        <p:nvSpPr>
          <p:cNvPr id="262" name="CustomShape 11"/>
          <p:cNvSpPr/>
          <p:nvPr/>
        </p:nvSpPr>
        <p:spPr>
          <a:xfrm>
            <a:off x="4876920" y="1295280"/>
            <a:ext cx="1380240" cy="990000"/>
          </a:xfrm>
          <a:prstGeom prst="rect">
            <a:avLst/>
          </a:prstGeom>
          <a:solidFill>
            <a:srgbClr val="FF3300"/>
          </a:solidFill>
          <a:ln w="936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en-US" sz="2400" b="0" strike="noStrike" spc="-1">
                <a:solidFill>
                  <a:srgbClr val="000000"/>
                </a:solidFill>
                <a:uFill>
                  <a:solidFill>
                    <a:srgbClr val="FFFFFF"/>
                  </a:solidFill>
                </a:uFill>
                <a:latin typeface="Times New Roman"/>
                <a:ea typeface="DejaVu Sans"/>
              </a:rPr>
              <a:t>Register</a:t>
            </a:r>
            <a:endParaRPr lang="en-US" sz="1800" b="0" strike="noStrike" spc="-1">
              <a:solidFill>
                <a:srgbClr val="000000"/>
              </a:solidFill>
              <a:uFill>
                <a:solidFill>
                  <a:srgbClr val="FFFFFF"/>
                </a:solidFill>
              </a:uFill>
              <a:latin typeface="Arial"/>
            </a:endParaRPr>
          </a:p>
          <a:p>
            <a:pPr algn="ctr">
              <a:lnSpc>
                <a:spcPct val="100000"/>
              </a:lnSpc>
            </a:pPr>
            <a:r>
              <a:rPr lang="en-US" sz="2400" b="0" strike="noStrike" spc="-1">
                <a:solidFill>
                  <a:srgbClr val="000000"/>
                </a:solidFill>
                <a:uFill>
                  <a:solidFill>
                    <a:srgbClr val="FFFFFF"/>
                  </a:solidFill>
                </a:uFill>
                <a:latin typeface="Times New Roman"/>
                <a:ea typeface="DejaVu Sans"/>
              </a:rPr>
              <a:t>Allocation</a:t>
            </a:r>
            <a:endParaRPr lang="en-US" sz="1800" b="0" strike="noStrike" spc="-1">
              <a:solidFill>
                <a:srgbClr val="000000"/>
              </a:solidFill>
              <a:uFill>
                <a:solidFill>
                  <a:srgbClr val="FFFFFF"/>
                </a:solidFill>
              </a:uFill>
              <a:latin typeface="Arial"/>
            </a:endParaRPr>
          </a:p>
        </p:txBody>
      </p:sp>
      <p:sp>
        <p:nvSpPr>
          <p:cNvPr id="263" name="Line 12"/>
          <p:cNvSpPr/>
          <p:nvPr/>
        </p:nvSpPr>
        <p:spPr>
          <a:xfrm flipH="1">
            <a:off x="4734000" y="2286000"/>
            <a:ext cx="914400" cy="533520"/>
          </a:xfrm>
          <a:prstGeom prst="line">
            <a:avLst/>
          </a:prstGeom>
          <a:ln w="9360">
            <a:solidFill>
              <a:srgbClr val="000000"/>
            </a:solidFill>
            <a:miter/>
            <a:tailEnd type="triangle" w="med" len="med"/>
          </a:ln>
        </p:spPr>
        <p:style>
          <a:lnRef idx="0">
            <a:scrgbClr r="0" g="0" b="0"/>
          </a:lnRef>
          <a:fillRef idx="0">
            <a:scrgbClr r="0" g="0" b="0"/>
          </a:fillRef>
          <a:effectRef idx="0">
            <a:scrgbClr r="0" g="0" b="0"/>
          </a:effectRef>
          <a:fontRef idx="minor"/>
        </p:style>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4" name="CustomShape 1"/>
          <p:cNvSpPr/>
          <p:nvPr/>
        </p:nvSpPr>
        <p:spPr>
          <a:xfrm>
            <a:off x="685800" y="609120"/>
            <a:ext cx="7771680" cy="114228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gn="ctr">
              <a:lnSpc>
                <a:spcPct val="100000"/>
              </a:lnSpc>
            </a:pPr>
            <a:r>
              <a:rPr lang="en-US" sz="4400" b="0" strike="noStrike" spc="-1">
                <a:solidFill>
                  <a:srgbClr val="000000"/>
                </a:solidFill>
                <a:uFill>
                  <a:solidFill>
                    <a:srgbClr val="FFFFFF"/>
                  </a:solidFill>
                </a:uFill>
                <a:latin typeface="Times New Roman"/>
                <a:ea typeface="DejaVu Sans"/>
              </a:rPr>
              <a:t>Intermediate Code Generation</a:t>
            </a:r>
            <a:endParaRPr lang="en-US" sz="1800" b="0" strike="noStrike" spc="-1">
              <a:solidFill>
                <a:srgbClr val="000000"/>
              </a:solidFill>
              <a:uFill>
                <a:solidFill>
                  <a:srgbClr val="FFFFFF"/>
                </a:solidFill>
              </a:uFill>
              <a:latin typeface="Arial"/>
            </a:endParaRPr>
          </a:p>
        </p:txBody>
      </p:sp>
      <p:sp>
        <p:nvSpPr>
          <p:cNvPr id="265" name="CustomShape 2"/>
          <p:cNvSpPr/>
          <p:nvPr/>
        </p:nvSpPr>
        <p:spPr>
          <a:xfrm>
            <a:off x="685800" y="1981080"/>
            <a:ext cx="7771680" cy="439488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just">
              <a:lnSpc>
                <a:spcPct val="100000"/>
              </a:lnSpc>
            </a:pPr>
            <a:r>
              <a:rPr lang="en-US" sz="2800" b="0" strike="noStrike" spc="-1">
                <a:solidFill>
                  <a:srgbClr val="000000"/>
                </a:solidFill>
                <a:uFill>
                  <a:solidFill>
                    <a:srgbClr val="FFFFFF"/>
                  </a:solidFill>
                </a:uFill>
                <a:latin typeface="Times New Roman"/>
                <a:ea typeface="DejaVu Sans"/>
              </a:rPr>
              <a:t>After semantic analysis the compiler generates an intermediate code of the source code for the target machine. </a:t>
            </a:r>
            <a:endParaRPr lang="en-US" sz="1800" b="0" strike="noStrike" spc="-1">
              <a:solidFill>
                <a:srgbClr val="000000"/>
              </a:solidFill>
              <a:uFill>
                <a:solidFill>
                  <a:srgbClr val="FFFFFF"/>
                </a:solidFill>
              </a:uFill>
              <a:latin typeface="Arial"/>
            </a:endParaRPr>
          </a:p>
          <a:p>
            <a:pPr marL="742680" lvl="1" indent="-284760" algn="just">
              <a:lnSpc>
                <a:spcPct val="100000"/>
              </a:lnSpc>
              <a:buClr>
                <a:srgbClr val="000000"/>
              </a:buClr>
              <a:buFont typeface="Times"/>
              <a:buChar char="–"/>
            </a:pPr>
            <a:r>
              <a:rPr lang="en-US" sz="2800" b="0" strike="noStrike" spc="-1">
                <a:solidFill>
                  <a:srgbClr val="000000"/>
                </a:solidFill>
                <a:uFill>
                  <a:solidFill>
                    <a:srgbClr val="FFFFFF"/>
                  </a:solidFill>
                </a:uFill>
                <a:latin typeface="Times New Roman"/>
                <a:ea typeface="DejaVu Sans"/>
              </a:rPr>
              <a:t>It represents a program for some abstract machine. </a:t>
            </a:r>
            <a:endParaRPr lang="en-US" sz="1800" b="0" strike="noStrike" spc="-1">
              <a:solidFill>
                <a:srgbClr val="000000"/>
              </a:solidFill>
              <a:uFill>
                <a:solidFill>
                  <a:srgbClr val="FFFFFF"/>
                </a:solidFill>
              </a:uFill>
              <a:latin typeface="Arial"/>
            </a:endParaRPr>
          </a:p>
          <a:p>
            <a:pPr marL="742680" lvl="1" indent="-284760" algn="just">
              <a:lnSpc>
                <a:spcPct val="100000"/>
              </a:lnSpc>
              <a:buClr>
                <a:srgbClr val="000000"/>
              </a:buClr>
              <a:buFont typeface="Times"/>
              <a:buChar char="–"/>
            </a:pPr>
            <a:r>
              <a:rPr lang="en-US" sz="2800" b="0" strike="noStrike" spc="-1">
                <a:solidFill>
                  <a:srgbClr val="000000"/>
                </a:solidFill>
                <a:uFill>
                  <a:solidFill>
                    <a:srgbClr val="FFFFFF"/>
                  </a:solidFill>
                </a:uFill>
                <a:latin typeface="Times New Roman"/>
                <a:ea typeface="DejaVu Sans"/>
              </a:rPr>
              <a:t>It is in between the high-level language and the machine language. </a:t>
            </a:r>
            <a:endParaRPr lang="en-US" sz="1800" b="0" strike="noStrike" spc="-1">
              <a:solidFill>
                <a:srgbClr val="000000"/>
              </a:solidFill>
              <a:uFill>
                <a:solidFill>
                  <a:srgbClr val="FFFFFF"/>
                </a:solidFill>
              </a:uFill>
              <a:latin typeface="Arial"/>
            </a:endParaRPr>
          </a:p>
          <a:p>
            <a:pPr marL="742680" lvl="1" indent="-284760" algn="just">
              <a:lnSpc>
                <a:spcPct val="100000"/>
              </a:lnSpc>
              <a:buClr>
                <a:srgbClr val="000000"/>
              </a:buClr>
              <a:buFont typeface="Times"/>
              <a:buChar char="–"/>
            </a:pPr>
            <a:r>
              <a:rPr lang="en-US" sz="2800" b="0" strike="noStrike" spc="-1">
                <a:solidFill>
                  <a:srgbClr val="000000"/>
                </a:solidFill>
                <a:uFill>
                  <a:solidFill>
                    <a:srgbClr val="FFFFFF"/>
                  </a:solidFill>
                </a:uFill>
                <a:latin typeface="Times New Roman"/>
                <a:ea typeface="DejaVu Sans"/>
              </a:rPr>
              <a:t>This intermediate code should be generated in such a way that it makes it easier to be translated into the target machine code.</a:t>
            </a:r>
            <a:endParaRPr lang="en-US"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 name="CustomShape 1"/>
          <p:cNvSpPr/>
          <p:nvPr/>
        </p:nvSpPr>
        <p:spPr>
          <a:xfrm>
            <a:off x="685800" y="609120"/>
            <a:ext cx="7771680" cy="73152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gn="ctr">
              <a:lnSpc>
                <a:spcPct val="100000"/>
              </a:lnSpc>
            </a:pPr>
            <a:r>
              <a:rPr lang="en-US" sz="4400" b="1" strike="noStrike" spc="-1">
                <a:solidFill>
                  <a:srgbClr val="000000"/>
                </a:solidFill>
                <a:uFill>
                  <a:solidFill>
                    <a:srgbClr val="FFFFFF"/>
                  </a:solidFill>
                </a:uFill>
                <a:latin typeface="Times New Roman"/>
                <a:ea typeface="DejaVu Sans"/>
              </a:rPr>
              <a:t>Code Optimization</a:t>
            </a:r>
            <a:endParaRPr lang="en-US" sz="1800" b="0" strike="noStrike" spc="-1">
              <a:solidFill>
                <a:srgbClr val="000000"/>
              </a:solidFill>
              <a:uFill>
                <a:solidFill>
                  <a:srgbClr val="FFFFFF"/>
                </a:solidFill>
              </a:uFill>
              <a:latin typeface="Arial"/>
            </a:endParaRPr>
          </a:p>
        </p:txBody>
      </p:sp>
      <p:sp>
        <p:nvSpPr>
          <p:cNvPr id="267" name="CustomShape 2"/>
          <p:cNvSpPr/>
          <p:nvPr/>
        </p:nvSpPr>
        <p:spPr>
          <a:xfrm>
            <a:off x="685800" y="1548360"/>
            <a:ext cx="7771680" cy="455904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marL="457200" indent="-456840" algn="just">
              <a:lnSpc>
                <a:spcPct val="100000"/>
              </a:lnSpc>
              <a:buClr>
                <a:srgbClr val="000000"/>
              </a:buClr>
              <a:buFont typeface="Wingdings" charset="2"/>
              <a:buChar char=""/>
            </a:pPr>
            <a:r>
              <a:rPr lang="en-US" sz="2800" b="0" strike="noStrike" spc="-1">
                <a:solidFill>
                  <a:srgbClr val="000000"/>
                </a:solidFill>
                <a:uFill>
                  <a:solidFill>
                    <a:srgbClr val="FFFFFF"/>
                  </a:solidFill>
                </a:uFill>
                <a:latin typeface="Times New Roman"/>
                <a:ea typeface="DejaVu Sans"/>
              </a:rPr>
              <a:t>Optimization can be assumed as something that removes unnecessary code lines, and arranges the sequence of statements in order to speed up the program execution without wasting resources (CPU, memory).</a:t>
            </a:r>
            <a:endParaRPr lang="en-US"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8" name="CustomShape 1"/>
          <p:cNvSpPr/>
          <p:nvPr/>
        </p:nvSpPr>
        <p:spPr>
          <a:xfrm>
            <a:off x="685800" y="609120"/>
            <a:ext cx="7771680" cy="114228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gn="ctr">
              <a:lnSpc>
                <a:spcPct val="100000"/>
              </a:lnSpc>
            </a:pPr>
            <a:r>
              <a:rPr lang="en-US" sz="4400" b="0" strike="noStrike" spc="-1">
                <a:solidFill>
                  <a:srgbClr val="000000"/>
                </a:solidFill>
                <a:uFill>
                  <a:solidFill>
                    <a:srgbClr val="FFFFFF"/>
                  </a:solidFill>
                </a:uFill>
                <a:latin typeface="Times New Roman"/>
                <a:ea typeface="DejaVu Sans"/>
              </a:rPr>
              <a:t>Code Generation</a:t>
            </a:r>
            <a:endParaRPr lang="en-US" sz="1800" b="0" strike="noStrike" spc="-1">
              <a:solidFill>
                <a:srgbClr val="000000"/>
              </a:solidFill>
              <a:uFill>
                <a:solidFill>
                  <a:srgbClr val="FFFFFF"/>
                </a:solidFill>
              </a:uFill>
              <a:latin typeface="Arial"/>
            </a:endParaRPr>
          </a:p>
        </p:txBody>
      </p:sp>
      <p:sp>
        <p:nvSpPr>
          <p:cNvPr id="269" name="CustomShape 2"/>
          <p:cNvSpPr/>
          <p:nvPr/>
        </p:nvSpPr>
        <p:spPr>
          <a:xfrm>
            <a:off x="685800" y="1981080"/>
            <a:ext cx="7771680" cy="411408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marL="457200" indent="-456840" algn="just">
              <a:lnSpc>
                <a:spcPct val="100000"/>
              </a:lnSpc>
              <a:buClr>
                <a:srgbClr val="000000"/>
              </a:buClr>
              <a:buFont typeface="Arial"/>
              <a:buChar char="•"/>
            </a:pPr>
            <a:r>
              <a:rPr lang="en-US" sz="2800" b="0" strike="noStrike" spc="-1">
                <a:solidFill>
                  <a:srgbClr val="000000"/>
                </a:solidFill>
                <a:uFill>
                  <a:solidFill>
                    <a:srgbClr val="FFFFFF"/>
                  </a:solidFill>
                </a:uFill>
                <a:latin typeface="Times New Roman"/>
                <a:ea typeface="DejaVu Sans"/>
              </a:rPr>
              <a:t>In this phase, the code generator takes the optimized representation of the intermediate code and maps it to the target machine language. </a:t>
            </a:r>
            <a:endParaRPr lang="en-US" sz="1800" b="0" strike="noStrike" spc="-1">
              <a:solidFill>
                <a:srgbClr val="000000"/>
              </a:solidFill>
              <a:uFill>
                <a:solidFill>
                  <a:srgbClr val="FFFFFF"/>
                </a:solidFill>
              </a:uFill>
              <a:latin typeface="Arial"/>
            </a:endParaRPr>
          </a:p>
          <a:p>
            <a:pPr algn="just">
              <a:lnSpc>
                <a:spcPct val="100000"/>
              </a:lnSpc>
            </a:pPr>
            <a:endParaRPr lang="en-US" sz="1800" b="0" strike="noStrike" spc="-1">
              <a:solidFill>
                <a:srgbClr val="000000"/>
              </a:solidFill>
              <a:uFill>
                <a:solidFill>
                  <a:srgbClr val="FFFFFF"/>
                </a:solidFill>
              </a:uFill>
              <a:latin typeface="Arial"/>
            </a:endParaRPr>
          </a:p>
          <a:p>
            <a:pPr marL="457200" indent="-456840" algn="just">
              <a:lnSpc>
                <a:spcPct val="100000"/>
              </a:lnSpc>
              <a:buClr>
                <a:srgbClr val="000000"/>
              </a:buClr>
              <a:buFont typeface="Arial"/>
              <a:buChar char="•"/>
            </a:pPr>
            <a:r>
              <a:rPr lang="en-US" sz="2800" b="0" strike="noStrike" spc="-1">
                <a:solidFill>
                  <a:srgbClr val="000000"/>
                </a:solidFill>
                <a:uFill>
                  <a:solidFill>
                    <a:srgbClr val="FFFFFF"/>
                  </a:solidFill>
                </a:uFill>
                <a:latin typeface="Times New Roman"/>
                <a:ea typeface="DejaVu Sans"/>
              </a:rPr>
              <a:t>The code generator translates the intermediate code into a sequence of (generally) re-locatable machine code. Sequence of instructions of machine code performs the task as the intermediate code would do.</a:t>
            </a:r>
            <a:endParaRPr lang="en-US"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0" name="CustomShape 1"/>
          <p:cNvSpPr/>
          <p:nvPr/>
        </p:nvSpPr>
        <p:spPr>
          <a:xfrm>
            <a:off x="685800" y="609120"/>
            <a:ext cx="7771680" cy="114228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gn="ctr">
              <a:lnSpc>
                <a:spcPct val="100000"/>
              </a:lnSpc>
            </a:pPr>
            <a:r>
              <a:rPr lang="en-US" sz="4400" b="0" strike="noStrike" spc="-1">
                <a:solidFill>
                  <a:srgbClr val="000000"/>
                </a:solidFill>
                <a:uFill>
                  <a:solidFill>
                    <a:srgbClr val="FFFFFF"/>
                  </a:solidFill>
                </a:uFill>
                <a:latin typeface="Times New Roman"/>
                <a:ea typeface="DejaVu Sans"/>
              </a:rPr>
              <a:t>Symbol Table</a:t>
            </a:r>
            <a:endParaRPr lang="en-US" sz="1800" b="0" strike="noStrike" spc="-1">
              <a:solidFill>
                <a:srgbClr val="000000"/>
              </a:solidFill>
              <a:uFill>
                <a:solidFill>
                  <a:srgbClr val="FFFFFF"/>
                </a:solidFill>
              </a:uFill>
              <a:latin typeface="Arial"/>
            </a:endParaRPr>
          </a:p>
        </p:txBody>
      </p:sp>
      <p:sp>
        <p:nvSpPr>
          <p:cNvPr id="271" name="CustomShape 2"/>
          <p:cNvSpPr/>
          <p:nvPr/>
        </p:nvSpPr>
        <p:spPr>
          <a:xfrm>
            <a:off x="685800" y="1981080"/>
            <a:ext cx="7771680" cy="411408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marL="457200" indent="-456840" algn="just">
              <a:lnSpc>
                <a:spcPct val="100000"/>
              </a:lnSpc>
              <a:buClr>
                <a:srgbClr val="000000"/>
              </a:buClr>
              <a:buFont typeface="Wingdings" charset="2"/>
              <a:buChar char=""/>
            </a:pPr>
            <a:r>
              <a:rPr lang="en-US" sz="2800" b="0" strike="noStrike" spc="-1">
                <a:solidFill>
                  <a:srgbClr val="000000"/>
                </a:solidFill>
                <a:uFill>
                  <a:solidFill>
                    <a:srgbClr val="FFFFFF"/>
                  </a:solidFill>
                </a:uFill>
                <a:latin typeface="Times New Roman"/>
                <a:ea typeface="DejaVu Sans"/>
              </a:rPr>
              <a:t>It is a data-structure maintained throughout all the phases of a compiler. </a:t>
            </a:r>
            <a:endParaRPr lang="en-US" sz="1800" b="0" strike="noStrike" spc="-1">
              <a:solidFill>
                <a:srgbClr val="000000"/>
              </a:solidFill>
              <a:uFill>
                <a:solidFill>
                  <a:srgbClr val="FFFFFF"/>
                </a:solidFill>
              </a:uFill>
              <a:latin typeface="Arial"/>
            </a:endParaRPr>
          </a:p>
          <a:p>
            <a:pPr marL="457200" indent="-456840" algn="just">
              <a:lnSpc>
                <a:spcPct val="100000"/>
              </a:lnSpc>
              <a:buClr>
                <a:srgbClr val="000000"/>
              </a:buClr>
              <a:buFont typeface="Wingdings" charset="2"/>
              <a:buChar char=""/>
            </a:pPr>
            <a:r>
              <a:rPr lang="en-US" sz="2800" b="0" strike="noStrike" spc="-1">
                <a:solidFill>
                  <a:srgbClr val="000000"/>
                </a:solidFill>
                <a:uFill>
                  <a:solidFill>
                    <a:srgbClr val="FFFFFF"/>
                  </a:solidFill>
                </a:uFill>
                <a:latin typeface="Times New Roman"/>
                <a:ea typeface="DejaVu Sans"/>
              </a:rPr>
              <a:t>All the identifier's names along with their types are stored here. </a:t>
            </a:r>
            <a:endParaRPr lang="en-US" sz="1800" b="0" strike="noStrike" spc="-1">
              <a:solidFill>
                <a:srgbClr val="000000"/>
              </a:solidFill>
              <a:uFill>
                <a:solidFill>
                  <a:srgbClr val="FFFFFF"/>
                </a:solidFill>
              </a:uFill>
              <a:latin typeface="Arial"/>
            </a:endParaRPr>
          </a:p>
          <a:p>
            <a:pPr marL="457200" indent="-456840" algn="just">
              <a:lnSpc>
                <a:spcPct val="100000"/>
              </a:lnSpc>
              <a:buClr>
                <a:srgbClr val="000000"/>
              </a:buClr>
              <a:buFont typeface="Wingdings" charset="2"/>
              <a:buChar char=""/>
            </a:pPr>
            <a:r>
              <a:rPr lang="en-US" sz="2800" b="0" strike="noStrike" spc="-1">
                <a:solidFill>
                  <a:srgbClr val="000000"/>
                </a:solidFill>
                <a:uFill>
                  <a:solidFill>
                    <a:srgbClr val="FFFFFF"/>
                  </a:solidFill>
                </a:uFill>
                <a:latin typeface="Times New Roman"/>
                <a:ea typeface="DejaVu Sans"/>
              </a:rPr>
              <a:t>The symbol table makes it easier for the compiler to quickly search the identifier record and retrieve it. The symbol table is also used for scope management.</a:t>
            </a:r>
            <a:endParaRPr lang="en-US" sz="1800" b="0" strike="noStrike" spc="-1">
              <a:solidFill>
                <a:srgbClr val="000000"/>
              </a:solidFill>
              <a:uFill>
                <a:solidFill>
                  <a:srgbClr val="FFFFFF"/>
                </a:solidFill>
              </a:uFill>
              <a:latin typeface="Arial"/>
            </a:endParaRPr>
          </a:p>
          <a:p>
            <a:pPr algn="just">
              <a:lnSpc>
                <a:spcPct val="100000"/>
              </a:lnSpc>
            </a:pPr>
            <a:endParaRPr lang="en-US"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2" name="CustomShape 1"/>
          <p:cNvSpPr/>
          <p:nvPr/>
        </p:nvSpPr>
        <p:spPr>
          <a:xfrm>
            <a:off x="685800" y="609120"/>
            <a:ext cx="7771680" cy="114228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gn="ctr">
              <a:lnSpc>
                <a:spcPct val="100000"/>
              </a:lnSpc>
            </a:pPr>
            <a:r>
              <a:rPr lang="en-US" sz="4400" b="0" strike="noStrike" spc="-1">
                <a:solidFill>
                  <a:srgbClr val="000000"/>
                </a:solidFill>
                <a:uFill>
                  <a:solidFill>
                    <a:srgbClr val="FFFFFF"/>
                  </a:solidFill>
                </a:uFill>
                <a:latin typeface="Times New Roman"/>
                <a:ea typeface="DejaVu Sans"/>
              </a:rPr>
              <a:t>Compiler-Construction Tools</a:t>
            </a:r>
            <a:endParaRPr lang="en-US" sz="1800" b="0" strike="noStrike" spc="-1">
              <a:solidFill>
                <a:srgbClr val="000000"/>
              </a:solidFill>
              <a:uFill>
                <a:solidFill>
                  <a:srgbClr val="FFFFFF"/>
                </a:solidFill>
              </a:uFill>
              <a:latin typeface="Arial"/>
            </a:endParaRPr>
          </a:p>
        </p:txBody>
      </p:sp>
      <p:sp>
        <p:nvSpPr>
          <p:cNvPr id="273" name="CustomShape 2"/>
          <p:cNvSpPr/>
          <p:nvPr/>
        </p:nvSpPr>
        <p:spPr>
          <a:xfrm>
            <a:off x="685800" y="1981080"/>
            <a:ext cx="7771680" cy="411408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marL="342720" indent="-342000">
              <a:lnSpc>
                <a:spcPct val="100000"/>
              </a:lnSpc>
              <a:buClr>
                <a:srgbClr val="000000"/>
              </a:buClr>
              <a:buFont typeface="Times"/>
              <a:buChar char="•"/>
            </a:pPr>
            <a:r>
              <a:rPr lang="en-US" sz="3200" b="0" strike="noStrike" spc="-1">
                <a:solidFill>
                  <a:srgbClr val="000000"/>
                </a:solidFill>
                <a:uFill>
                  <a:solidFill>
                    <a:srgbClr val="FFFFFF"/>
                  </a:solidFill>
                </a:uFill>
                <a:latin typeface="Times New Roman"/>
                <a:ea typeface="DejaVu Sans"/>
              </a:rPr>
              <a:t>Software development tools are available to implement one or more compiler phases</a:t>
            </a:r>
            <a:endParaRPr lang="en-US" sz="1800" b="0" strike="noStrike" spc="-1">
              <a:solidFill>
                <a:srgbClr val="000000"/>
              </a:solidFill>
              <a:uFill>
                <a:solidFill>
                  <a:srgbClr val="FFFFFF"/>
                </a:solidFill>
              </a:uFill>
              <a:latin typeface="Arial"/>
            </a:endParaRPr>
          </a:p>
          <a:p>
            <a:pPr marL="742680" lvl="1" indent="-284760">
              <a:lnSpc>
                <a:spcPct val="100000"/>
              </a:lnSpc>
              <a:buClr>
                <a:srgbClr val="000000"/>
              </a:buClr>
              <a:buFont typeface="Times"/>
              <a:buChar char="–"/>
            </a:pPr>
            <a:r>
              <a:rPr lang="en-US" sz="2800" b="0" i="1" strike="noStrike" spc="-1">
                <a:solidFill>
                  <a:srgbClr val="000000"/>
                </a:solidFill>
                <a:uFill>
                  <a:solidFill>
                    <a:srgbClr val="FFFFFF"/>
                  </a:solidFill>
                </a:uFill>
                <a:latin typeface="Times New Roman"/>
                <a:ea typeface="DejaVu Sans"/>
              </a:rPr>
              <a:t>Scanner generators</a:t>
            </a:r>
            <a:endParaRPr lang="en-US" sz="1800" b="0" strike="noStrike" spc="-1">
              <a:solidFill>
                <a:srgbClr val="000000"/>
              </a:solidFill>
              <a:uFill>
                <a:solidFill>
                  <a:srgbClr val="FFFFFF"/>
                </a:solidFill>
              </a:uFill>
              <a:latin typeface="Arial"/>
            </a:endParaRPr>
          </a:p>
          <a:p>
            <a:pPr marL="742680" lvl="1" indent="-284760">
              <a:lnSpc>
                <a:spcPct val="100000"/>
              </a:lnSpc>
              <a:buClr>
                <a:srgbClr val="000000"/>
              </a:buClr>
              <a:buFont typeface="Times"/>
              <a:buChar char="–"/>
            </a:pPr>
            <a:r>
              <a:rPr lang="en-US" sz="2800" b="0" i="1" strike="noStrike" spc="-1">
                <a:solidFill>
                  <a:srgbClr val="000000"/>
                </a:solidFill>
                <a:uFill>
                  <a:solidFill>
                    <a:srgbClr val="FFFFFF"/>
                  </a:solidFill>
                </a:uFill>
                <a:latin typeface="Times New Roman"/>
                <a:ea typeface="DejaVu Sans"/>
              </a:rPr>
              <a:t>Parser generators</a:t>
            </a:r>
            <a:endParaRPr lang="en-US" sz="1800" b="0" strike="noStrike" spc="-1">
              <a:solidFill>
                <a:srgbClr val="000000"/>
              </a:solidFill>
              <a:uFill>
                <a:solidFill>
                  <a:srgbClr val="FFFFFF"/>
                </a:solidFill>
              </a:uFill>
              <a:latin typeface="Arial"/>
            </a:endParaRPr>
          </a:p>
          <a:p>
            <a:pPr marL="742680" lvl="1" indent="-284760">
              <a:lnSpc>
                <a:spcPct val="100000"/>
              </a:lnSpc>
              <a:buClr>
                <a:srgbClr val="000000"/>
              </a:buClr>
              <a:buFont typeface="Times"/>
              <a:buChar char="–"/>
            </a:pPr>
            <a:r>
              <a:rPr lang="en-US" sz="2800" b="0" i="1" strike="noStrike" spc="-1">
                <a:solidFill>
                  <a:srgbClr val="000000"/>
                </a:solidFill>
                <a:uFill>
                  <a:solidFill>
                    <a:srgbClr val="FFFFFF"/>
                  </a:solidFill>
                </a:uFill>
                <a:latin typeface="Times New Roman"/>
                <a:ea typeface="DejaVu Sans"/>
              </a:rPr>
              <a:t>Syntax-directed translation engines</a:t>
            </a:r>
            <a:endParaRPr lang="en-US" sz="1800" b="0" strike="noStrike" spc="-1">
              <a:solidFill>
                <a:srgbClr val="000000"/>
              </a:solidFill>
              <a:uFill>
                <a:solidFill>
                  <a:srgbClr val="FFFFFF"/>
                </a:solidFill>
              </a:uFill>
              <a:latin typeface="Arial"/>
            </a:endParaRPr>
          </a:p>
          <a:p>
            <a:pPr marL="742680" lvl="1" indent="-284760">
              <a:lnSpc>
                <a:spcPct val="100000"/>
              </a:lnSpc>
              <a:buClr>
                <a:srgbClr val="000000"/>
              </a:buClr>
              <a:buFont typeface="Times"/>
              <a:buChar char="–"/>
            </a:pPr>
            <a:r>
              <a:rPr lang="en-US" sz="2800" b="0" i="1" strike="noStrike" spc="-1">
                <a:solidFill>
                  <a:srgbClr val="000000"/>
                </a:solidFill>
                <a:uFill>
                  <a:solidFill>
                    <a:srgbClr val="FFFFFF"/>
                  </a:solidFill>
                </a:uFill>
                <a:latin typeface="Times New Roman"/>
                <a:ea typeface="DejaVu Sans"/>
              </a:rPr>
              <a:t>Automatic code generators</a:t>
            </a:r>
            <a:endParaRPr lang="en-US" sz="1800" b="0" strike="noStrike" spc="-1">
              <a:solidFill>
                <a:srgbClr val="000000"/>
              </a:solidFill>
              <a:uFill>
                <a:solidFill>
                  <a:srgbClr val="FFFFFF"/>
                </a:solidFill>
              </a:uFill>
              <a:latin typeface="Arial"/>
            </a:endParaRPr>
          </a:p>
          <a:p>
            <a:pPr marL="742680" lvl="1" indent="-284760">
              <a:lnSpc>
                <a:spcPct val="100000"/>
              </a:lnSpc>
              <a:buClr>
                <a:srgbClr val="000000"/>
              </a:buClr>
              <a:buFont typeface="Times"/>
              <a:buChar char="–"/>
            </a:pPr>
            <a:r>
              <a:rPr lang="en-US" sz="2800" b="0" i="1" strike="noStrike" spc="-1">
                <a:solidFill>
                  <a:srgbClr val="000000"/>
                </a:solidFill>
                <a:uFill>
                  <a:solidFill>
                    <a:srgbClr val="FFFFFF"/>
                  </a:solidFill>
                </a:uFill>
                <a:latin typeface="Times New Roman"/>
                <a:ea typeface="DejaVu Sans"/>
              </a:rPr>
              <a:t>Data-flow engines</a:t>
            </a:r>
            <a:endParaRPr lang="en-US"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eaLnBrk="1" hangingPunct="1">
              <a:defRPr/>
            </a:pPr>
            <a:r>
              <a:rPr lang="en-US" smtClean="0"/>
              <a:t>Lexical Analysis</a:t>
            </a:r>
          </a:p>
        </p:txBody>
      </p:sp>
      <p:sp>
        <p:nvSpPr>
          <p:cNvPr id="2051" name="Rectangle 3"/>
          <p:cNvSpPr>
            <a:spLocks noGrp="1" noChangeArrowheads="1"/>
          </p:cNvSpPr>
          <p:nvPr>
            <p:ph type="subTitle" idx="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eaLnBrk="1" hangingPunct="1">
              <a:defRPr/>
            </a:pPr>
            <a:endParaRPr lang="en-US"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4294967295"/>
          </p:nvPr>
        </p:nvSpPr>
        <p:spPr>
          <a:xfrm>
            <a:off x="3124200" y="6248400"/>
            <a:ext cx="2895600" cy="457200"/>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r>
              <a:rPr lang="en-US"/>
              <a:t>Lexical Analysis</a:t>
            </a:r>
          </a:p>
        </p:txBody>
      </p:sp>
      <p:sp>
        <p:nvSpPr>
          <p:cNvPr id="7" name="Slide Number Placeholder 5"/>
          <p:cNvSpPr>
            <a:spLocks noGrp="1"/>
          </p:cNvSpPr>
          <p:nvPr>
            <p:ph type="sldNum" sz="quarter" idx="4294967295"/>
          </p:nvPr>
        </p:nvSpPr>
        <p:spPr>
          <a:xfrm>
            <a:off x="6553200" y="6243638"/>
            <a:ext cx="2133600" cy="457200"/>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fld id="{4952006C-FEF5-4C7B-A05A-AD9D19EB650E}" type="slidenum">
              <a:rPr lang="en-US" altLang="en-US"/>
              <a:pPr/>
              <a:t>48</a:t>
            </a:fld>
            <a:endParaRPr lang="en-US" altLang="en-US"/>
          </a:p>
        </p:txBody>
      </p:sp>
      <p:sp>
        <p:nvSpPr>
          <p:cNvPr id="162818" name="Rectangle 2"/>
          <p:cNvSpPr>
            <a:spLocks noGrp="1" noChangeArrowheads="1"/>
          </p:cNvSpPr>
          <p:nvPr>
            <p:ph type="title"/>
          </p:nvPr>
        </p:nvSpPr>
        <p:spPr/>
        <p:txBody>
          <a:bodyPr/>
          <a:lstStyle/>
          <a:p>
            <a:pPr eaLnBrk="1" hangingPunct="1">
              <a:defRPr/>
            </a:pPr>
            <a:r>
              <a:rPr lang="en-US" dirty="0" smtClean="0"/>
              <a:t>Review</a:t>
            </a:r>
          </a:p>
        </p:txBody>
      </p:sp>
      <p:sp>
        <p:nvSpPr>
          <p:cNvPr id="162819" name="Rectangle 3"/>
          <p:cNvSpPr>
            <a:spLocks noGrp="1" noChangeArrowheads="1"/>
          </p:cNvSpPr>
          <p:nvPr>
            <p:ph type="body" idx="1"/>
          </p:nvPr>
        </p:nvSpPr>
        <p:spPr>
          <a:xfrm>
            <a:off x="457200" y="1600200"/>
            <a:ext cx="4343400" cy="4530725"/>
          </a:xfrm>
        </p:spPr>
        <p:txBody>
          <a:bodyPr/>
          <a:lstStyle/>
          <a:p>
            <a:pPr eaLnBrk="1" hangingPunct="1">
              <a:defRPr/>
            </a:pPr>
            <a:r>
              <a:rPr lang="en-US" dirty="0" smtClean="0"/>
              <a:t>What is a compiler?</a:t>
            </a:r>
          </a:p>
          <a:p>
            <a:pPr eaLnBrk="1" hangingPunct="1">
              <a:defRPr/>
            </a:pPr>
            <a:r>
              <a:rPr lang="en-US" dirty="0" smtClean="0"/>
              <a:t>What are the Phases of a Compiler?</a:t>
            </a:r>
          </a:p>
        </p:txBody>
      </p:sp>
      <p:pic>
        <p:nvPicPr>
          <p:cNvPr id="8" name="Picture 7"/>
          <p:cNvPicPr>
            <a:picLocks noChangeAspect="1" noChangeArrowheads="1"/>
          </p:cNvPicPr>
          <p:nvPr/>
        </p:nvPicPr>
        <p:blipFill>
          <a:blip r:embed="rId2"/>
          <a:srcRect l="8954"/>
          <a:stretch>
            <a:fillRect/>
          </a:stretch>
        </p:blipFill>
        <p:spPr bwMode="auto">
          <a:xfrm>
            <a:off x="4800600" y="1828800"/>
            <a:ext cx="4038600" cy="431958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28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28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19"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4294967295"/>
          </p:nvPr>
        </p:nvSpPr>
        <p:spPr>
          <a:xfrm>
            <a:off x="3124200" y="6248400"/>
            <a:ext cx="2895600" cy="457200"/>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r>
              <a:rPr lang="en-US"/>
              <a:t>Lexical Analysis</a:t>
            </a:r>
          </a:p>
        </p:txBody>
      </p:sp>
      <p:sp>
        <p:nvSpPr>
          <p:cNvPr id="6" name="Slide Number Placeholder 5"/>
          <p:cNvSpPr>
            <a:spLocks noGrp="1"/>
          </p:cNvSpPr>
          <p:nvPr>
            <p:ph type="sldNum" sz="quarter" idx="4294967295"/>
          </p:nvPr>
        </p:nvSpPr>
        <p:spPr>
          <a:xfrm>
            <a:off x="6553200" y="6243638"/>
            <a:ext cx="2133600" cy="457200"/>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fld id="{46210AC4-F674-4273-8D36-BD1C99FF20D8}" type="slidenum">
              <a:rPr lang="en-US" altLang="en-US"/>
              <a:pPr/>
              <a:t>49</a:t>
            </a:fld>
            <a:endParaRPr lang="en-US" altLang="en-US"/>
          </a:p>
        </p:txBody>
      </p:sp>
      <p:sp>
        <p:nvSpPr>
          <p:cNvPr id="48130" name="Rectangle 2"/>
          <p:cNvSpPr>
            <a:spLocks noGrp="1" noChangeArrowheads="1"/>
          </p:cNvSpPr>
          <p:nvPr>
            <p:ph type="title"/>
          </p:nvPr>
        </p:nvSpPr>
        <p:spPr/>
        <p:txBody>
          <a:bodyPr/>
          <a:lstStyle/>
          <a:p>
            <a:pPr eaLnBrk="1" hangingPunct="1">
              <a:defRPr/>
            </a:pPr>
            <a:r>
              <a:rPr lang="en-US" smtClean="0"/>
              <a:t>The Goals of Chapter 3</a:t>
            </a:r>
          </a:p>
        </p:txBody>
      </p:sp>
      <p:sp>
        <p:nvSpPr>
          <p:cNvPr id="48131" name="Rectangle 3"/>
          <p:cNvSpPr>
            <a:spLocks noGrp="1" noChangeArrowheads="1"/>
          </p:cNvSpPr>
          <p:nvPr>
            <p:ph type="body" idx="1"/>
          </p:nvPr>
        </p:nvSpPr>
        <p:spPr/>
        <p:txBody>
          <a:bodyPr/>
          <a:lstStyle/>
          <a:p>
            <a:pPr eaLnBrk="1" hangingPunct="1">
              <a:lnSpc>
                <a:spcPct val="90000"/>
              </a:lnSpc>
              <a:defRPr/>
            </a:pPr>
            <a:r>
              <a:rPr lang="en-US" smtClean="0"/>
              <a:t>See how to construct a lexical analyzer</a:t>
            </a:r>
          </a:p>
          <a:p>
            <a:pPr lvl="1" eaLnBrk="1" hangingPunct="1">
              <a:lnSpc>
                <a:spcPct val="90000"/>
              </a:lnSpc>
              <a:defRPr/>
            </a:pPr>
            <a:r>
              <a:rPr lang="en-US" smtClean="0"/>
              <a:t>Lexeme description</a:t>
            </a:r>
          </a:p>
          <a:p>
            <a:pPr lvl="1" eaLnBrk="1" hangingPunct="1">
              <a:lnSpc>
                <a:spcPct val="90000"/>
              </a:lnSpc>
              <a:defRPr/>
            </a:pPr>
            <a:r>
              <a:rPr lang="en-US" smtClean="0"/>
              <a:t>Code to recognize lexemes</a:t>
            </a:r>
          </a:p>
          <a:p>
            <a:pPr eaLnBrk="1" hangingPunct="1">
              <a:lnSpc>
                <a:spcPct val="90000"/>
              </a:lnSpc>
              <a:defRPr/>
            </a:pPr>
            <a:r>
              <a:rPr lang="en-US" smtClean="0"/>
              <a:t>Lexical Analyzer Generator</a:t>
            </a:r>
          </a:p>
          <a:p>
            <a:pPr lvl="1" eaLnBrk="1" hangingPunct="1">
              <a:lnSpc>
                <a:spcPct val="90000"/>
              </a:lnSpc>
              <a:defRPr/>
            </a:pPr>
            <a:r>
              <a:rPr lang="en-US" smtClean="0"/>
              <a:t>Lex and Flex</a:t>
            </a:r>
          </a:p>
          <a:p>
            <a:pPr eaLnBrk="1" hangingPunct="1">
              <a:lnSpc>
                <a:spcPct val="90000"/>
              </a:lnSpc>
              <a:defRPr/>
            </a:pPr>
            <a:r>
              <a:rPr lang="en-US" smtClean="0"/>
              <a:t>Regular Expressions</a:t>
            </a:r>
          </a:p>
          <a:p>
            <a:pPr lvl="1" eaLnBrk="1" hangingPunct="1">
              <a:lnSpc>
                <a:spcPct val="90000"/>
              </a:lnSpc>
              <a:defRPr/>
            </a:pPr>
            <a:r>
              <a:rPr lang="en-US" smtClean="0"/>
              <a:t>To Nondeterministic finite autamota</a:t>
            </a:r>
          </a:p>
          <a:p>
            <a:pPr lvl="1" eaLnBrk="1" hangingPunct="1">
              <a:lnSpc>
                <a:spcPct val="90000"/>
              </a:lnSpc>
              <a:defRPr/>
            </a:pPr>
            <a:r>
              <a:rPr lang="en-US" smtClean="0"/>
              <a:t>To Finite Automata	</a:t>
            </a:r>
          </a:p>
          <a:p>
            <a:pPr lvl="1" eaLnBrk="1" hangingPunct="1">
              <a:lnSpc>
                <a:spcPct val="90000"/>
              </a:lnSpc>
              <a:defRPr/>
            </a:pPr>
            <a:r>
              <a:rPr lang="en-US" smtClean="0"/>
              <a:t>Then to Code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CustomShape 1"/>
          <p:cNvSpPr/>
          <p:nvPr/>
        </p:nvSpPr>
        <p:spPr>
          <a:xfrm>
            <a:off x="457200" y="274680"/>
            <a:ext cx="822744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3200" b="1" strike="noStrike" spc="-1">
                <a:solidFill>
                  <a:srgbClr val="000000"/>
                </a:solidFill>
                <a:uFill>
                  <a:solidFill>
                    <a:srgbClr val="FFFFFF"/>
                  </a:solidFill>
                </a:uFill>
                <a:latin typeface="Times New Roman"/>
                <a:ea typeface="DejaVu Sans"/>
              </a:rPr>
              <a:t>Interpreter</a:t>
            </a:r>
            <a:r>
              <a:rPr lang="en-US" sz="4400" b="1" strike="noStrike" spc="-1">
                <a:solidFill>
                  <a:srgbClr val="000000"/>
                </a:solidFill>
                <a:uFill>
                  <a:solidFill>
                    <a:srgbClr val="FFFFFF"/>
                  </a:solidFill>
                </a:uFill>
                <a:latin typeface="Times New Roman"/>
                <a:ea typeface="DejaVu Sans"/>
              </a:rPr>
              <a:t> </a:t>
            </a:r>
            <a:endParaRPr lang="en-US" sz="1800" b="0" strike="noStrike" spc="-1">
              <a:solidFill>
                <a:srgbClr val="000000"/>
              </a:solidFill>
              <a:uFill>
                <a:solidFill>
                  <a:srgbClr val="FFFFFF"/>
                </a:solidFill>
              </a:uFill>
              <a:latin typeface="Arial"/>
            </a:endParaRPr>
          </a:p>
        </p:txBody>
      </p:sp>
      <p:sp>
        <p:nvSpPr>
          <p:cNvPr id="87" name="CustomShape 2"/>
          <p:cNvSpPr/>
          <p:nvPr/>
        </p:nvSpPr>
        <p:spPr>
          <a:xfrm>
            <a:off x="457200" y="914400"/>
            <a:ext cx="8227440" cy="5209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0920" algn="just">
              <a:lnSpc>
                <a:spcPct val="100000"/>
              </a:lnSpc>
              <a:buClr>
                <a:srgbClr val="000000"/>
              </a:buClr>
              <a:buSzPct val="45000"/>
              <a:buFont typeface="Wingdings" charset="2"/>
              <a:buChar char=""/>
            </a:pPr>
            <a:r>
              <a:rPr lang="en-US" sz="3200" b="0" strike="noStrike" spc="-1">
                <a:solidFill>
                  <a:srgbClr val="000000"/>
                </a:solidFill>
                <a:uFill>
                  <a:solidFill>
                    <a:srgbClr val="FFFFFF"/>
                  </a:solidFill>
                </a:uFill>
                <a:latin typeface="Times New Roman"/>
                <a:ea typeface="DejaVu Sans"/>
              </a:rPr>
              <a:t> </a:t>
            </a:r>
            <a:endParaRPr lang="en-US" sz="1800" b="0" strike="noStrike" spc="-1">
              <a:solidFill>
                <a:srgbClr val="000000"/>
              </a:solidFill>
              <a:uFill>
                <a:solidFill>
                  <a:srgbClr val="FFFFFF"/>
                </a:solidFill>
              </a:uFill>
              <a:latin typeface="Arial"/>
            </a:endParaRPr>
          </a:p>
          <a:p>
            <a:pPr marL="343080" indent="-340920" algn="just">
              <a:lnSpc>
                <a:spcPct val="100000"/>
              </a:lnSpc>
              <a:buClr>
                <a:srgbClr val="000000"/>
              </a:buClr>
              <a:buSzPct val="45000"/>
              <a:buFont typeface="Wingdings" charset="2"/>
              <a:buChar char=""/>
            </a:pPr>
            <a:r>
              <a:rPr lang="en-US" sz="3200" b="0" strike="noStrike" spc="-1">
                <a:solidFill>
                  <a:srgbClr val="000000"/>
                </a:solidFill>
                <a:uFill>
                  <a:solidFill>
                    <a:srgbClr val="FFFFFF"/>
                  </a:solidFill>
                </a:uFill>
                <a:latin typeface="Times New Roman"/>
                <a:ea typeface="DejaVu Sans"/>
              </a:rPr>
              <a:t>Interpreted languages are portable since they are not machine dependent. They can run on different operating systems and platforms.</a:t>
            </a:r>
            <a:endParaRPr lang="en-US" sz="1800" b="0" strike="noStrike" spc="-1">
              <a:solidFill>
                <a:srgbClr val="000000"/>
              </a:solidFill>
              <a:uFill>
                <a:solidFill>
                  <a:srgbClr val="FFFFFF"/>
                </a:solidFill>
              </a:uFill>
              <a:latin typeface="Arial"/>
            </a:endParaRPr>
          </a:p>
          <a:p>
            <a:pPr marL="343080" indent="-340920" algn="just">
              <a:lnSpc>
                <a:spcPct val="100000"/>
              </a:lnSpc>
              <a:buClr>
                <a:srgbClr val="000000"/>
              </a:buClr>
              <a:buSzPct val="45000"/>
              <a:buFont typeface="Wingdings" charset="2"/>
              <a:buChar char=""/>
            </a:pPr>
            <a:r>
              <a:rPr lang="en-US" sz="3200" b="0" strike="noStrike" spc="-1">
                <a:solidFill>
                  <a:srgbClr val="000000"/>
                </a:solidFill>
                <a:uFill>
                  <a:solidFill>
                    <a:srgbClr val="FFFFFF"/>
                  </a:solidFill>
                </a:uFill>
                <a:latin typeface="Times New Roman"/>
                <a:ea typeface="DejaVu Sans"/>
              </a:rPr>
              <a:t>They are translated on the spot and thus  optimized for the system on which they’re being run. </a:t>
            </a:r>
            <a:endParaRPr lang="en-US" sz="1800" b="0" strike="noStrike" spc="-1">
              <a:solidFill>
                <a:srgbClr val="000000"/>
              </a:solidFill>
              <a:uFill>
                <a:solidFill>
                  <a:srgbClr val="FFFFFF"/>
                </a:solidFill>
              </a:uFill>
              <a:latin typeface="Arial"/>
            </a:endParaRPr>
          </a:p>
          <a:p>
            <a:pPr marL="743040" lvl="1" indent="-283680" algn="just">
              <a:lnSpc>
                <a:spcPct val="100000"/>
              </a:lnSpc>
              <a:buClr>
                <a:srgbClr val="000000"/>
              </a:buClr>
              <a:buFont typeface="Arial"/>
              <a:buChar char="–"/>
            </a:pPr>
            <a:r>
              <a:rPr lang="en-US" sz="3200" b="0" strike="noStrike" spc="-1">
                <a:solidFill>
                  <a:srgbClr val="000000"/>
                </a:solidFill>
                <a:uFill>
                  <a:solidFill>
                    <a:srgbClr val="FFFFFF"/>
                  </a:solidFill>
                </a:uFill>
                <a:latin typeface="Times New Roman"/>
                <a:ea typeface="DejaVu Sans"/>
              </a:rPr>
              <a:t> </a:t>
            </a:r>
            <a:endParaRPr lang="en-US" sz="1800" b="0" strike="noStrike" spc="-1">
              <a:solidFill>
                <a:srgbClr val="000000"/>
              </a:solidFill>
              <a:uFill>
                <a:solidFill>
                  <a:srgbClr val="FFFFFF"/>
                </a:solidFill>
              </a:uFill>
              <a:latin typeface="Arial"/>
            </a:endParaRPr>
          </a:p>
          <a:p>
            <a:pPr algn="just">
              <a:lnSpc>
                <a:spcPct val="100000"/>
              </a:lnSpc>
            </a:pPr>
            <a:endParaRPr lang="en-US"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4294967295"/>
          </p:nvPr>
        </p:nvSpPr>
        <p:spPr>
          <a:xfrm>
            <a:off x="3124200" y="6248400"/>
            <a:ext cx="2895600" cy="457200"/>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r>
              <a:rPr lang="en-US"/>
              <a:t>Lexical Analysis</a:t>
            </a:r>
          </a:p>
        </p:txBody>
      </p:sp>
      <p:sp>
        <p:nvSpPr>
          <p:cNvPr id="6" name="Slide Number Placeholder 5"/>
          <p:cNvSpPr>
            <a:spLocks noGrp="1"/>
          </p:cNvSpPr>
          <p:nvPr>
            <p:ph type="sldNum" sz="quarter" idx="4294967295"/>
          </p:nvPr>
        </p:nvSpPr>
        <p:spPr>
          <a:xfrm>
            <a:off x="6553200" y="6243638"/>
            <a:ext cx="2133600" cy="457200"/>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fld id="{59699743-493C-4C9E-B901-520A1704525C}" type="slidenum">
              <a:rPr lang="en-US" altLang="en-US"/>
              <a:pPr/>
              <a:t>50</a:t>
            </a:fld>
            <a:endParaRPr lang="en-US" altLang="en-US"/>
          </a:p>
        </p:txBody>
      </p:sp>
      <p:sp>
        <p:nvSpPr>
          <p:cNvPr id="67586" name="Rectangle 2"/>
          <p:cNvSpPr>
            <a:spLocks noGrp="1" noChangeArrowheads="1"/>
          </p:cNvSpPr>
          <p:nvPr>
            <p:ph type="title"/>
          </p:nvPr>
        </p:nvSpPr>
        <p:spPr/>
        <p:txBody>
          <a:bodyPr>
            <a:normAutofit fontScale="90000"/>
          </a:bodyPr>
          <a:lstStyle/>
          <a:p>
            <a:pPr eaLnBrk="1" hangingPunct="1">
              <a:defRPr/>
            </a:pPr>
            <a:r>
              <a:rPr lang="en-US" sz="4000" smtClean="0"/>
              <a:t>What is a Lexical Analyzer supposed to do?</a:t>
            </a:r>
          </a:p>
        </p:txBody>
      </p:sp>
      <p:sp>
        <p:nvSpPr>
          <p:cNvPr id="67587" name="Rectangle 3"/>
          <p:cNvSpPr>
            <a:spLocks noGrp="1" noChangeArrowheads="1"/>
          </p:cNvSpPr>
          <p:nvPr>
            <p:ph type="body" idx="1"/>
          </p:nvPr>
        </p:nvSpPr>
        <p:spPr/>
        <p:txBody>
          <a:bodyPr/>
          <a:lstStyle/>
          <a:p>
            <a:pPr eaLnBrk="1" hangingPunct="1">
              <a:defRPr/>
            </a:pPr>
            <a:r>
              <a:rPr lang="en-US" smtClean="0"/>
              <a:t>Read the input characters of the source program, </a:t>
            </a:r>
          </a:p>
          <a:p>
            <a:pPr eaLnBrk="1" hangingPunct="1">
              <a:defRPr/>
            </a:pPr>
            <a:r>
              <a:rPr lang="en-US" smtClean="0"/>
              <a:t>Group them into lexemes,</a:t>
            </a:r>
          </a:p>
          <a:p>
            <a:pPr lvl="1" eaLnBrk="1" hangingPunct="1">
              <a:defRPr/>
            </a:pPr>
            <a:r>
              <a:rPr lang="en-US" smtClean="0"/>
              <a:t>Check with the symbol table regarding this lexeme</a:t>
            </a:r>
          </a:p>
          <a:p>
            <a:pPr eaLnBrk="1" hangingPunct="1">
              <a:defRPr/>
            </a:pPr>
            <a:r>
              <a:rPr lang="en-US" smtClean="0"/>
              <a:t>Produce as output a sequence of tokens</a:t>
            </a:r>
          </a:p>
          <a:p>
            <a:pPr lvl="1" eaLnBrk="1" hangingPunct="1">
              <a:defRPr/>
            </a:pPr>
            <a:r>
              <a:rPr lang="en-US" smtClean="0"/>
              <a:t>This stream is sent to the parser</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4294967295"/>
          </p:nvPr>
        </p:nvSpPr>
        <p:spPr>
          <a:xfrm>
            <a:off x="3124200" y="6248400"/>
            <a:ext cx="2895600" cy="457200"/>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r>
              <a:rPr lang="en-US"/>
              <a:t>Lexical Analysis</a:t>
            </a:r>
          </a:p>
        </p:txBody>
      </p:sp>
      <p:sp>
        <p:nvSpPr>
          <p:cNvPr id="6" name="Slide Number Placeholder 5"/>
          <p:cNvSpPr>
            <a:spLocks noGrp="1"/>
          </p:cNvSpPr>
          <p:nvPr>
            <p:ph type="sldNum" sz="quarter" idx="4294967295"/>
          </p:nvPr>
        </p:nvSpPr>
        <p:spPr>
          <a:xfrm>
            <a:off x="6553200" y="6243638"/>
            <a:ext cx="2133600" cy="457200"/>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fld id="{A9ED4BDA-E72A-454D-9BB9-3805769BE866}" type="slidenum">
              <a:rPr lang="en-US" altLang="en-US"/>
              <a:pPr/>
              <a:t>51</a:t>
            </a:fld>
            <a:endParaRPr lang="en-US" altLang="en-US"/>
          </a:p>
        </p:txBody>
      </p:sp>
      <p:sp>
        <p:nvSpPr>
          <p:cNvPr id="57346" name="Rectangle 2"/>
          <p:cNvSpPr>
            <a:spLocks noGrp="1" noChangeArrowheads="1"/>
          </p:cNvSpPr>
          <p:nvPr>
            <p:ph type="title"/>
          </p:nvPr>
        </p:nvSpPr>
        <p:spPr/>
        <p:txBody>
          <a:bodyPr>
            <a:normAutofit fontScale="90000"/>
          </a:bodyPr>
          <a:lstStyle/>
          <a:p>
            <a:pPr eaLnBrk="1" hangingPunct="1">
              <a:defRPr/>
            </a:pPr>
            <a:r>
              <a:rPr lang="en-US" sz="4000" smtClean="0"/>
              <a:t>What is a Lexical Analyzer supposed to do?</a:t>
            </a:r>
          </a:p>
        </p:txBody>
      </p:sp>
      <p:sp>
        <p:nvSpPr>
          <p:cNvPr id="57347" name="Rectangle 3"/>
          <p:cNvSpPr>
            <a:spLocks noGrp="1" noChangeArrowheads="1"/>
          </p:cNvSpPr>
          <p:nvPr>
            <p:ph type="body" idx="1"/>
          </p:nvPr>
        </p:nvSpPr>
        <p:spPr/>
        <p:txBody>
          <a:bodyPr/>
          <a:lstStyle/>
          <a:p>
            <a:pPr eaLnBrk="1" hangingPunct="1">
              <a:defRPr/>
            </a:pPr>
            <a:r>
              <a:rPr lang="en-US" smtClean="0"/>
              <a:t>It may also </a:t>
            </a:r>
          </a:p>
          <a:p>
            <a:pPr lvl="1" eaLnBrk="1" hangingPunct="1">
              <a:defRPr/>
            </a:pPr>
            <a:r>
              <a:rPr lang="en-US" smtClean="0"/>
              <a:t>strip out comments and whitespace.</a:t>
            </a:r>
          </a:p>
          <a:p>
            <a:pPr lvl="1" eaLnBrk="1" hangingPunct="1">
              <a:defRPr/>
            </a:pPr>
            <a:r>
              <a:rPr lang="en-US" smtClean="0"/>
              <a:t>Keep track of line numbers in the source file (for error messages) </a:t>
            </a:r>
          </a:p>
          <a:p>
            <a:pPr lvl="1" eaLnBrk="1" hangingPunct="1">
              <a:buFontTx/>
              <a:buNone/>
              <a:defRPr/>
            </a:pPr>
            <a:endParaRPr lang="en-US"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4294967295"/>
          </p:nvPr>
        </p:nvSpPr>
        <p:spPr>
          <a:xfrm>
            <a:off x="3124200" y="6248400"/>
            <a:ext cx="2895600" cy="457200"/>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r>
              <a:rPr lang="en-US"/>
              <a:t>Lexical Analysis</a:t>
            </a:r>
          </a:p>
        </p:txBody>
      </p:sp>
      <p:sp>
        <p:nvSpPr>
          <p:cNvPr id="6" name="Slide Number Placeholder 5"/>
          <p:cNvSpPr>
            <a:spLocks noGrp="1"/>
          </p:cNvSpPr>
          <p:nvPr>
            <p:ph type="sldNum" sz="quarter" idx="4294967295"/>
          </p:nvPr>
        </p:nvSpPr>
        <p:spPr>
          <a:xfrm>
            <a:off x="6553200" y="6243638"/>
            <a:ext cx="2133600" cy="457200"/>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fld id="{27E13A8F-BEB6-4F84-9F40-6387107E2C0A}" type="slidenum">
              <a:rPr lang="en-US" altLang="en-US"/>
              <a:pPr/>
              <a:t>52</a:t>
            </a:fld>
            <a:endParaRPr lang="en-US" altLang="en-US"/>
          </a:p>
        </p:txBody>
      </p:sp>
      <p:sp>
        <p:nvSpPr>
          <p:cNvPr id="68610" name="Rectangle 2"/>
          <p:cNvSpPr>
            <a:spLocks noGrp="1" noChangeArrowheads="1"/>
          </p:cNvSpPr>
          <p:nvPr>
            <p:ph type="title"/>
          </p:nvPr>
        </p:nvSpPr>
        <p:spPr/>
        <p:txBody>
          <a:bodyPr/>
          <a:lstStyle/>
          <a:p>
            <a:pPr eaLnBrk="1" hangingPunct="1">
              <a:defRPr/>
            </a:pPr>
            <a:r>
              <a:rPr lang="en-US" smtClean="0"/>
              <a:t>Terms</a:t>
            </a:r>
          </a:p>
        </p:txBody>
      </p:sp>
      <p:sp>
        <p:nvSpPr>
          <p:cNvPr id="68611" name="Rectangle 3"/>
          <p:cNvSpPr>
            <a:spLocks noGrp="1" noChangeArrowheads="1"/>
          </p:cNvSpPr>
          <p:nvPr>
            <p:ph type="body" idx="1"/>
          </p:nvPr>
        </p:nvSpPr>
        <p:spPr/>
        <p:txBody>
          <a:bodyPr/>
          <a:lstStyle/>
          <a:p>
            <a:pPr eaLnBrk="1" hangingPunct="1">
              <a:defRPr/>
            </a:pPr>
            <a:r>
              <a:rPr lang="en-US" smtClean="0"/>
              <a:t>Token</a:t>
            </a:r>
          </a:p>
          <a:p>
            <a:pPr lvl="1" eaLnBrk="1" hangingPunct="1">
              <a:defRPr/>
            </a:pPr>
            <a:r>
              <a:rPr lang="en-US" smtClean="0"/>
              <a:t>A pair (token name, [attribute value])</a:t>
            </a:r>
          </a:p>
          <a:p>
            <a:pPr lvl="1" eaLnBrk="1" hangingPunct="1">
              <a:defRPr/>
            </a:pPr>
            <a:r>
              <a:rPr lang="en-US" smtClean="0"/>
              <a:t>Ex: (integer, 32)</a:t>
            </a:r>
          </a:p>
          <a:p>
            <a:pPr eaLnBrk="1" hangingPunct="1">
              <a:defRPr/>
            </a:pPr>
            <a:r>
              <a:rPr lang="en-US" smtClean="0"/>
              <a:t>Pattern</a:t>
            </a:r>
          </a:p>
          <a:p>
            <a:pPr lvl="1" eaLnBrk="1" hangingPunct="1">
              <a:defRPr/>
            </a:pPr>
            <a:r>
              <a:rPr lang="en-US" smtClean="0"/>
              <a:t>A description of the form the lexemes will take</a:t>
            </a:r>
          </a:p>
          <a:p>
            <a:pPr lvl="1" eaLnBrk="1" hangingPunct="1">
              <a:defRPr/>
            </a:pPr>
            <a:r>
              <a:rPr lang="en-US" smtClean="0"/>
              <a:t>Ex: regular expressions</a:t>
            </a:r>
          </a:p>
          <a:p>
            <a:pPr eaLnBrk="1" hangingPunct="1">
              <a:defRPr/>
            </a:pPr>
            <a:r>
              <a:rPr lang="en-US" smtClean="0"/>
              <a:t>Lexeme	</a:t>
            </a:r>
          </a:p>
          <a:p>
            <a:pPr lvl="1" eaLnBrk="1" hangingPunct="1">
              <a:defRPr/>
            </a:pPr>
            <a:r>
              <a:rPr lang="en-US" smtClean="0"/>
              <a:t>An instance matched by the pattern.</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4294967295"/>
          </p:nvPr>
        </p:nvSpPr>
        <p:spPr>
          <a:xfrm>
            <a:off x="3124200" y="6248400"/>
            <a:ext cx="2895600" cy="457200"/>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r>
              <a:rPr lang="en-US"/>
              <a:t>Lexical Analysis</a:t>
            </a:r>
          </a:p>
        </p:txBody>
      </p:sp>
      <p:sp>
        <p:nvSpPr>
          <p:cNvPr id="6" name="Slide Number Placeholder 5"/>
          <p:cNvSpPr>
            <a:spLocks noGrp="1"/>
          </p:cNvSpPr>
          <p:nvPr>
            <p:ph type="sldNum" sz="quarter" idx="4294967295"/>
          </p:nvPr>
        </p:nvSpPr>
        <p:spPr>
          <a:xfrm>
            <a:off x="6553200" y="6243638"/>
            <a:ext cx="2133600" cy="457200"/>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fld id="{D591C00E-A31A-4C5A-9791-9CF0E7FA9272}" type="slidenum">
              <a:rPr lang="en-US" altLang="en-US"/>
              <a:pPr/>
              <a:t>53</a:t>
            </a:fld>
            <a:endParaRPr lang="en-US" altLang="en-US"/>
          </a:p>
        </p:txBody>
      </p:sp>
      <p:sp>
        <p:nvSpPr>
          <p:cNvPr id="69634" name="Rectangle 2"/>
          <p:cNvSpPr>
            <a:spLocks noGrp="1" noChangeArrowheads="1"/>
          </p:cNvSpPr>
          <p:nvPr>
            <p:ph type="title"/>
          </p:nvPr>
        </p:nvSpPr>
        <p:spPr/>
        <p:txBody>
          <a:bodyPr/>
          <a:lstStyle/>
          <a:p>
            <a:pPr eaLnBrk="1" hangingPunct="1">
              <a:defRPr/>
            </a:pPr>
            <a:r>
              <a:rPr lang="en-US" smtClean="0"/>
              <a:t>What are the tokens?</a:t>
            </a:r>
          </a:p>
        </p:txBody>
      </p:sp>
      <p:sp>
        <p:nvSpPr>
          <p:cNvPr id="69635" name="Rectangle 3"/>
          <p:cNvSpPr>
            <a:spLocks noGrp="1" noChangeArrowheads="1"/>
          </p:cNvSpPr>
          <p:nvPr>
            <p:ph type="body" idx="1"/>
          </p:nvPr>
        </p:nvSpPr>
        <p:spPr>
          <a:xfrm>
            <a:off x="457200" y="1600200"/>
            <a:ext cx="8229600" cy="4876800"/>
          </a:xfrm>
        </p:spPr>
        <p:txBody>
          <a:bodyPr/>
          <a:lstStyle/>
          <a:p>
            <a:pPr eaLnBrk="1" hangingPunct="1">
              <a:lnSpc>
                <a:spcPct val="90000"/>
              </a:lnSpc>
              <a:defRPr/>
            </a:pPr>
            <a:r>
              <a:rPr lang="en-US" smtClean="0"/>
              <a:t>Code:</a:t>
            </a:r>
          </a:p>
          <a:p>
            <a:pPr lvl="1" eaLnBrk="1" hangingPunct="1">
              <a:lnSpc>
                <a:spcPct val="90000"/>
              </a:lnSpc>
              <a:defRPr/>
            </a:pPr>
            <a:r>
              <a:rPr lang="en-US" smtClean="0"/>
              <a:t>printf(“Total= %d\n”, score);</a:t>
            </a:r>
          </a:p>
          <a:p>
            <a:pPr eaLnBrk="1" hangingPunct="1">
              <a:lnSpc>
                <a:spcPct val="90000"/>
              </a:lnSpc>
              <a:defRPr/>
            </a:pPr>
            <a:r>
              <a:rPr lang="en-US" smtClean="0"/>
              <a:t>Tokens:</a:t>
            </a:r>
          </a:p>
          <a:p>
            <a:pPr lvl="1" eaLnBrk="1" hangingPunct="1">
              <a:lnSpc>
                <a:spcPct val="90000"/>
              </a:lnSpc>
              <a:defRPr/>
            </a:pPr>
            <a:r>
              <a:rPr lang="en-US" smtClean="0"/>
              <a:t>(id, printf)</a:t>
            </a:r>
          </a:p>
          <a:p>
            <a:pPr lvl="1" eaLnBrk="1" hangingPunct="1">
              <a:lnSpc>
                <a:spcPct val="90000"/>
              </a:lnSpc>
              <a:defRPr/>
            </a:pPr>
            <a:r>
              <a:rPr lang="en-US" smtClean="0"/>
              <a:t>openParen</a:t>
            </a:r>
          </a:p>
          <a:p>
            <a:pPr lvl="1" eaLnBrk="1" hangingPunct="1">
              <a:lnSpc>
                <a:spcPct val="90000"/>
              </a:lnSpc>
              <a:defRPr/>
            </a:pPr>
            <a:r>
              <a:rPr lang="en-US" smtClean="0"/>
              <a:t>literal “Total= %d\n”</a:t>
            </a:r>
          </a:p>
          <a:p>
            <a:pPr lvl="1" eaLnBrk="1" hangingPunct="1">
              <a:lnSpc>
                <a:spcPct val="90000"/>
              </a:lnSpc>
              <a:defRPr/>
            </a:pPr>
            <a:r>
              <a:rPr lang="en-US" smtClean="0"/>
              <a:t>comma</a:t>
            </a:r>
          </a:p>
          <a:p>
            <a:pPr lvl="1" eaLnBrk="1" hangingPunct="1">
              <a:lnSpc>
                <a:spcPct val="90000"/>
              </a:lnSpc>
              <a:defRPr/>
            </a:pPr>
            <a:r>
              <a:rPr lang="en-US" smtClean="0"/>
              <a:t>(id, score)</a:t>
            </a:r>
          </a:p>
          <a:p>
            <a:pPr lvl="1" eaLnBrk="1" hangingPunct="1">
              <a:lnSpc>
                <a:spcPct val="90000"/>
              </a:lnSpc>
              <a:defRPr/>
            </a:pPr>
            <a:r>
              <a:rPr lang="en-US" smtClean="0"/>
              <a:t>closeParen</a:t>
            </a:r>
          </a:p>
          <a:p>
            <a:pPr lvl="1" eaLnBrk="1" hangingPunct="1">
              <a:lnSpc>
                <a:spcPct val="90000"/>
              </a:lnSpc>
              <a:defRPr/>
            </a:pPr>
            <a:r>
              <a:rPr lang="en-US" smtClean="0"/>
              <a:t>semicolon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9635">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963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963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963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963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9635">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9635">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9635">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963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4294967295"/>
          </p:nvPr>
        </p:nvSpPr>
        <p:spPr>
          <a:xfrm>
            <a:off x="3124200" y="6248400"/>
            <a:ext cx="2895600" cy="457200"/>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r>
              <a:rPr lang="en-US"/>
              <a:t>Lexical Analysis</a:t>
            </a:r>
          </a:p>
        </p:txBody>
      </p:sp>
      <p:sp>
        <p:nvSpPr>
          <p:cNvPr id="6" name="Slide Number Placeholder 5"/>
          <p:cNvSpPr>
            <a:spLocks noGrp="1"/>
          </p:cNvSpPr>
          <p:nvPr>
            <p:ph type="sldNum" sz="quarter" idx="4294967295"/>
          </p:nvPr>
        </p:nvSpPr>
        <p:spPr>
          <a:xfrm>
            <a:off x="6553200" y="6243638"/>
            <a:ext cx="2133600" cy="457200"/>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fld id="{D8DE4C94-8AC5-4CD4-A29D-75A4C9953C11}" type="slidenum">
              <a:rPr lang="en-US" altLang="en-US"/>
              <a:pPr/>
              <a:t>54</a:t>
            </a:fld>
            <a:endParaRPr lang="en-US" altLang="en-US"/>
          </a:p>
        </p:txBody>
      </p:sp>
      <p:sp>
        <p:nvSpPr>
          <p:cNvPr id="70658" name="Rectangle 2"/>
          <p:cNvSpPr>
            <a:spLocks noGrp="1" noChangeArrowheads="1"/>
          </p:cNvSpPr>
          <p:nvPr>
            <p:ph type="title"/>
          </p:nvPr>
        </p:nvSpPr>
        <p:spPr/>
        <p:txBody>
          <a:bodyPr/>
          <a:lstStyle/>
          <a:p>
            <a:pPr eaLnBrk="1" hangingPunct="1">
              <a:defRPr/>
            </a:pPr>
            <a:r>
              <a:rPr lang="en-US" smtClean="0"/>
              <a:t>Token Attributes</a:t>
            </a:r>
          </a:p>
        </p:txBody>
      </p:sp>
      <p:sp>
        <p:nvSpPr>
          <p:cNvPr id="70659" name="Rectangle 3"/>
          <p:cNvSpPr>
            <a:spLocks noGrp="1" noChangeArrowheads="1"/>
          </p:cNvSpPr>
          <p:nvPr>
            <p:ph type="body" idx="1"/>
          </p:nvPr>
        </p:nvSpPr>
        <p:spPr/>
        <p:txBody>
          <a:bodyPr/>
          <a:lstStyle/>
          <a:p>
            <a:pPr eaLnBrk="1" hangingPunct="1">
              <a:defRPr/>
            </a:pPr>
            <a:r>
              <a:rPr lang="en-US" smtClean="0"/>
              <a:t>When more than one lexeme can match a pattern, the lexical analyzer must provide the next phase additional information.</a:t>
            </a:r>
          </a:p>
          <a:p>
            <a:pPr lvl="1" eaLnBrk="1" hangingPunct="1">
              <a:defRPr/>
            </a:pPr>
            <a:r>
              <a:rPr lang="en-US" smtClean="0"/>
              <a:t>Number – needs a value</a:t>
            </a:r>
          </a:p>
          <a:p>
            <a:pPr lvl="1" eaLnBrk="1" hangingPunct="1">
              <a:defRPr/>
            </a:pPr>
            <a:r>
              <a:rPr lang="en-US" smtClean="0"/>
              <a:t>Id – needs the identifier name, or probably a symbol table pointer</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4294967295"/>
          </p:nvPr>
        </p:nvSpPr>
        <p:spPr>
          <a:xfrm>
            <a:off x="3124200" y="6248400"/>
            <a:ext cx="2895600" cy="457200"/>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r>
              <a:rPr lang="en-US"/>
              <a:t>Lexical Analysis</a:t>
            </a:r>
          </a:p>
        </p:txBody>
      </p:sp>
      <p:sp>
        <p:nvSpPr>
          <p:cNvPr id="6" name="Slide Number Placeholder 5"/>
          <p:cNvSpPr>
            <a:spLocks noGrp="1"/>
          </p:cNvSpPr>
          <p:nvPr>
            <p:ph type="sldNum" sz="quarter" idx="4294967295"/>
          </p:nvPr>
        </p:nvSpPr>
        <p:spPr>
          <a:xfrm>
            <a:off x="6553200" y="6243638"/>
            <a:ext cx="2133600" cy="457200"/>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fld id="{89F70F43-5B67-461D-9998-4E0C9B735ADF}" type="slidenum">
              <a:rPr lang="en-US" altLang="en-US"/>
              <a:pPr/>
              <a:t>55</a:t>
            </a:fld>
            <a:endParaRPr lang="en-US" altLang="en-US"/>
          </a:p>
        </p:txBody>
      </p:sp>
      <p:sp>
        <p:nvSpPr>
          <p:cNvPr id="59394" name="Rectangle 2"/>
          <p:cNvSpPr>
            <a:spLocks noGrp="1" noChangeArrowheads="1"/>
          </p:cNvSpPr>
          <p:nvPr>
            <p:ph type="title"/>
          </p:nvPr>
        </p:nvSpPr>
        <p:spPr/>
        <p:txBody>
          <a:bodyPr/>
          <a:lstStyle/>
          <a:p>
            <a:pPr eaLnBrk="1" hangingPunct="1">
              <a:defRPr/>
            </a:pPr>
            <a:r>
              <a:rPr lang="en-US" smtClean="0"/>
              <a:t>Specification of Tokens</a:t>
            </a:r>
          </a:p>
        </p:txBody>
      </p:sp>
      <p:sp>
        <p:nvSpPr>
          <p:cNvPr id="59395" name="Rectangle 3"/>
          <p:cNvSpPr>
            <a:spLocks noGrp="1" noChangeArrowheads="1"/>
          </p:cNvSpPr>
          <p:nvPr>
            <p:ph type="body" idx="1"/>
          </p:nvPr>
        </p:nvSpPr>
        <p:spPr/>
        <p:txBody>
          <a:bodyPr/>
          <a:lstStyle/>
          <a:p>
            <a:pPr eaLnBrk="1" hangingPunct="1">
              <a:defRPr/>
            </a:pPr>
            <a:r>
              <a:rPr lang="en-US" smtClean="0"/>
              <a:t>Regular expressions are an important notation for specifying lexeme patterns.</a:t>
            </a:r>
          </a:p>
          <a:p>
            <a:pPr eaLnBrk="1" hangingPunct="1">
              <a:defRPr/>
            </a:pPr>
            <a:r>
              <a:rPr lang="en-US" smtClean="0"/>
              <a:t>We are going to </a:t>
            </a:r>
          </a:p>
          <a:p>
            <a:pPr lvl="1" eaLnBrk="1" hangingPunct="1">
              <a:defRPr/>
            </a:pPr>
            <a:r>
              <a:rPr lang="en-US" smtClean="0"/>
              <a:t>first study the formal notation for a regular expression</a:t>
            </a:r>
          </a:p>
          <a:p>
            <a:pPr lvl="1" eaLnBrk="1" hangingPunct="1">
              <a:defRPr/>
            </a:pPr>
            <a:r>
              <a:rPr lang="en-US" smtClean="0"/>
              <a:t>Then we will show how to build a lexical analyzer that uses regular expressions.</a:t>
            </a:r>
          </a:p>
          <a:p>
            <a:pPr lvl="1" eaLnBrk="1" hangingPunct="1">
              <a:defRPr/>
            </a:pPr>
            <a:r>
              <a:rPr lang="en-US" smtClean="0"/>
              <a:t>Then we will see how they are used in a lexical analyzer.</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4294967295"/>
          </p:nvPr>
        </p:nvSpPr>
        <p:spPr>
          <a:xfrm>
            <a:off x="3124200" y="6248400"/>
            <a:ext cx="2895600" cy="457200"/>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r>
              <a:rPr lang="en-US"/>
              <a:t>Lexical Analysis</a:t>
            </a:r>
          </a:p>
        </p:txBody>
      </p:sp>
      <p:sp>
        <p:nvSpPr>
          <p:cNvPr id="6" name="Slide Number Placeholder 5"/>
          <p:cNvSpPr>
            <a:spLocks noGrp="1"/>
          </p:cNvSpPr>
          <p:nvPr>
            <p:ph type="sldNum" sz="quarter" idx="4294967295"/>
          </p:nvPr>
        </p:nvSpPr>
        <p:spPr>
          <a:xfrm>
            <a:off x="6553200" y="6243638"/>
            <a:ext cx="2133600" cy="457200"/>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fld id="{747D0D04-9A91-43C6-9415-5C9082A4B810}" type="slidenum">
              <a:rPr lang="en-US" altLang="en-US"/>
              <a:pPr/>
              <a:t>56</a:t>
            </a:fld>
            <a:endParaRPr lang="en-US" altLang="en-US"/>
          </a:p>
        </p:txBody>
      </p:sp>
      <p:sp>
        <p:nvSpPr>
          <p:cNvPr id="121858" name="Rectangle 2"/>
          <p:cNvSpPr>
            <a:spLocks noGrp="1" noChangeArrowheads="1"/>
          </p:cNvSpPr>
          <p:nvPr>
            <p:ph type="title"/>
          </p:nvPr>
        </p:nvSpPr>
        <p:spPr/>
        <p:txBody>
          <a:bodyPr/>
          <a:lstStyle/>
          <a:p>
            <a:pPr eaLnBrk="1" hangingPunct="1">
              <a:defRPr/>
            </a:pPr>
            <a:r>
              <a:rPr lang="en-US" smtClean="0"/>
              <a:t>Buffering</a:t>
            </a:r>
          </a:p>
        </p:txBody>
      </p:sp>
      <p:sp>
        <p:nvSpPr>
          <p:cNvPr id="121859" name="Rectangle 3"/>
          <p:cNvSpPr>
            <a:spLocks noGrp="1" noChangeArrowheads="1"/>
          </p:cNvSpPr>
          <p:nvPr>
            <p:ph type="body" idx="1"/>
          </p:nvPr>
        </p:nvSpPr>
        <p:spPr/>
        <p:txBody>
          <a:bodyPr/>
          <a:lstStyle/>
          <a:p>
            <a:pPr eaLnBrk="1" hangingPunct="1">
              <a:lnSpc>
                <a:spcPct val="90000"/>
              </a:lnSpc>
              <a:defRPr/>
            </a:pPr>
            <a:r>
              <a:rPr lang="en-US" smtClean="0"/>
              <a:t>In principle, the analyzer goes through the source string a character at a time;</a:t>
            </a:r>
          </a:p>
          <a:p>
            <a:pPr eaLnBrk="1" hangingPunct="1">
              <a:lnSpc>
                <a:spcPct val="90000"/>
              </a:lnSpc>
              <a:defRPr/>
            </a:pPr>
            <a:r>
              <a:rPr lang="en-US" smtClean="0"/>
              <a:t>In practice, it must be able to access substrings of the source. </a:t>
            </a:r>
          </a:p>
          <a:p>
            <a:pPr eaLnBrk="1" hangingPunct="1">
              <a:lnSpc>
                <a:spcPct val="90000"/>
              </a:lnSpc>
              <a:defRPr/>
            </a:pPr>
            <a:r>
              <a:rPr lang="en-US" smtClean="0"/>
              <a:t>Hence the source is normally read into a buffer</a:t>
            </a:r>
          </a:p>
          <a:p>
            <a:pPr eaLnBrk="1" hangingPunct="1">
              <a:lnSpc>
                <a:spcPct val="90000"/>
              </a:lnSpc>
              <a:defRPr/>
            </a:pPr>
            <a:r>
              <a:rPr lang="en-US" smtClean="0"/>
              <a:t>The scanner needs two subscripts to note places in the buffer</a:t>
            </a:r>
          </a:p>
          <a:p>
            <a:pPr lvl="1" eaLnBrk="1" hangingPunct="1">
              <a:lnSpc>
                <a:spcPct val="90000"/>
              </a:lnSpc>
              <a:defRPr/>
            </a:pPr>
            <a:r>
              <a:rPr lang="en-US" smtClean="0"/>
              <a:t>lexeme start &amp; current position </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4294967295"/>
          </p:nvPr>
        </p:nvSpPr>
        <p:spPr>
          <a:xfrm>
            <a:off x="3124200" y="6248400"/>
            <a:ext cx="2895600" cy="457200"/>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r>
              <a:rPr lang="en-US"/>
              <a:t>Lexical Analysis</a:t>
            </a:r>
          </a:p>
        </p:txBody>
      </p:sp>
      <p:sp>
        <p:nvSpPr>
          <p:cNvPr id="6" name="Slide Number Placeholder 5"/>
          <p:cNvSpPr>
            <a:spLocks noGrp="1"/>
          </p:cNvSpPr>
          <p:nvPr>
            <p:ph type="sldNum" sz="quarter" idx="4294967295"/>
          </p:nvPr>
        </p:nvSpPr>
        <p:spPr>
          <a:xfrm>
            <a:off x="6553200" y="6243638"/>
            <a:ext cx="2133600" cy="457200"/>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fld id="{2A126CF6-329E-4E85-A650-266CE30F16F7}" type="slidenum">
              <a:rPr lang="en-US" altLang="en-US"/>
              <a:pPr/>
              <a:t>57</a:t>
            </a:fld>
            <a:endParaRPr lang="en-US" altLang="en-US"/>
          </a:p>
        </p:txBody>
      </p:sp>
      <p:sp>
        <p:nvSpPr>
          <p:cNvPr id="72706" name="Rectangle 2"/>
          <p:cNvSpPr>
            <a:spLocks noGrp="1" noChangeArrowheads="1"/>
          </p:cNvSpPr>
          <p:nvPr>
            <p:ph type="title"/>
          </p:nvPr>
        </p:nvSpPr>
        <p:spPr/>
        <p:txBody>
          <a:bodyPr/>
          <a:lstStyle/>
          <a:p>
            <a:pPr eaLnBrk="1" hangingPunct="1">
              <a:defRPr/>
            </a:pPr>
            <a:r>
              <a:rPr lang="en-US" smtClean="0"/>
              <a:t>Strings and Alphabets	</a:t>
            </a:r>
          </a:p>
        </p:txBody>
      </p:sp>
      <p:sp>
        <p:nvSpPr>
          <p:cNvPr id="72707" name="Rectangle 3"/>
          <p:cNvSpPr>
            <a:spLocks noGrp="1" noChangeArrowheads="1"/>
          </p:cNvSpPr>
          <p:nvPr>
            <p:ph type="body" idx="1"/>
          </p:nvPr>
        </p:nvSpPr>
        <p:spPr/>
        <p:txBody>
          <a:bodyPr/>
          <a:lstStyle/>
          <a:p>
            <a:pPr eaLnBrk="1" hangingPunct="1">
              <a:defRPr/>
            </a:pPr>
            <a:r>
              <a:rPr lang="en-US" smtClean="0"/>
              <a:t>Def: Alphabet – a finite set of symbols</a:t>
            </a:r>
          </a:p>
          <a:p>
            <a:pPr lvl="1" eaLnBrk="1" hangingPunct="1">
              <a:defRPr/>
            </a:pPr>
            <a:r>
              <a:rPr lang="en-US" smtClean="0"/>
              <a:t>Typically letters, digits, and punctuation</a:t>
            </a:r>
          </a:p>
          <a:p>
            <a:pPr eaLnBrk="1" hangingPunct="1">
              <a:defRPr/>
            </a:pPr>
            <a:r>
              <a:rPr lang="en-US" smtClean="0"/>
              <a:t>Example:</a:t>
            </a:r>
          </a:p>
          <a:p>
            <a:pPr lvl="1" eaLnBrk="1" hangingPunct="1">
              <a:defRPr/>
            </a:pPr>
            <a:r>
              <a:rPr lang="en-US" smtClean="0"/>
              <a:t>{0,1} is a binary alphabet.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2707">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270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270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4294967295"/>
          </p:nvPr>
        </p:nvSpPr>
        <p:spPr>
          <a:xfrm>
            <a:off x="3124200" y="6248400"/>
            <a:ext cx="2895600" cy="457200"/>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r>
              <a:rPr lang="en-US"/>
              <a:t>Lexical Analysis</a:t>
            </a:r>
          </a:p>
        </p:txBody>
      </p:sp>
      <p:sp>
        <p:nvSpPr>
          <p:cNvPr id="6" name="Slide Number Placeholder 5"/>
          <p:cNvSpPr>
            <a:spLocks noGrp="1"/>
          </p:cNvSpPr>
          <p:nvPr>
            <p:ph type="sldNum" sz="quarter" idx="4294967295"/>
          </p:nvPr>
        </p:nvSpPr>
        <p:spPr>
          <a:xfrm>
            <a:off x="6553200" y="6243638"/>
            <a:ext cx="2133600" cy="457200"/>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fld id="{2ECFE785-59AA-48B9-BEEA-A2CE7A1C0AA4}" type="slidenum">
              <a:rPr lang="en-US" altLang="en-US"/>
              <a:pPr/>
              <a:t>58</a:t>
            </a:fld>
            <a:endParaRPr lang="en-US" altLang="en-US"/>
          </a:p>
        </p:txBody>
      </p:sp>
      <p:sp>
        <p:nvSpPr>
          <p:cNvPr id="74754" name="Rectangle 2"/>
          <p:cNvSpPr>
            <a:spLocks noGrp="1" noChangeArrowheads="1"/>
          </p:cNvSpPr>
          <p:nvPr>
            <p:ph type="title"/>
          </p:nvPr>
        </p:nvSpPr>
        <p:spPr/>
        <p:txBody>
          <a:bodyPr/>
          <a:lstStyle/>
          <a:p>
            <a:pPr eaLnBrk="1" hangingPunct="1">
              <a:defRPr/>
            </a:pPr>
            <a:r>
              <a:rPr lang="en-US" smtClean="0"/>
              <a:t>Strings and Alphabets	</a:t>
            </a:r>
          </a:p>
        </p:txBody>
      </p:sp>
      <p:sp>
        <p:nvSpPr>
          <p:cNvPr id="74755" name="Rectangle 3"/>
          <p:cNvSpPr>
            <a:spLocks noGrp="1" noChangeArrowheads="1"/>
          </p:cNvSpPr>
          <p:nvPr>
            <p:ph type="body" idx="1"/>
          </p:nvPr>
        </p:nvSpPr>
        <p:spPr/>
        <p:txBody>
          <a:bodyPr/>
          <a:lstStyle/>
          <a:p>
            <a:pPr eaLnBrk="1" hangingPunct="1">
              <a:defRPr/>
            </a:pPr>
            <a:r>
              <a:rPr lang="en-US" smtClean="0"/>
              <a:t>Def: String – (over an alphabet) is a finite sequence of symbols drawn from that alphabet.</a:t>
            </a:r>
          </a:p>
          <a:p>
            <a:pPr lvl="1" eaLnBrk="1" hangingPunct="1">
              <a:defRPr/>
            </a:pPr>
            <a:r>
              <a:rPr lang="en-US" smtClean="0"/>
              <a:t>Sometimes called a “word”</a:t>
            </a:r>
          </a:p>
          <a:p>
            <a:pPr lvl="1" eaLnBrk="1" hangingPunct="1">
              <a:defRPr/>
            </a:pPr>
            <a:r>
              <a:rPr lang="en-US" smtClean="0"/>
              <a:t>The empty string </a:t>
            </a:r>
            <a:r>
              <a:rPr lang="en-US" smtClean="0">
                <a:latin typeface="Symbol" pitchFamily="18" charset="2"/>
              </a:rPr>
              <a:t>e</a:t>
            </a:r>
            <a:endParaRPr lang="en-US"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4294967295"/>
          </p:nvPr>
        </p:nvSpPr>
        <p:spPr>
          <a:xfrm>
            <a:off x="3124200" y="6248400"/>
            <a:ext cx="2895600" cy="457200"/>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r>
              <a:rPr lang="en-US"/>
              <a:t>Lexical Analysis</a:t>
            </a:r>
          </a:p>
        </p:txBody>
      </p:sp>
      <p:sp>
        <p:nvSpPr>
          <p:cNvPr id="6" name="Slide Number Placeholder 5"/>
          <p:cNvSpPr>
            <a:spLocks noGrp="1"/>
          </p:cNvSpPr>
          <p:nvPr>
            <p:ph type="sldNum" sz="quarter" idx="4294967295"/>
          </p:nvPr>
        </p:nvSpPr>
        <p:spPr>
          <a:xfrm>
            <a:off x="6553200" y="6243638"/>
            <a:ext cx="2133600" cy="457200"/>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fld id="{414CDDFC-A18A-43DB-95B9-59EE2DE7325B}" type="slidenum">
              <a:rPr lang="en-US" altLang="en-US"/>
              <a:pPr/>
              <a:t>59</a:t>
            </a:fld>
            <a:endParaRPr lang="en-US" altLang="en-US"/>
          </a:p>
        </p:txBody>
      </p:sp>
      <p:sp>
        <p:nvSpPr>
          <p:cNvPr id="73730" name="Rectangle 2"/>
          <p:cNvSpPr>
            <a:spLocks noGrp="1" noChangeArrowheads="1"/>
          </p:cNvSpPr>
          <p:nvPr>
            <p:ph type="title"/>
          </p:nvPr>
        </p:nvSpPr>
        <p:spPr/>
        <p:txBody>
          <a:bodyPr/>
          <a:lstStyle/>
          <a:p>
            <a:pPr eaLnBrk="1" hangingPunct="1">
              <a:defRPr/>
            </a:pPr>
            <a:r>
              <a:rPr lang="en-US" smtClean="0"/>
              <a:t>Strings and Alphabets	</a:t>
            </a:r>
          </a:p>
        </p:txBody>
      </p:sp>
      <p:sp>
        <p:nvSpPr>
          <p:cNvPr id="73731" name="Rectangle 3"/>
          <p:cNvSpPr>
            <a:spLocks noGrp="1" noChangeArrowheads="1"/>
          </p:cNvSpPr>
          <p:nvPr>
            <p:ph type="body" idx="1"/>
          </p:nvPr>
        </p:nvSpPr>
        <p:spPr/>
        <p:txBody>
          <a:bodyPr/>
          <a:lstStyle/>
          <a:p>
            <a:pPr eaLnBrk="1" hangingPunct="1">
              <a:defRPr/>
            </a:pPr>
            <a:r>
              <a:rPr lang="en-US" smtClean="0"/>
              <a:t>Def: Language – any countable set of strings over some fixed alphabet.</a:t>
            </a:r>
          </a:p>
          <a:p>
            <a:pPr lvl="3" eaLnBrk="1" hangingPunct="1">
              <a:defRPr/>
            </a:pPr>
            <a:endParaRPr lang="en-US" smtClean="0"/>
          </a:p>
          <a:p>
            <a:pPr eaLnBrk="1" hangingPunct="1">
              <a:defRPr/>
            </a:pPr>
            <a:r>
              <a:rPr lang="en-US" smtClean="0"/>
              <a:t>Notes:</a:t>
            </a:r>
          </a:p>
          <a:p>
            <a:pPr lvl="1" eaLnBrk="1" hangingPunct="1">
              <a:defRPr/>
            </a:pPr>
            <a:r>
              <a:rPr lang="en-US" smtClean="0"/>
              <a:t>Abstract languages like </a:t>
            </a:r>
            <a:r>
              <a:rPr lang="en-US" smtClean="0">
                <a:sym typeface="Symbol" pitchFamily="18" charset="2"/>
              </a:rPr>
              <a:t>, and {} fit this definition, but so also do C programs</a:t>
            </a:r>
          </a:p>
          <a:p>
            <a:pPr lvl="1" eaLnBrk="1" hangingPunct="1">
              <a:defRPr/>
            </a:pPr>
            <a:r>
              <a:rPr lang="en-US" smtClean="0">
                <a:sym typeface="Symbol" pitchFamily="18" charset="2"/>
              </a:rPr>
              <a:t>This definition also does not require any meaning – that will come later.</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 name="CustomShape 1"/>
          <p:cNvSpPr/>
          <p:nvPr/>
        </p:nvSpPr>
        <p:spPr>
          <a:xfrm>
            <a:off x="685800" y="609120"/>
            <a:ext cx="7771680" cy="114228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gn="ctr">
              <a:lnSpc>
                <a:spcPct val="100000"/>
              </a:lnSpc>
            </a:pPr>
            <a:r>
              <a:rPr lang="en-US" sz="3200" b="0" strike="noStrike" spc="-1">
                <a:solidFill>
                  <a:srgbClr val="000000"/>
                </a:solidFill>
                <a:uFill>
                  <a:solidFill>
                    <a:srgbClr val="FFFFFF"/>
                  </a:solidFill>
                </a:uFill>
                <a:latin typeface="Times New Roman"/>
                <a:ea typeface="DejaVu Sans"/>
              </a:rPr>
              <a:t>Compilers and Interpreters</a:t>
            </a:r>
            <a:endParaRPr lang="en-US" sz="1800" b="0" strike="noStrike" spc="-1">
              <a:solidFill>
                <a:srgbClr val="000000"/>
              </a:solidFill>
              <a:uFill>
                <a:solidFill>
                  <a:srgbClr val="FFFFFF"/>
                </a:solidFill>
              </a:uFill>
              <a:latin typeface="Arial"/>
            </a:endParaRPr>
          </a:p>
        </p:txBody>
      </p:sp>
      <p:sp>
        <p:nvSpPr>
          <p:cNvPr id="89" name="CustomShape 2"/>
          <p:cNvSpPr/>
          <p:nvPr/>
        </p:nvSpPr>
        <p:spPr>
          <a:xfrm>
            <a:off x="685800" y="1751760"/>
            <a:ext cx="7771680" cy="43434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marL="342720" indent="-342000">
              <a:lnSpc>
                <a:spcPct val="100000"/>
              </a:lnSpc>
              <a:buClr>
                <a:srgbClr val="000000"/>
              </a:buClr>
              <a:buFont typeface="Times"/>
              <a:buChar char="•"/>
            </a:pPr>
            <a:r>
              <a:rPr lang="en-US" sz="3200" b="0" strike="noStrike" spc="-1">
                <a:solidFill>
                  <a:srgbClr val="000000"/>
                </a:solidFill>
                <a:uFill>
                  <a:solidFill>
                    <a:srgbClr val="FFFFFF"/>
                  </a:solidFill>
                </a:uFill>
                <a:latin typeface="Times New Roman"/>
                <a:ea typeface="DejaVu Sans"/>
              </a:rPr>
              <a:t>“</a:t>
            </a:r>
            <a:r>
              <a:rPr lang="en-US" sz="3200" b="0" i="1" strike="noStrike" spc="-1">
                <a:solidFill>
                  <a:srgbClr val="000000"/>
                </a:solidFill>
                <a:uFill>
                  <a:solidFill>
                    <a:srgbClr val="FFFFFF"/>
                  </a:solidFill>
                </a:uFill>
                <a:latin typeface="Times New Roman"/>
                <a:ea typeface="DejaVu Sans"/>
              </a:rPr>
              <a:t>Compilation</a:t>
            </a:r>
            <a:r>
              <a:rPr lang="en-US" sz="3200" b="0" strike="noStrike" spc="-1">
                <a:solidFill>
                  <a:srgbClr val="000000"/>
                </a:solidFill>
                <a:uFill>
                  <a:solidFill>
                    <a:srgbClr val="FFFFFF"/>
                  </a:solidFill>
                </a:uFill>
                <a:latin typeface="Times New Roman"/>
                <a:ea typeface="DejaVu Sans"/>
              </a:rPr>
              <a:t>”</a:t>
            </a:r>
            <a:endParaRPr lang="en-US" sz="1800" b="0" strike="noStrike" spc="-1">
              <a:solidFill>
                <a:srgbClr val="000000"/>
              </a:solidFill>
              <a:uFill>
                <a:solidFill>
                  <a:srgbClr val="FFFFFF"/>
                </a:solidFill>
              </a:uFill>
              <a:latin typeface="Arial"/>
            </a:endParaRPr>
          </a:p>
          <a:p>
            <a:pPr marL="742680" lvl="1" indent="-284760" algn="just">
              <a:lnSpc>
                <a:spcPct val="100000"/>
              </a:lnSpc>
              <a:buClr>
                <a:srgbClr val="000000"/>
              </a:buClr>
              <a:buFont typeface="Times"/>
              <a:buChar char="–"/>
            </a:pPr>
            <a:r>
              <a:rPr lang="en-US" sz="2800" b="0" strike="noStrike" spc="-1">
                <a:solidFill>
                  <a:srgbClr val="000000"/>
                </a:solidFill>
                <a:uFill>
                  <a:solidFill>
                    <a:srgbClr val="FFFFFF"/>
                  </a:solidFill>
                </a:uFill>
                <a:latin typeface="Times New Roman"/>
                <a:ea typeface="DejaVu Sans"/>
              </a:rPr>
              <a:t>Translation of a program written in a source language into a semantically equivalent program written in a target language</a:t>
            </a:r>
            <a:endParaRPr lang="en-US" sz="1800" b="0" strike="noStrike" spc="-1">
              <a:solidFill>
                <a:srgbClr val="000000"/>
              </a:solidFill>
              <a:uFill>
                <a:solidFill>
                  <a:srgbClr val="FFFFFF"/>
                </a:solidFill>
              </a:uFill>
              <a:latin typeface="Arial"/>
            </a:endParaRPr>
          </a:p>
        </p:txBody>
      </p:sp>
      <p:sp>
        <p:nvSpPr>
          <p:cNvPr id="90" name="CustomShape 3"/>
          <p:cNvSpPr/>
          <p:nvPr/>
        </p:nvSpPr>
        <p:spPr>
          <a:xfrm>
            <a:off x="3200400" y="4800600"/>
            <a:ext cx="2437560" cy="913680"/>
          </a:xfrm>
          <a:prstGeom prst="rect">
            <a:avLst/>
          </a:prstGeom>
          <a:solidFill>
            <a:srgbClr val="BBE0E3"/>
          </a:solidFill>
          <a:ln w="936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en-US" sz="2400" b="0" strike="noStrike" spc="-1">
                <a:solidFill>
                  <a:srgbClr val="000000"/>
                </a:solidFill>
                <a:uFill>
                  <a:solidFill>
                    <a:srgbClr val="FFFFFF"/>
                  </a:solidFill>
                </a:uFill>
                <a:latin typeface="Times New Roman"/>
                <a:ea typeface="DejaVu Sans"/>
              </a:rPr>
              <a:t>Compiler</a:t>
            </a:r>
            <a:endParaRPr lang="en-US" sz="1800" b="0" strike="noStrike" spc="-1">
              <a:solidFill>
                <a:srgbClr val="000000"/>
              </a:solidFill>
              <a:uFill>
                <a:solidFill>
                  <a:srgbClr val="FFFFFF"/>
                </a:solidFill>
              </a:uFill>
              <a:latin typeface="Arial"/>
            </a:endParaRPr>
          </a:p>
        </p:txBody>
      </p:sp>
      <p:sp>
        <p:nvSpPr>
          <p:cNvPr id="91" name="Line 4"/>
          <p:cNvSpPr/>
          <p:nvPr/>
        </p:nvSpPr>
        <p:spPr>
          <a:xfrm>
            <a:off x="1752480" y="5257800"/>
            <a:ext cx="1447920" cy="360"/>
          </a:xfrm>
          <a:prstGeom prst="line">
            <a:avLst/>
          </a:prstGeom>
          <a:ln w="25560">
            <a:solidFill>
              <a:srgbClr val="000000"/>
            </a:solidFill>
            <a:miter/>
            <a:tailEnd type="stealth" w="lg" len="lg"/>
          </a:ln>
        </p:spPr>
        <p:style>
          <a:lnRef idx="0">
            <a:scrgbClr r="0" g="0" b="0"/>
          </a:lnRef>
          <a:fillRef idx="0">
            <a:scrgbClr r="0" g="0" b="0"/>
          </a:fillRef>
          <a:effectRef idx="0">
            <a:scrgbClr r="0" g="0" b="0"/>
          </a:effectRef>
          <a:fontRef idx="minor"/>
        </p:style>
      </p:sp>
      <p:sp>
        <p:nvSpPr>
          <p:cNvPr id="92" name="Line 5"/>
          <p:cNvSpPr/>
          <p:nvPr/>
        </p:nvSpPr>
        <p:spPr>
          <a:xfrm>
            <a:off x="4419720" y="5715000"/>
            <a:ext cx="360" cy="533520"/>
          </a:xfrm>
          <a:prstGeom prst="line">
            <a:avLst/>
          </a:prstGeom>
          <a:ln w="25560">
            <a:solidFill>
              <a:srgbClr val="000000"/>
            </a:solidFill>
            <a:miter/>
            <a:tailEnd type="stealth" w="lg" len="lg"/>
          </a:ln>
        </p:spPr>
        <p:style>
          <a:lnRef idx="0">
            <a:scrgbClr r="0" g="0" b="0"/>
          </a:lnRef>
          <a:fillRef idx="0">
            <a:scrgbClr r="0" g="0" b="0"/>
          </a:fillRef>
          <a:effectRef idx="0">
            <a:scrgbClr r="0" g="0" b="0"/>
          </a:effectRef>
          <a:fontRef idx="minor"/>
        </p:style>
      </p:sp>
      <p:sp>
        <p:nvSpPr>
          <p:cNvPr id="93" name="CustomShape 6"/>
          <p:cNvSpPr/>
          <p:nvPr/>
        </p:nvSpPr>
        <p:spPr>
          <a:xfrm>
            <a:off x="3428640" y="6172200"/>
            <a:ext cx="2054520" cy="4590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en-US" sz="2400" b="0" strike="noStrike" spc="-1">
                <a:solidFill>
                  <a:srgbClr val="000000"/>
                </a:solidFill>
                <a:uFill>
                  <a:solidFill>
                    <a:srgbClr val="FFFFFF"/>
                  </a:solidFill>
                </a:uFill>
                <a:latin typeface="Times New Roman"/>
                <a:ea typeface="DejaVu Sans"/>
              </a:rPr>
              <a:t>Error messages</a:t>
            </a:r>
            <a:endParaRPr lang="en-US" sz="1800" b="0" strike="noStrike" spc="-1">
              <a:solidFill>
                <a:srgbClr val="000000"/>
              </a:solidFill>
              <a:uFill>
                <a:solidFill>
                  <a:srgbClr val="FFFFFF"/>
                </a:solidFill>
              </a:uFill>
              <a:latin typeface="Arial"/>
            </a:endParaRPr>
          </a:p>
        </p:txBody>
      </p:sp>
      <p:sp>
        <p:nvSpPr>
          <p:cNvPr id="94" name="CustomShape 7"/>
          <p:cNvSpPr/>
          <p:nvPr/>
        </p:nvSpPr>
        <p:spPr>
          <a:xfrm>
            <a:off x="532800" y="4876920"/>
            <a:ext cx="1234440" cy="8247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gn="ctr">
              <a:lnSpc>
                <a:spcPct val="100000"/>
              </a:lnSpc>
            </a:pPr>
            <a:r>
              <a:rPr lang="en-US" sz="2400" b="0" strike="noStrike" spc="-1">
                <a:solidFill>
                  <a:srgbClr val="000000"/>
                </a:solidFill>
                <a:uFill>
                  <a:solidFill>
                    <a:srgbClr val="FFFFFF"/>
                  </a:solidFill>
                </a:uFill>
                <a:latin typeface="Times New Roman"/>
                <a:ea typeface="DejaVu Sans"/>
              </a:rPr>
              <a:t>Source</a:t>
            </a:r>
            <a:endParaRPr lang="en-US" sz="1800" b="0" strike="noStrike" spc="-1">
              <a:solidFill>
                <a:srgbClr val="000000"/>
              </a:solidFill>
              <a:uFill>
                <a:solidFill>
                  <a:srgbClr val="FFFFFF"/>
                </a:solidFill>
              </a:uFill>
              <a:latin typeface="Arial"/>
            </a:endParaRPr>
          </a:p>
          <a:p>
            <a:pPr algn="ctr">
              <a:lnSpc>
                <a:spcPct val="100000"/>
              </a:lnSpc>
            </a:pPr>
            <a:r>
              <a:rPr lang="en-US" sz="2400" b="0" strike="noStrike" spc="-1">
                <a:solidFill>
                  <a:srgbClr val="000000"/>
                </a:solidFill>
                <a:uFill>
                  <a:solidFill>
                    <a:srgbClr val="FFFFFF"/>
                  </a:solidFill>
                </a:uFill>
                <a:latin typeface="Times New Roman"/>
                <a:ea typeface="DejaVu Sans"/>
              </a:rPr>
              <a:t>Program</a:t>
            </a:r>
            <a:endParaRPr lang="en-US" sz="1800" b="0" strike="noStrike" spc="-1">
              <a:solidFill>
                <a:srgbClr val="000000"/>
              </a:solidFill>
              <a:uFill>
                <a:solidFill>
                  <a:srgbClr val="FFFFFF"/>
                </a:solidFill>
              </a:uFill>
              <a:latin typeface="Arial"/>
            </a:endParaRPr>
          </a:p>
        </p:txBody>
      </p:sp>
      <p:sp>
        <p:nvSpPr>
          <p:cNvPr id="95" name="Line 8"/>
          <p:cNvSpPr/>
          <p:nvPr/>
        </p:nvSpPr>
        <p:spPr>
          <a:xfrm>
            <a:off x="5638680" y="5257800"/>
            <a:ext cx="1447920" cy="360"/>
          </a:xfrm>
          <a:prstGeom prst="line">
            <a:avLst/>
          </a:prstGeom>
          <a:ln w="25560">
            <a:solidFill>
              <a:srgbClr val="000000"/>
            </a:solidFill>
            <a:miter/>
            <a:tailEnd type="stealth" w="lg" len="lg"/>
          </a:ln>
        </p:spPr>
        <p:style>
          <a:lnRef idx="0">
            <a:scrgbClr r="0" g="0" b="0"/>
          </a:lnRef>
          <a:fillRef idx="0">
            <a:scrgbClr r="0" g="0" b="0"/>
          </a:fillRef>
          <a:effectRef idx="0">
            <a:scrgbClr r="0" g="0" b="0"/>
          </a:effectRef>
          <a:fontRef idx="minor"/>
        </p:style>
      </p:sp>
      <p:sp>
        <p:nvSpPr>
          <p:cNvPr id="96" name="CustomShape 9"/>
          <p:cNvSpPr/>
          <p:nvPr/>
        </p:nvSpPr>
        <p:spPr>
          <a:xfrm>
            <a:off x="7086600" y="4800600"/>
            <a:ext cx="1523160" cy="913680"/>
          </a:xfrm>
          <a:prstGeom prst="rect">
            <a:avLst/>
          </a:prstGeom>
          <a:solidFill>
            <a:srgbClr val="BBE0E3"/>
          </a:solidFill>
          <a:ln w="936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en-US" sz="2400" b="0" strike="noStrike" spc="-1">
                <a:solidFill>
                  <a:srgbClr val="000000"/>
                </a:solidFill>
                <a:uFill>
                  <a:solidFill>
                    <a:srgbClr val="FFFFFF"/>
                  </a:solidFill>
                </a:uFill>
                <a:latin typeface="Times New Roman"/>
                <a:ea typeface="DejaVu Sans"/>
              </a:rPr>
              <a:t>Target</a:t>
            </a:r>
            <a:endParaRPr lang="en-US" sz="1800" b="0" strike="noStrike" spc="-1">
              <a:solidFill>
                <a:srgbClr val="000000"/>
              </a:solidFill>
              <a:uFill>
                <a:solidFill>
                  <a:srgbClr val="FFFFFF"/>
                </a:solidFill>
              </a:uFill>
              <a:latin typeface="Arial"/>
            </a:endParaRPr>
          </a:p>
          <a:p>
            <a:pPr algn="ctr">
              <a:lnSpc>
                <a:spcPct val="100000"/>
              </a:lnSpc>
            </a:pPr>
            <a:r>
              <a:rPr lang="en-US" sz="2400" b="0" strike="noStrike" spc="-1">
                <a:solidFill>
                  <a:srgbClr val="000000"/>
                </a:solidFill>
                <a:uFill>
                  <a:solidFill>
                    <a:srgbClr val="FFFFFF"/>
                  </a:solidFill>
                </a:uFill>
                <a:latin typeface="Times New Roman"/>
                <a:ea typeface="DejaVu Sans"/>
              </a:rPr>
              <a:t>Program</a:t>
            </a:r>
            <a:endParaRPr lang="en-US" sz="1800" b="0" strike="noStrike" spc="-1">
              <a:solidFill>
                <a:srgbClr val="000000"/>
              </a:solidFill>
              <a:uFill>
                <a:solidFill>
                  <a:srgbClr val="FFFFFF"/>
                </a:solidFill>
              </a:uFill>
              <a:latin typeface="Arial"/>
            </a:endParaRPr>
          </a:p>
        </p:txBody>
      </p:sp>
      <p:sp>
        <p:nvSpPr>
          <p:cNvPr id="97" name="Line 10"/>
          <p:cNvSpPr/>
          <p:nvPr/>
        </p:nvSpPr>
        <p:spPr>
          <a:xfrm>
            <a:off x="7848720" y="5715000"/>
            <a:ext cx="360" cy="533520"/>
          </a:xfrm>
          <a:prstGeom prst="line">
            <a:avLst/>
          </a:prstGeom>
          <a:ln w="25560">
            <a:solidFill>
              <a:srgbClr val="000000"/>
            </a:solidFill>
            <a:miter/>
            <a:tailEnd type="stealth" w="lg" len="lg"/>
          </a:ln>
        </p:spPr>
        <p:style>
          <a:lnRef idx="0">
            <a:scrgbClr r="0" g="0" b="0"/>
          </a:lnRef>
          <a:fillRef idx="0">
            <a:scrgbClr r="0" g="0" b="0"/>
          </a:fillRef>
          <a:effectRef idx="0">
            <a:scrgbClr r="0" g="0" b="0"/>
          </a:effectRef>
          <a:fontRef idx="minor"/>
        </p:style>
      </p:sp>
      <p:sp>
        <p:nvSpPr>
          <p:cNvPr id="98" name="Line 11"/>
          <p:cNvSpPr/>
          <p:nvPr/>
        </p:nvSpPr>
        <p:spPr>
          <a:xfrm>
            <a:off x="7848720" y="4267080"/>
            <a:ext cx="360" cy="533520"/>
          </a:xfrm>
          <a:prstGeom prst="line">
            <a:avLst/>
          </a:prstGeom>
          <a:ln w="25560">
            <a:solidFill>
              <a:srgbClr val="000000"/>
            </a:solidFill>
            <a:miter/>
            <a:tailEnd type="stealth" w="lg" len="lg"/>
          </a:ln>
        </p:spPr>
        <p:style>
          <a:lnRef idx="0">
            <a:scrgbClr r="0" g="0" b="0"/>
          </a:lnRef>
          <a:fillRef idx="0">
            <a:scrgbClr r="0" g="0" b="0"/>
          </a:fillRef>
          <a:effectRef idx="0">
            <a:scrgbClr r="0" g="0" b="0"/>
          </a:effectRef>
          <a:fontRef idx="minor"/>
        </p:style>
      </p:sp>
      <p:sp>
        <p:nvSpPr>
          <p:cNvPr id="99" name="CustomShape 12"/>
          <p:cNvSpPr/>
          <p:nvPr/>
        </p:nvSpPr>
        <p:spPr>
          <a:xfrm>
            <a:off x="7470720" y="3809880"/>
            <a:ext cx="820080" cy="4590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en-US" sz="2400" b="0" strike="noStrike" spc="-1">
                <a:solidFill>
                  <a:srgbClr val="000000"/>
                </a:solidFill>
                <a:uFill>
                  <a:solidFill>
                    <a:srgbClr val="FFFFFF"/>
                  </a:solidFill>
                </a:uFill>
                <a:latin typeface="Times New Roman"/>
                <a:ea typeface="DejaVu Sans"/>
              </a:rPr>
              <a:t>Input</a:t>
            </a:r>
            <a:endParaRPr lang="en-US" sz="1800" b="0" strike="noStrike" spc="-1">
              <a:solidFill>
                <a:srgbClr val="000000"/>
              </a:solidFill>
              <a:uFill>
                <a:solidFill>
                  <a:srgbClr val="FFFFFF"/>
                </a:solidFill>
              </a:uFill>
              <a:latin typeface="Arial"/>
            </a:endParaRPr>
          </a:p>
        </p:txBody>
      </p:sp>
      <p:sp>
        <p:nvSpPr>
          <p:cNvPr id="100" name="CustomShape 13"/>
          <p:cNvSpPr/>
          <p:nvPr/>
        </p:nvSpPr>
        <p:spPr>
          <a:xfrm>
            <a:off x="7392600" y="6172200"/>
            <a:ext cx="1027440" cy="4590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en-US" sz="2400" b="0" strike="noStrike" spc="-1">
                <a:solidFill>
                  <a:srgbClr val="000000"/>
                </a:solidFill>
                <a:uFill>
                  <a:solidFill>
                    <a:srgbClr val="FFFFFF"/>
                  </a:solidFill>
                </a:uFill>
                <a:latin typeface="Times New Roman"/>
                <a:ea typeface="DejaVu Sans"/>
              </a:rPr>
              <a:t>Output</a:t>
            </a:r>
            <a:endParaRPr lang="en-US"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4294967295"/>
          </p:nvPr>
        </p:nvSpPr>
        <p:spPr>
          <a:xfrm>
            <a:off x="3124200" y="6248400"/>
            <a:ext cx="2895600" cy="457200"/>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r>
              <a:rPr lang="en-US"/>
              <a:t>Lexical Analysis</a:t>
            </a:r>
          </a:p>
        </p:txBody>
      </p:sp>
      <p:sp>
        <p:nvSpPr>
          <p:cNvPr id="6" name="Slide Number Placeholder 5"/>
          <p:cNvSpPr>
            <a:spLocks noGrp="1"/>
          </p:cNvSpPr>
          <p:nvPr>
            <p:ph type="sldNum" sz="quarter" idx="4294967295"/>
          </p:nvPr>
        </p:nvSpPr>
        <p:spPr>
          <a:xfrm>
            <a:off x="6553200" y="6243638"/>
            <a:ext cx="2133600" cy="457200"/>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fld id="{469B60AC-43BA-4C4E-88BD-7C68DB1E51C7}" type="slidenum">
              <a:rPr lang="en-US" altLang="en-US"/>
              <a:pPr/>
              <a:t>60</a:t>
            </a:fld>
            <a:endParaRPr lang="en-US" altLang="en-US"/>
          </a:p>
        </p:txBody>
      </p:sp>
      <p:sp>
        <p:nvSpPr>
          <p:cNvPr id="123906" name="Rectangle 2"/>
          <p:cNvSpPr>
            <a:spLocks noGrp="1" noChangeArrowheads="1"/>
          </p:cNvSpPr>
          <p:nvPr>
            <p:ph type="title"/>
          </p:nvPr>
        </p:nvSpPr>
        <p:spPr/>
        <p:txBody>
          <a:bodyPr lIns="92075" tIns="46038" rIns="92075" bIns="46038"/>
          <a:lstStyle/>
          <a:p>
            <a:pPr eaLnBrk="1" hangingPunct="1">
              <a:defRPr/>
            </a:pPr>
            <a:r>
              <a:rPr lang="en-US" smtClean="0"/>
              <a:t>Finite State Automata</a:t>
            </a:r>
          </a:p>
        </p:txBody>
      </p:sp>
      <p:sp>
        <p:nvSpPr>
          <p:cNvPr id="123907" name="Rectangle 3"/>
          <p:cNvSpPr>
            <a:spLocks noGrp="1" noChangeArrowheads="1"/>
          </p:cNvSpPr>
          <p:nvPr>
            <p:ph type="body" idx="1"/>
          </p:nvPr>
        </p:nvSpPr>
        <p:spPr/>
        <p:txBody>
          <a:bodyPr lIns="92075" tIns="46038" rIns="92075" bIns="46038"/>
          <a:lstStyle/>
          <a:p>
            <a:pPr eaLnBrk="1" hangingPunct="1">
              <a:lnSpc>
                <a:spcPct val="90000"/>
              </a:lnSpc>
              <a:defRPr/>
            </a:pPr>
            <a:r>
              <a:rPr lang="en-US" smtClean="0"/>
              <a:t>The compiler writer defines tokens in the language by means of regular expressions.		</a:t>
            </a:r>
          </a:p>
          <a:p>
            <a:pPr eaLnBrk="1" hangingPunct="1">
              <a:lnSpc>
                <a:spcPct val="90000"/>
              </a:lnSpc>
              <a:defRPr/>
            </a:pPr>
            <a:r>
              <a:rPr lang="en-US" smtClean="0"/>
              <a:t>Informally a </a:t>
            </a:r>
            <a:r>
              <a:rPr lang="en-US" u="sng" smtClean="0"/>
              <a:t>regular expression</a:t>
            </a:r>
            <a:r>
              <a:rPr lang="en-US" smtClean="0"/>
              <a:t> is a compact notation that indicates what characters may go together into lexemes belonging to that particular token and how they go together. 		</a:t>
            </a:r>
          </a:p>
          <a:p>
            <a:pPr eaLnBrk="1" hangingPunct="1">
              <a:lnSpc>
                <a:spcPct val="90000"/>
              </a:lnSpc>
              <a:defRPr/>
            </a:pPr>
            <a:r>
              <a:rPr lang="en-US" smtClean="0"/>
              <a:t>We will see regular expressions later	</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4294967295"/>
          </p:nvPr>
        </p:nvSpPr>
        <p:spPr>
          <a:xfrm>
            <a:off x="3124200" y="6248400"/>
            <a:ext cx="2895600" cy="457200"/>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r>
              <a:rPr lang="en-US"/>
              <a:t>Lexical Analysis</a:t>
            </a:r>
          </a:p>
        </p:txBody>
      </p:sp>
      <p:sp>
        <p:nvSpPr>
          <p:cNvPr id="5" name="Slide Number Placeholder 5"/>
          <p:cNvSpPr>
            <a:spLocks noGrp="1"/>
          </p:cNvSpPr>
          <p:nvPr>
            <p:ph type="sldNum" sz="quarter" idx="4294967295"/>
          </p:nvPr>
        </p:nvSpPr>
        <p:spPr>
          <a:xfrm>
            <a:off x="6553200" y="6243638"/>
            <a:ext cx="2133600" cy="457200"/>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fld id="{B23440F4-D946-4323-9484-945FB8C0DE33}" type="slidenum">
              <a:rPr lang="en-US" altLang="en-US"/>
              <a:pPr/>
              <a:t>61</a:t>
            </a:fld>
            <a:endParaRPr lang="en-US" altLang="en-US"/>
          </a:p>
        </p:txBody>
      </p:sp>
      <p:sp>
        <p:nvSpPr>
          <p:cNvPr id="124930" name="Rectangle 2"/>
          <p:cNvSpPr>
            <a:spLocks noGrp="1" noChangeArrowheads="1"/>
          </p:cNvSpPr>
          <p:nvPr>
            <p:ph type="body" idx="1"/>
          </p:nvPr>
        </p:nvSpPr>
        <p:spPr>
          <a:xfrm>
            <a:off x="1143000" y="762000"/>
            <a:ext cx="7772400" cy="5334000"/>
          </a:xfrm>
        </p:spPr>
        <p:txBody>
          <a:bodyPr lIns="92075" tIns="46038" rIns="92075" bIns="46038"/>
          <a:lstStyle/>
          <a:p>
            <a:pPr eaLnBrk="1" hangingPunct="1">
              <a:defRPr/>
            </a:pPr>
            <a:r>
              <a:rPr lang="en-US" smtClean="0"/>
              <a:t>The lexical analyzer is best implemented as a finite state machine or a finite state automaton.	</a:t>
            </a:r>
          </a:p>
          <a:p>
            <a:pPr eaLnBrk="1" hangingPunct="1">
              <a:defRPr/>
            </a:pPr>
            <a:r>
              <a:rPr lang="en-US" smtClean="0"/>
              <a:t>Informally a </a:t>
            </a:r>
            <a:r>
              <a:rPr lang="en-US" u="sng" smtClean="0"/>
              <a:t>Finite-State Automaton</a:t>
            </a:r>
            <a:r>
              <a:rPr lang="en-US" smtClean="0"/>
              <a:t> is a system that has a finite set of states with rules for making transitions between states.			</a:t>
            </a:r>
          </a:p>
          <a:p>
            <a:pPr eaLnBrk="1" hangingPunct="1">
              <a:defRPr/>
            </a:pPr>
            <a:r>
              <a:rPr lang="en-US" smtClean="0"/>
              <a:t>The goal now is to explain these two things in detail and bridge the gap from the first to the second.</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4294967295"/>
          </p:nvPr>
        </p:nvSpPr>
        <p:spPr>
          <a:xfrm>
            <a:off x="3124200" y="6248400"/>
            <a:ext cx="2895600" cy="457200"/>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r>
              <a:rPr lang="en-US"/>
              <a:t>Lexical Analysis</a:t>
            </a:r>
          </a:p>
        </p:txBody>
      </p:sp>
      <p:sp>
        <p:nvSpPr>
          <p:cNvPr id="6" name="Slide Number Placeholder 5"/>
          <p:cNvSpPr>
            <a:spLocks noGrp="1"/>
          </p:cNvSpPr>
          <p:nvPr>
            <p:ph type="sldNum" sz="quarter" idx="4294967295"/>
          </p:nvPr>
        </p:nvSpPr>
        <p:spPr>
          <a:xfrm>
            <a:off x="6553200" y="6243638"/>
            <a:ext cx="2133600" cy="457200"/>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fld id="{7B28981E-2327-4CA6-8CFF-75BD7E661BE5}" type="slidenum">
              <a:rPr lang="en-US" altLang="en-US"/>
              <a:pPr/>
              <a:t>62</a:t>
            </a:fld>
            <a:endParaRPr lang="en-US" altLang="en-US"/>
          </a:p>
        </p:txBody>
      </p:sp>
      <p:sp>
        <p:nvSpPr>
          <p:cNvPr id="125954" name="Rectangle 2"/>
          <p:cNvSpPr>
            <a:spLocks noGrp="1" noChangeArrowheads="1"/>
          </p:cNvSpPr>
          <p:nvPr>
            <p:ph type="title"/>
          </p:nvPr>
        </p:nvSpPr>
        <p:spPr/>
        <p:txBody>
          <a:bodyPr lIns="92075" tIns="46038" rIns="92075" bIns="46038"/>
          <a:lstStyle/>
          <a:p>
            <a:pPr eaLnBrk="1" hangingPunct="1">
              <a:defRPr/>
            </a:pPr>
            <a:r>
              <a:rPr lang="en-US" smtClean="0"/>
              <a:t>State Diagrams </a:t>
            </a:r>
            <a:br>
              <a:rPr lang="en-US" smtClean="0"/>
            </a:br>
            <a:r>
              <a:rPr lang="en-US" smtClean="0"/>
              <a:t>and State Tables</a:t>
            </a:r>
          </a:p>
        </p:txBody>
      </p:sp>
      <p:sp>
        <p:nvSpPr>
          <p:cNvPr id="125955" name="Rectangle 3"/>
          <p:cNvSpPr>
            <a:spLocks noGrp="1" noChangeArrowheads="1"/>
          </p:cNvSpPr>
          <p:nvPr>
            <p:ph type="body" idx="1"/>
          </p:nvPr>
        </p:nvSpPr>
        <p:spPr/>
        <p:txBody>
          <a:bodyPr lIns="92075" tIns="46038" rIns="92075" bIns="46038"/>
          <a:lstStyle/>
          <a:p>
            <a:pPr eaLnBrk="1" hangingPunct="1">
              <a:defRPr/>
            </a:pPr>
            <a:r>
              <a:rPr lang="en-US" b="1" smtClean="0"/>
              <a:t>Def:</a:t>
            </a:r>
            <a:r>
              <a:rPr lang="en-US" smtClean="0"/>
              <a:t> </a:t>
            </a:r>
            <a:r>
              <a:rPr lang="en-US" u="sng" smtClean="0"/>
              <a:t>State Diagram</a:t>
            </a:r>
            <a:r>
              <a:rPr lang="en-US" smtClean="0"/>
              <a:t> -- is a directed graph where the vertices in the graph represent states, and the edges indicate transitions between the states. </a:t>
            </a:r>
          </a:p>
          <a:p>
            <a:pPr eaLnBrk="1" hangingPunct="1">
              <a:defRPr/>
            </a:pPr>
            <a:r>
              <a:rPr lang="en-US" smtClean="0"/>
              <a:t>Let’s consider a vending machine that sells candy bars for 25 cents, and it takes nickels, dimes, and quarters.</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4294967295"/>
          </p:nvPr>
        </p:nvSpPr>
        <p:spPr>
          <a:xfrm>
            <a:off x="3124200" y="6248400"/>
            <a:ext cx="2895600" cy="457200"/>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r>
              <a:rPr lang="en-US"/>
              <a:t>Lexical Analysis</a:t>
            </a:r>
          </a:p>
        </p:txBody>
      </p:sp>
      <p:sp>
        <p:nvSpPr>
          <p:cNvPr id="6" name="Slide Number Placeholder 5"/>
          <p:cNvSpPr>
            <a:spLocks noGrp="1"/>
          </p:cNvSpPr>
          <p:nvPr>
            <p:ph type="sldNum" sz="quarter" idx="4294967295"/>
          </p:nvPr>
        </p:nvSpPr>
        <p:spPr>
          <a:xfrm>
            <a:off x="6553200" y="6243638"/>
            <a:ext cx="2133600" cy="457200"/>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fld id="{0CB23B6C-82A4-448A-BEC2-137BA3D692D4}" type="slidenum">
              <a:rPr lang="en-US" altLang="en-US"/>
              <a:pPr/>
              <a:t>63</a:t>
            </a:fld>
            <a:endParaRPr lang="en-US" altLang="en-US"/>
          </a:p>
        </p:txBody>
      </p:sp>
      <p:sp>
        <p:nvSpPr>
          <p:cNvPr id="126978" name="Rectangle 2"/>
          <p:cNvSpPr>
            <a:spLocks noGrp="1" noChangeArrowheads="1"/>
          </p:cNvSpPr>
          <p:nvPr>
            <p:ph type="body" idx="1"/>
          </p:nvPr>
        </p:nvSpPr>
        <p:spPr>
          <a:xfrm>
            <a:off x="1143000" y="533400"/>
            <a:ext cx="7772400" cy="5562600"/>
          </a:xfrm>
        </p:spPr>
        <p:txBody>
          <a:bodyPr lIns="92075" tIns="46038" rIns="92075" bIns="46038"/>
          <a:lstStyle/>
          <a:p>
            <a:pPr eaLnBrk="1" hangingPunct="1">
              <a:defRPr/>
            </a:pPr>
            <a:r>
              <a:rPr lang="en-US" smtClean="0"/>
              <a:t>Figure 2.1 -- pg.. 21</a:t>
            </a:r>
          </a:p>
        </p:txBody>
      </p:sp>
      <p:pic>
        <p:nvPicPr>
          <p:cNvPr id="21509" name="Picture 3" descr="C1-Fig3~@p2"/>
          <p:cNvPicPr>
            <a:picLocks noChangeAspect="1" noChangeArrowheads="1"/>
          </p:cNvPicPr>
          <p:nvPr/>
        </p:nvPicPr>
        <p:blipFill>
          <a:blip r:embed="rId2"/>
          <a:srcRect/>
          <a:stretch>
            <a:fillRect/>
          </a:stretch>
        </p:blipFill>
        <p:spPr bwMode="auto">
          <a:xfrm>
            <a:off x="685800" y="266700"/>
            <a:ext cx="8077200" cy="5981700"/>
          </a:xfrm>
          <a:prstGeom prst="rect">
            <a:avLst/>
          </a:prstGeom>
          <a:noFill/>
          <a:ln w="9525">
            <a:noFill/>
            <a:miter lim="800000"/>
            <a:headEnd/>
            <a:tailEnd/>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4294967295"/>
          </p:nvPr>
        </p:nvSpPr>
        <p:spPr>
          <a:xfrm>
            <a:off x="3124200" y="6248400"/>
            <a:ext cx="2895600" cy="457200"/>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r>
              <a:rPr lang="en-US"/>
              <a:t>Lexical Analysis</a:t>
            </a:r>
          </a:p>
        </p:txBody>
      </p:sp>
      <p:sp>
        <p:nvSpPr>
          <p:cNvPr id="6" name="Slide Number Placeholder 5"/>
          <p:cNvSpPr>
            <a:spLocks noGrp="1"/>
          </p:cNvSpPr>
          <p:nvPr>
            <p:ph type="sldNum" sz="quarter" idx="4294967295"/>
          </p:nvPr>
        </p:nvSpPr>
        <p:spPr>
          <a:xfrm>
            <a:off x="6553200" y="6243638"/>
            <a:ext cx="2133600" cy="457200"/>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fld id="{5B973505-79C1-4280-8156-C223BC7C6F2E}" type="slidenum">
              <a:rPr lang="en-US" altLang="en-US"/>
              <a:pPr/>
              <a:t>64</a:t>
            </a:fld>
            <a:endParaRPr lang="en-US" altLang="en-US"/>
          </a:p>
        </p:txBody>
      </p:sp>
      <p:sp>
        <p:nvSpPr>
          <p:cNvPr id="128002" name="Rectangle 2"/>
          <p:cNvSpPr>
            <a:spLocks noGrp="1" noChangeArrowheads="1"/>
          </p:cNvSpPr>
          <p:nvPr>
            <p:ph type="body" idx="1"/>
          </p:nvPr>
        </p:nvSpPr>
        <p:spPr>
          <a:xfrm>
            <a:off x="1143000" y="609600"/>
            <a:ext cx="7772400" cy="5486400"/>
          </a:xfrm>
        </p:spPr>
        <p:txBody>
          <a:bodyPr lIns="92075" tIns="46038" rIns="92075" bIns="46038"/>
          <a:lstStyle/>
          <a:p>
            <a:pPr eaLnBrk="1" hangingPunct="1">
              <a:defRPr/>
            </a:pPr>
            <a:r>
              <a:rPr lang="en-US" b="1" smtClean="0"/>
              <a:t>Def:</a:t>
            </a:r>
            <a:r>
              <a:rPr lang="en-US" smtClean="0"/>
              <a:t> </a:t>
            </a:r>
            <a:r>
              <a:rPr lang="en-US" u="sng" smtClean="0"/>
              <a:t>State Table</a:t>
            </a:r>
            <a:r>
              <a:rPr lang="en-US" smtClean="0"/>
              <a:t> -- is a table with states down the left side, inputs across the top, and row/column values indicate the current state/input and what state to go to. </a:t>
            </a:r>
          </a:p>
          <a:p>
            <a:pPr eaLnBrk="1" hangingPunct="1">
              <a:defRPr/>
            </a:pPr>
            <a:r>
              <a:rPr lang="en-US" smtClean="0"/>
              <a:t> </a:t>
            </a:r>
          </a:p>
        </p:txBody>
      </p:sp>
      <p:pic>
        <p:nvPicPr>
          <p:cNvPr id="22533" name="Picture 3" descr="c2fig01"/>
          <p:cNvPicPr>
            <a:picLocks noChangeAspect="1" noChangeArrowheads="1"/>
          </p:cNvPicPr>
          <p:nvPr/>
        </p:nvPicPr>
        <p:blipFill>
          <a:blip r:embed="rId2"/>
          <a:srcRect/>
          <a:stretch>
            <a:fillRect/>
          </a:stretch>
        </p:blipFill>
        <p:spPr bwMode="auto">
          <a:xfrm>
            <a:off x="1600200" y="3124200"/>
            <a:ext cx="7048500" cy="2867025"/>
          </a:xfrm>
          <a:prstGeom prst="rect">
            <a:avLst/>
          </a:prstGeom>
          <a:noFill/>
          <a:ln w="9525">
            <a:noFill/>
            <a:miter lim="800000"/>
            <a:headEnd/>
            <a:tailEnd/>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4294967295"/>
          </p:nvPr>
        </p:nvSpPr>
        <p:spPr>
          <a:xfrm>
            <a:off x="3124200" y="6248400"/>
            <a:ext cx="2895600" cy="457200"/>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r>
              <a:rPr lang="en-US"/>
              <a:t>Lexical Analysis</a:t>
            </a:r>
          </a:p>
        </p:txBody>
      </p:sp>
      <p:sp>
        <p:nvSpPr>
          <p:cNvPr id="6" name="Slide Number Placeholder 5"/>
          <p:cNvSpPr>
            <a:spLocks noGrp="1"/>
          </p:cNvSpPr>
          <p:nvPr>
            <p:ph type="sldNum" sz="quarter" idx="4294967295"/>
          </p:nvPr>
        </p:nvSpPr>
        <p:spPr>
          <a:xfrm>
            <a:off x="6553200" y="6243638"/>
            <a:ext cx="2133600" cy="457200"/>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fld id="{DEF50CA3-9791-426D-89A9-0D39E24DF6EF}" type="slidenum">
              <a:rPr lang="en-US" altLang="en-US"/>
              <a:pPr/>
              <a:t>65</a:t>
            </a:fld>
            <a:endParaRPr lang="en-US" altLang="en-US"/>
          </a:p>
        </p:txBody>
      </p:sp>
      <p:sp>
        <p:nvSpPr>
          <p:cNvPr id="129026" name="Rectangle 2"/>
          <p:cNvSpPr>
            <a:spLocks noGrp="1" noChangeArrowheads="1"/>
          </p:cNvSpPr>
          <p:nvPr>
            <p:ph type="title"/>
          </p:nvPr>
        </p:nvSpPr>
        <p:spPr/>
        <p:txBody>
          <a:bodyPr lIns="92075" tIns="46038" rIns="92075" bIns="46038"/>
          <a:lstStyle/>
          <a:p>
            <a:pPr eaLnBrk="1" hangingPunct="1">
              <a:defRPr/>
            </a:pPr>
            <a:r>
              <a:rPr lang="en-US" smtClean="0"/>
              <a:t>Formal Definition</a:t>
            </a:r>
          </a:p>
        </p:txBody>
      </p:sp>
      <p:sp>
        <p:nvSpPr>
          <p:cNvPr id="129027" name="Rectangle 3"/>
          <p:cNvSpPr>
            <a:spLocks noGrp="1" noChangeArrowheads="1"/>
          </p:cNvSpPr>
          <p:nvPr>
            <p:ph type="body" idx="1"/>
          </p:nvPr>
        </p:nvSpPr>
        <p:spPr>
          <a:xfrm>
            <a:off x="1143000" y="1752600"/>
            <a:ext cx="7772400" cy="4114800"/>
          </a:xfrm>
        </p:spPr>
        <p:txBody>
          <a:bodyPr lIns="92075" tIns="46038" rIns="92075" bIns="46038"/>
          <a:lstStyle/>
          <a:p>
            <a:pPr eaLnBrk="1" hangingPunct="1">
              <a:defRPr/>
            </a:pPr>
            <a:r>
              <a:rPr lang="en-US" sz="2800" dirty="0" smtClean="0"/>
              <a:t>Def: FSA -- A FSA, </a:t>
            </a:r>
            <a:r>
              <a:rPr lang="en-US" sz="2800" i="1" dirty="0" smtClean="0"/>
              <a:t>M</a:t>
            </a:r>
            <a:r>
              <a:rPr lang="en-US" sz="2800" dirty="0" smtClean="0"/>
              <a:t> consists of </a:t>
            </a:r>
          </a:p>
          <a:p>
            <a:pPr lvl="1" eaLnBrk="1" hangingPunct="1">
              <a:defRPr/>
            </a:pPr>
            <a:r>
              <a:rPr lang="en-US" sz="2400" dirty="0" smtClean="0"/>
              <a:t>a finite set of input symbols </a:t>
            </a:r>
            <a:r>
              <a:rPr lang="en-US" sz="2400" dirty="0" smtClean="0">
                <a:latin typeface="Symbol" pitchFamily="18" charset="2"/>
              </a:rPr>
              <a:t>S</a:t>
            </a:r>
            <a:r>
              <a:rPr lang="en-US" sz="2400" dirty="0" smtClean="0"/>
              <a:t> (the input alphabet) </a:t>
            </a:r>
          </a:p>
          <a:p>
            <a:pPr lvl="1" eaLnBrk="1" hangingPunct="1">
              <a:defRPr/>
            </a:pPr>
            <a:r>
              <a:rPr lang="en-US" sz="2400" dirty="0" smtClean="0"/>
              <a:t>a finite set of states </a:t>
            </a:r>
            <a:r>
              <a:rPr lang="en-US" sz="2400" i="1" dirty="0" smtClean="0"/>
              <a:t>Q</a:t>
            </a:r>
            <a:r>
              <a:rPr lang="en-US" sz="2400" dirty="0" smtClean="0"/>
              <a:t> </a:t>
            </a:r>
          </a:p>
          <a:p>
            <a:pPr lvl="1" eaLnBrk="1" hangingPunct="1">
              <a:defRPr/>
            </a:pPr>
            <a:r>
              <a:rPr lang="en-US" sz="2400" dirty="0" smtClean="0"/>
              <a:t>A starting state </a:t>
            </a:r>
            <a:r>
              <a:rPr lang="en-US" sz="2400" i="1" dirty="0" smtClean="0"/>
              <a:t>q</a:t>
            </a:r>
            <a:r>
              <a:rPr lang="en-US" sz="2400" i="1" baseline="-25000" dirty="0" smtClean="0"/>
              <a:t>0</a:t>
            </a:r>
            <a:r>
              <a:rPr lang="en-US" sz="2400" dirty="0" smtClean="0"/>
              <a:t> (which is an element of </a:t>
            </a:r>
            <a:r>
              <a:rPr lang="en-US" sz="2400" i="1" dirty="0" smtClean="0"/>
              <a:t>Q</a:t>
            </a:r>
            <a:r>
              <a:rPr lang="en-US" sz="2400" dirty="0" smtClean="0"/>
              <a:t>) </a:t>
            </a:r>
          </a:p>
          <a:p>
            <a:pPr lvl="1" eaLnBrk="1" hangingPunct="1">
              <a:defRPr/>
            </a:pPr>
            <a:r>
              <a:rPr lang="en-US" sz="2400" dirty="0" smtClean="0"/>
              <a:t>A set of accepting states </a:t>
            </a:r>
            <a:r>
              <a:rPr lang="en-US" sz="2400" i="1" dirty="0" smtClean="0"/>
              <a:t>F</a:t>
            </a:r>
            <a:r>
              <a:rPr lang="en-US" sz="2400" dirty="0" smtClean="0"/>
              <a:t> (a subset of </a:t>
            </a:r>
            <a:r>
              <a:rPr lang="en-US" sz="2400" i="1" dirty="0" smtClean="0"/>
              <a:t>Q</a:t>
            </a:r>
            <a:r>
              <a:rPr lang="en-US" sz="2400" dirty="0" smtClean="0"/>
              <a:t>)               (these are sometimes called final states) </a:t>
            </a:r>
          </a:p>
          <a:p>
            <a:pPr lvl="1" eaLnBrk="1" hangingPunct="1">
              <a:defRPr/>
            </a:pPr>
            <a:r>
              <a:rPr lang="en-US" sz="2400" dirty="0" smtClean="0"/>
              <a:t>A state-transition function </a:t>
            </a:r>
            <a:r>
              <a:rPr lang="en-US" sz="2400" i="1" dirty="0" smtClean="0"/>
              <a:t>N: (Q x </a:t>
            </a:r>
            <a:r>
              <a:rPr lang="en-US" sz="2400" i="1" dirty="0" smtClean="0">
                <a:latin typeface="Symbol" pitchFamily="18" charset="2"/>
              </a:rPr>
              <a:t>S</a:t>
            </a:r>
            <a:r>
              <a:rPr lang="en-US" sz="2400" i="1" dirty="0" smtClean="0"/>
              <a:t>) -&gt; Q</a:t>
            </a:r>
            <a:r>
              <a:rPr lang="en-US" sz="2400" dirty="0" smtClean="0"/>
              <a:t> </a:t>
            </a:r>
          </a:p>
          <a:p>
            <a:pPr eaLnBrk="1" hangingPunct="1">
              <a:defRPr/>
            </a:pPr>
            <a:r>
              <a:rPr lang="en-US" sz="2800" i="1" smtClean="0"/>
              <a:t>M = (</a:t>
            </a:r>
            <a:r>
              <a:rPr lang="en-US" sz="2800" i="1" smtClean="0">
                <a:latin typeface="Symbol" pitchFamily="18" charset="2"/>
              </a:rPr>
              <a:t>S</a:t>
            </a:r>
            <a:r>
              <a:rPr lang="en-US" sz="2800" i="1" smtClean="0"/>
              <a:t>, Q, q</a:t>
            </a:r>
            <a:r>
              <a:rPr lang="en-US" sz="2800" i="1" baseline="-25000" smtClean="0"/>
              <a:t>0</a:t>
            </a:r>
            <a:r>
              <a:rPr lang="en-US" sz="2800" i="1" smtClean="0"/>
              <a:t>, F, N)</a:t>
            </a:r>
            <a:r>
              <a:rPr lang="en-US" sz="2800" smtClean="0"/>
              <a:t> </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4294967295"/>
          </p:nvPr>
        </p:nvSpPr>
        <p:spPr>
          <a:xfrm>
            <a:off x="3124200" y="6248400"/>
            <a:ext cx="2895600" cy="457200"/>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r>
              <a:rPr lang="en-US"/>
              <a:t>Lexical Analysis</a:t>
            </a:r>
          </a:p>
        </p:txBody>
      </p:sp>
      <p:sp>
        <p:nvSpPr>
          <p:cNvPr id="6" name="Slide Number Placeholder 5"/>
          <p:cNvSpPr>
            <a:spLocks noGrp="1"/>
          </p:cNvSpPr>
          <p:nvPr>
            <p:ph type="sldNum" sz="quarter" idx="4294967295"/>
          </p:nvPr>
        </p:nvSpPr>
        <p:spPr>
          <a:xfrm>
            <a:off x="6553200" y="6243638"/>
            <a:ext cx="2133600" cy="457200"/>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fld id="{2B3A4317-A5BE-4910-ABB1-4C7CAA3B34BC}" type="slidenum">
              <a:rPr lang="en-US" altLang="en-US"/>
              <a:pPr/>
              <a:t>66</a:t>
            </a:fld>
            <a:endParaRPr lang="en-US" altLang="en-US"/>
          </a:p>
        </p:txBody>
      </p:sp>
      <p:sp>
        <p:nvSpPr>
          <p:cNvPr id="130050" name="Rectangle 2"/>
          <p:cNvSpPr>
            <a:spLocks noGrp="1" noChangeArrowheads="1"/>
          </p:cNvSpPr>
          <p:nvPr>
            <p:ph type="body" idx="1"/>
          </p:nvPr>
        </p:nvSpPr>
        <p:spPr>
          <a:xfrm>
            <a:off x="1143000" y="609600"/>
            <a:ext cx="7772400" cy="5486400"/>
          </a:xfrm>
        </p:spPr>
        <p:txBody>
          <a:bodyPr lIns="92075" tIns="46038" rIns="92075" bIns="46038"/>
          <a:lstStyle/>
          <a:p>
            <a:pPr eaLnBrk="1" hangingPunct="1">
              <a:defRPr/>
            </a:pPr>
            <a:r>
              <a:rPr lang="en-US" smtClean="0"/>
              <a:t>Example 1:</a:t>
            </a:r>
          </a:p>
          <a:p>
            <a:pPr lvl="1" eaLnBrk="1" hangingPunct="1">
              <a:defRPr/>
            </a:pPr>
            <a:r>
              <a:rPr lang="en-US" smtClean="0"/>
              <a:t>Given Machine Construct Table:  </a:t>
            </a:r>
          </a:p>
        </p:txBody>
      </p:sp>
      <p:pic>
        <p:nvPicPr>
          <p:cNvPr id="24581" name="Picture 3" descr="c2fig02"/>
          <p:cNvPicPr>
            <a:picLocks noChangeAspect="1" noChangeArrowheads="1"/>
          </p:cNvPicPr>
          <p:nvPr/>
        </p:nvPicPr>
        <p:blipFill>
          <a:blip r:embed="rId2"/>
          <a:srcRect/>
          <a:stretch>
            <a:fillRect/>
          </a:stretch>
        </p:blipFill>
        <p:spPr bwMode="auto">
          <a:xfrm>
            <a:off x="2743200" y="1828800"/>
            <a:ext cx="3994150" cy="4452938"/>
          </a:xfrm>
          <a:prstGeom prst="rect">
            <a:avLst/>
          </a:prstGeom>
          <a:noFill/>
          <a:ln w="9525">
            <a:noFill/>
            <a:miter lim="800000"/>
            <a:headEnd/>
            <a:tailEnd/>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r>
              <a:rPr lang="en-US"/>
              <a:t>Lexical Analysis</a:t>
            </a:r>
          </a:p>
        </p:txBody>
      </p:sp>
      <p:sp>
        <p:nvSpPr>
          <p:cNvPr id="5" name="Slide Number Placeholder 3"/>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fld id="{82518785-A686-4E8A-AE2C-F1A9D8880496}" type="slidenum">
              <a:rPr lang="en-US" altLang="en-US"/>
              <a:pPr/>
              <a:t>67</a:t>
            </a:fld>
            <a:endParaRPr lang="en-US" altLang="en-US"/>
          </a:p>
        </p:txBody>
      </p:sp>
      <p:pic>
        <p:nvPicPr>
          <p:cNvPr id="25604" name="Picture 2" descr="c2fig03"/>
          <p:cNvPicPr>
            <a:picLocks noChangeAspect="1" noChangeArrowheads="1"/>
          </p:cNvPicPr>
          <p:nvPr/>
        </p:nvPicPr>
        <p:blipFill>
          <a:blip r:embed="rId2"/>
          <a:srcRect/>
          <a:stretch>
            <a:fillRect/>
          </a:stretch>
        </p:blipFill>
        <p:spPr bwMode="auto">
          <a:xfrm>
            <a:off x="1976438" y="1419225"/>
            <a:ext cx="5191125" cy="4019550"/>
          </a:xfrm>
          <a:prstGeom prst="rect">
            <a:avLst/>
          </a:prstGeom>
          <a:noFill/>
          <a:ln w="9525">
            <a:noFill/>
            <a:miter lim="800000"/>
            <a:headEnd/>
            <a:tailEnd/>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4294967295"/>
          </p:nvPr>
        </p:nvSpPr>
        <p:spPr>
          <a:xfrm>
            <a:off x="3124200" y="6248400"/>
            <a:ext cx="2895600" cy="457200"/>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r>
              <a:rPr lang="en-US"/>
              <a:t>Lexical Analysis</a:t>
            </a:r>
          </a:p>
        </p:txBody>
      </p:sp>
      <p:sp>
        <p:nvSpPr>
          <p:cNvPr id="5" name="Slide Number Placeholder 5"/>
          <p:cNvSpPr>
            <a:spLocks noGrp="1"/>
          </p:cNvSpPr>
          <p:nvPr>
            <p:ph type="sldNum" sz="quarter" idx="4294967295"/>
          </p:nvPr>
        </p:nvSpPr>
        <p:spPr>
          <a:xfrm>
            <a:off x="6553200" y="6243638"/>
            <a:ext cx="2133600" cy="457200"/>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fld id="{CE103740-8065-4F2A-920B-A498B42223D8}" type="slidenum">
              <a:rPr lang="en-US" altLang="en-US"/>
              <a:pPr/>
              <a:t>68</a:t>
            </a:fld>
            <a:endParaRPr lang="en-US" altLang="en-US"/>
          </a:p>
        </p:txBody>
      </p:sp>
      <p:sp>
        <p:nvSpPr>
          <p:cNvPr id="132098" name="Rectangle 2"/>
          <p:cNvSpPr>
            <a:spLocks noGrp="1" noChangeArrowheads="1"/>
          </p:cNvSpPr>
          <p:nvPr>
            <p:ph type="body" idx="1"/>
          </p:nvPr>
        </p:nvSpPr>
        <p:spPr>
          <a:xfrm>
            <a:off x="1143000" y="533400"/>
            <a:ext cx="7772400" cy="5562600"/>
          </a:xfrm>
        </p:spPr>
        <p:txBody>
          <a:bodyPr lIns="92075" tIns="46038" rIns="92075" bIns="46038"/>
          <a:lstStyle/>
          <a:p>
            <a:pPr eaLnBrk="1" hangingPunct="1">
              <a:defRPr/>
            </a:pPr>
            <a:r>
              <a:rPr lang="en-US" smtClean="0"/>
              <a:t>Example 1 (cont.): 					</a:t>
            </a:r>
          </a:p>
          <a:p>
            <a:pPr lvl="1" eaLnBrk="1" hangingPunct="1">
              <a:defRPr/>
            </a:pPr>
            <a:r>
              <a:rPr lang="en-US" smtClean="0"/>
              <a:t>State 1 is the Starting State. This is shown by the arrow in the Machine, and the fact that it is the first state in the table. 					</a:t>
            </a:r>
          </a:p>
          <a:p>
            <a:pPr lvl="1" eaLnBrk="1" hangingPunct="1">
              <a:defRPr/>
            </a:pPr>
            <a:r>
              <a:rPr lang="en-US" smtClean="0"/>
              <a:t>States 3 and 4 are the accepting states. This is shown by the double circles in the machine, and the fact that they are underlined in the table. </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4294967295"/>
          </p:nvPr>
        </p:nvSpPr>
        <p:spPr>
          <a:xfrm>
            <a:off x="3124200" y="6248400"/>
            <a:ext cx="2895600" cy="457200"/>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r>
              <a:rPr lang="en-US"/>
              <a:t>Lexical Analysis</a:t>
            </a:r>
          </a:p>
        </p:txBody>
      </p:sp>
      <p:sp>
        <p:nvSpPr>
          <p:cNvPr id="6" name="Slide Number Placeholder 5"/>
          <p:cNvSpPr>
            <a:spLocks noGrp="1"/>
          </p:cNvSpPr>
          <p:nvPr>
            <p:ph type="sldNum" sz="quarter" idx="4294967295"/>
          </p:nvPr>
        </p:nvSpPr>
        <p:spPr>
          <a:xfrm>
            <a:off x="6553200" y="6243638"/>
            <a:ext cx="2133600" cy="457200"/>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fld id="{538E0DF1-FEFF-4683-9049-5AE7312FBD1C}" type="slidenum">
              <a:rPr lang="en-US" altLang="en-US"/>
              <a:pPr/>
              <a:t>69</a:t>
            </a:fld>
            <a:endParaRPr lang="en-US" altLang="en-US"/>
          </a:p>
        </p:txBody>
      </p:sp>
      <p:sp>
        <p:nvSpPr>
          <p:cNvPr id="133122" name="Rectangle 2"/>
          <p:cNvSpPr>
            <a:spLocks noGrp="1" noChangeArrowheads="1"/>
          </p:cNvSpPr>
          <p:nvPr>
            <p:ph type="body" idx="1"/>
          </p:nvPr>
        </p:nvSpPr>
        <p:spPr>
          <a:xfrm>
            <a:off x="1143000" y="685800"/>
            <a:ext cx="7772400" cy="5410200"/>
          </a:xfrm>
        </p:spPr>
        <p:txBody>
          <a:bodyPr lIns="92075" tIns="46038" rIns="92075" bIns="46038"/>
          <a:lstStyle/>
          <a:p>
            <a:pPr eaLnBrk="1" hangingPunct="1">
              <a:defRPr/>
            </a:pPr>
            <a:r>
              <a:rPr lang="en-US" smtClean="0"/>
              <a:t>Example 2:</a:t>
            </a:r>
          </a:p>
          <a:p>
            <a:pPr lvl="1" eaLnBrk="1" hangingPunct="1">
              <a:defRPr/>
            </a:pPr>
            <a:r>
              <a:rPr lang="en-US" smtClean="0"/>
              <a:t>Given Table, Construct Machine: </a:t>
            </a:r>
          </a:p>
        </p:txBody>
      </p:sp>
      <p:pic>
        <p:nvPicPr>
          <p:cNvPr id="27653" name="Picture 3" descr="c2fig05"/>
          <p:cNvPicPr>
            <a:picLocks noChangeAspect="1" noChangeArrowheads="1"/>
          </p:cNvPicPr>
          <p:nvPr/>
        </p:nvPicPr>
        <p:blipFill>
          <a:blip r:embed="rId2"/>
          <a:srcRect/>
          <a:stretch>
            <a:fillRect/>
          </a:stretch>
        </p:blipFill>
        <p:spPr bwMode="auto">
          <a:xfrm>
            <a:off x="2286000" y="1828800"/>
            <a:ext cx="5200650" cy="4486275"/>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1" name="CustomShape 1"/>
          <p:cNvSpPr/>
          <p:nvPr/>
        </p:nvSpPr>
        <p:spPr>
          <a:xfrm>
            <a:off x="685800" y="609120"/>
            <a:ext cx="7771680" cy="114228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gn="ctr">
              <a:lnSpc>
                <a:spcPct val="100000"/>
              </a:lnSpc>
            </a:pPr>
            <a:r>
              <a:rPr lang="en-US" sz="3200" b="1" strike="noStrike" spc="-1">
                <a:solidFill>
                  <a:srgbClr val="000000"/>
                </a:solidFill>
                <a:uFill>
                  <a:solidFill>
                    <a:srgbClr val="FFFFFF"/>
                  </a:solidFill>
                </a:uFill>
                <a:latin typeface="Times New Roman"/>
                <a:ea typeface="DejaVu Sans"/>
              </a:rPr>
              <a:t>Compilers and Interpreters (cont’d)</a:t>
            </a:r>
            <a:endParaRPr lang="en-US" sz="1800" b="0" strike="noStrike" spc="-1">
              <a:solidFill>
                <a:srgbClr val="000000"/>
              </a:solidFill>
              <a:uFill>
                <a:solidFill>
                  <a:srgbClr val="FFFFFF"/>
                </a:solidFill>
              </a:uFill>
              <a:latin typeface="Arial"/>
            </a:endParaRPr>
          </a:p>
        </p:txBody>
      </p:sp>
      <p:sp>
        <p:nvSpPr>
          <p:cNvPr id="102" name="CustomShape 2"/>
          <p:cNvSpPr/>
          <p:nvPr/>
        </p:nvSpPr>
        <p:spPr>
          <a:xfrm>
            <a:off x="3200400" y="4800600"/>
            <a:ext cx="2437560" cy="913680"/>
          </a:xfrm>
          <a:prstGeom prst="rect">
            <a:avLst/>
          </a:prstGeom>
          <a:solidFill>
            <a:srgbClr val="BBE0E3"/>
          </a:solidFill>
          <a:ln w="936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en-US" sz="2400" b="0" strike="noStrike" spc="-1">
                <a:solidFill>
                  <a:srgbClr val="000000"/>
                </a:solidFill>
                <a:uFill>
                  <a:solidFill>
                    <a:srgbClr val="FFFFFF"/>
                  </a:solidFill>
                </a:uFill>
                <a:latin typeface="Times New Roman"/>
                <a:ea typeface="DejaVu Sans"/>
              </a:rPr>
              <a:t>Interpreter</a:t>
            </a:r>
            <a:endParaRPr lang="en-US" sz="1800" b="0" strike="noStrike" spc="-1">
              <a:solidFill>
                <a:srgbClr val="000000"/>
              </a:solidFill>
              <a:uFill>
                <a:solidFill>
                  <a:srgbClr val="FFFFFF"/>
                </a:solidFill>
              </a:uFill>
              <a:latin typeface="Arial"/>
            </a:endParaRPr>
          </a:p>
        </p:txBody>
      </p:sp>
      <p:sp>
        <p:nvSpPr>
          <p:cNvPr id="103" name="CustomShape 3"/>
          <p:cNvSpPr/>
          <p:nvPr/>
        </p:nvSpPr>
        <p:spPr>
          <a:xfrm>
            <a:off x="532800" y="4419720"/>
            <a:ext cx="1234440" cy="8247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gn="ctr">
              <a:lnSpc>
                <a:spcPct val="100000"/>
              </a:lnSpc>
            </a:pPr>
            <a:r>
              <a:rPr lang="en-US" sz="2400" b="0" strike="noStrike" spc="-1">
                <a:solidFill>
                  <a:srgbClr val="000000"/>
                </a:solidFill>
                <a:uFill>
                  <a:solidFill>
                    <a:srgbClr val="FFFFFF"/>
                  </a:solidFill>
                </a:uFill>
                <a:latin typeface="Times New Roman"/>
                <a:ea typeface="DejaVu Sans"/>
              </a:rPr>
              <a:t>Source</a:t>
            </a:r>
            <a:endParaRPr lang="en-US" sz="1800" b="0" strike="noStrike" spc="-1">
              <a:solidFill>
                <a:srgbClr val="000000"/>
              </a:solidFill>
              <a:uFill>
                <a:solidFill>
                  <a:srgbClr val="FFFFFF"/>
                </a:solidFill>
              </a:uFill>
              <a:latin typeface="Arial"/>
            </a:endParaRPr>
          </a:p>
          <a:p>
            <a:pPr algn="ctr">
              <a:lnSpc>
                <a:spcPct val="100000"/>
              </a:lnSpc>
            </a:pPr>
            <a:r>
              <a:rPr lang="en-US" sz="2400" b="0" strike="noStrike" spc="-1">
                <a:solidFill>
                  <a:srgbClr val="000000"/>
                </a:solidFill>
                <a:uFill>
                  <a:solidFill>
                    <a:srgbClr val="FFFFFF"/>
                  </a:solidFill>
                </a:uFill>
                <a:latin typeface="Times New Roman"/>
                <a:ea typeface="DejaVu Sans"/>
              </a:rPr>
              <a:t>Program</a:t>
            </a:r>
            <a:endParaRPr lang="en-US" sz="1800" b="0" strike="noStrike" spc="-1">
              <a:solidFill>
                <a:srgbClr val="000000"/>
              </a:solidFill>
              <a:uFill>
                <a:solidFill>
                  <a:srgbClr val="FFFFFF"/>
                </a:solidFill>
              </a:uFill>
              <a:latin typeface="Arial"/>
            </a:endParaRPr>
          </a:p>
        </p:txBody>
      </p:sp>
      <p:sp>
        <p:nvSpPr>
          <p:cNvPr id="104" name="CustomShape 4"/>
          <p:cNvSpPr/>
          <p:nvPr/>
        </p:nvSpPr>
        <p:spPr>
          <a:xfrm>
            <a:off x="917280" y="5486400"/>
            <a:ext cx="820080" cy="4590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en-US" sz="2400" b="0" strike="noStrike" spc="-1">
                <a:solidFill>
                  <a:srgbClr val="000000"/>
                </a:solidFill>
                <a:uFill>
                  <a:solidFill>
                    <a:srgbClr val="FFFFFF"/>
                  </a:solidFill>
                </a:uFill>
                <a:latin typeface="Times New Roman"/>
                <a:ea typeface="DejaVu Sans"/>
              </a:rPr>
              <a:t>Input</a:t>
            </a:r>
            <a:endParaRPr lang="en-US" sz="1800" b="0" strike="noStrike" spc="-1">
              <a:solidFill>
                <a:srgbClr val="000000"/>
              </a:solidFill>
              <a:uFill>
                <a:solidFill>
                  <a:srgbClr val="FFFFFF"/>
                </a:solidFill>
              </a:uFill>
              <a:latin typeface="Arial"/>
            </a:endParaRPr>
          </a:p>
        </p:txBody>
      </p:sp>
      <p:sp>
        <p:nvSpPr>
          <p:cNvPr id="105" name="CustomShape 5"/>
          <p:cNvSpPr/>
          <p:nvPr/>
        </p:nvSpPr>
        <p:spPr>
          <a:xfrm>
            <a:off x="7087680" y="5029200"/>
            <a:ext cx="1027440" cy="4590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en-US" sz="2400" b="0" strike="noStrike" spc="-1">
                <a:solidFill>
                  <a:srgbClr val="000000"/>
                </a:solidFill>
                <a:uFill>
                  <a:solidFill>
                    <a:srgbClr val="FFFFFF"/>
                  </a:solidFill>
                </a:uFill>
                <a:latin typeface="Times New Roman"/>
                <a:ea typeface="DejaVu Sans"/>
              </a:rPr>
              <a:t>Output</a:t>
            </a:r>
            <a:endParaRPr lang="en-US" sz="1800" b="0" strike="noStrike" spc="-1">
              <a:solidFill>
                <a:srgbClr val="000000"/>
              </a:solidFill>
              <a:uFill>
                <a:solidFill>
                  <a:srgbClr val="FFFFFF"/>
                </a:solidFill>
              </a:uFill>
              <a:latin typeface="Arial"/>
            </a:endParaRPr>
          </a:p>
        </p:txBody>
      </p:sp>
      <p:sp>
        <p:nvSpPr>
          <p:cNvPr id="106" name="Line 6"/>
          <p:cNvSpPr/>
          <p:nvPr/>
        </p:nvSpPr>
        <p:spPr>
          <a:xfrm>
            <a:off x="1828800" y="4800600"/>
            <a:ext cx="1371600" cy="228600"/>
          </a:xfrm>
          <a:prstGeom prst="line">
            <a:avLst/>
          </a:prstGeom>
          <a:ln w="25560">
            <a:solidFill>
              <a:srgbClr val="000000"/>
            </a:solidFill>
            <a:miter/>
            <a:tailEnd type="stealth" w="lg" len="lg"/>
          </a:ln>
        </p:spPr>
        <p:style>
          <a:lnRef idx="0">
            <a:scrgbClr r="0" g="0" b="0"/>
          </a:lnRef>
          <a:fillRef idx="0">
            <a:scrgbClr r="0" g="0" b="0"/>
          </a:fillRef>
          <a:effectRef idx="0">
            <a:scrgbClr r="0" g="0" b="0"/>
          </a:effectRef>
          <a:fontRef idx="minor"/>
        </p:style>
      </p:sp>
      <p:sp>
        <p:nvSpPr>
          <p:cNvPr id="107" name="Line 7"/>
          <p:cNvSpPr/>
          <p:nvPr/>
        </p:nvSpPr>
        <p:spPr>
          <a:xfrm flipV="1">
            <a:off x="1828800" y="5486040"/>
            <a:ext cx="1371600" cy="228600"/>
          </a:xfrm>
          <a:prstGeom prst="line">
            <a:avLst/>
          </a:prstGeom>
          <a:ln w="25560">
            <a:solidFill>
              <a:srgbClr val="000000"/>
            </a:solidFill>
            <a:miter/>
            <a:tailEnd type="stealth" w="lg" len="lg"/>
          </a:ln>
        </p:spPr>
        <p:style>
          <a:lnRef idx="0">
            <a:scrgbClr r="0" g="0" b="0"/>
          </a:lnRef>
          <a:fillRef idx="0">
            <a:scrgbClr r="0" g="0" b="0"/>
          </a:fillRef>
          <a:effectRef idx="0">
            <a:scrgbClr r="0" g="0" b="0"/>
          </a:effectRef>
          <a:fontRef idx="minor"/>
        </p:style>
      </p:sp>
      <p:sp>
        <p:nvSpPr>
          <p:cNvPr id="108" name="Line 8"/>
          <p:cNvSpPr/>
          <p:nvPr/>
        </p:nvSpPr>
        <p:spPr>
          <a:xfrm>
            <a:off x="5638680" y="5257800"/>
            <a:ext cx="1447920" cy="360"/>
          </a:xfrm>
          <a:prstGeom prst="line">
            <a:avLst/>
          </a:prstGeom>
          <a:ln w="25560">
            <a:solidFill>
              <a:srgbClr val="000000"/>
            </a:solidFill>
            <a:miter/>
            <a:tailEnd type="stealth" w="lg" len="lg"/>
          </a:ln>
        </p:spPr>
        <p:style>
          <a:lnRef idx="0">
            <a:scrgbClr r="0" g="0" b="0"/>
          </a:lnRef>
          <a:fillRef idx="0">
            <a:scrgbClr r="0" g="0" b="0"/>
          </a:fillRef>
          <a:effectRef idx="0">
            <a:scrgbClr r="0" g="0" b="0"/>
          </a:effectRef>
          <a:fontRef idx="minor"/>
        </p:style>
      </p:sp>
      <p:sp>
        <p:nvSpPr>
          <p:cNvPr id="109" name="Line 9"/>
          <p:cNvSpPr/>
          <p:nvPr/>
        </p:nvSpPr>
        <p:spPr>
          <a:xfrm>
            <a:off x="4419720" y="5715000"/>
            <a:ext cx="360" cy="533520"/>
          </a:xfrm>
          <a:prstGeom prst="line">
            <a:avLst/>
          </a:prstGeom>
          <a:ln w="25560">
            <a:solidFill>
              <a:srgbClr val="000000"/>
            </a:solidFill>
            <a:miter/>
            <a:tailEnd type="stealth" w="lg" len="lg"/>
          </a:ln>
        </p:spPr>
        <p:style>
          <a:lnRef idx="0">
            <a:scrgbClr r="0" g="0" b="0"/>
          </a:lnRef>
          <a:fillRef idx="0">
            <a:scrgbClr r="0" g="0" b="0"/>
          </a:fillRef>
          <a:effectRef idx="0">
            <a:scrgbClr r="0" g="0" b="0"/>
          </a:effectRef>
          <a:fontRef idx="minor"/>
        </p:style>
      </p:sp>
      <p:sp>
        <p:nvSpPr>
          <p:cNvPr id="110" name="CustomShape 10"/>
          <p:cNvSpPr/>
          <p:nvPr/>
        </p:nvSpPr>
        <p:spPr>
          <a:xfrm>
            <a:off x="3428640" y="6172200"/>
            <a:ext cx="2054520" cy="4590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en-US" sz="2400" b="0" strike="noStrike" spc="-1">
                <a:solidFill>
                  <a:srgbClr val="000000"/>
                </a:solidFill>
                <a:uFill>
                  <a:solidFill>
                    <a:srgbClr val="FFFFFF"/>
                  </a:solidFill>
                </a:uFill>
                <a:latin typeface="Times New Roman"/>
                <a:ea typeface="DejaVu Sans"/>
              </a:rPr>
              <a:t>Error messages</a:t>
            </a:r>
            <a:endParaRPr lang="en-US" sz="1800" b="0" strike="noStrike" spc="-1">
              <a:solidFill>
                <a:srgbClr val="000000"/>
              </a:solidFill>
              <a:uFill>
                <a:solidFill>
                  <a:srgbClr val="FFFFFF"/>
                </a:solidFill>
              </a:uFill>
              <a:latin typeface="Arial"/>
            </a:endParaRPr>
          </a:p>
        </p:txBody>
      </p:sp>
      <p:sp>
        <p:nvSpPr>
          <p:cNvPr id="111" name="CustomShape 11"/>
          <p:cNvSpPr/>
          <p:nvPr/>
        </p:nvSpPr>
        <p:spPr>
          <a:xfrm>
            <a:off x="685800" y="1981080"/>
            <a:ext cx="7771680" cy="411408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marL="342720" indent="-342000">
              <a:lnSpc>
                <a:spcPct val="100000"/>
              </a:lnSpc>
              <a:buClr>
                <a:srgbClr val="000000"/>
              </a:buClr>
              <a:buFont typeface="Times"/>
              <a:buChar char="•"/>
            </a:pPr>
            <a:r>
              <a:rPr lang="en-US" sz="3200" b="0" strike="noStrike" spc="-1">
                <a:solidFill>
                  <a:srgbClr val="000000"/>
                </a:solidFill>
                <a:uFill>
                  <a:solidFill>
                    <a:srgbClr val="FFFFFF"/>
                  </a:solidFill>
                </a:uFill>
                <a:latin typeface="Times New Roman"/>
                <a:ea typeface="DejaVu Sans"/>
              </a:rPr>
              <a:t>“</a:t>
            </a:r>
            <a:r>
              <a:rPr lang="en-US" sz="3200" b="0" i="1" strike="noStrike" spc="-1">
                <a:solidFill>
                  <a:srgbClr val="000000"/>
                </a:solidFill>
                <a:uFill>
                  <a:solidFill>
                    <a:srgbClr val="FFFFFF"/>
                  </a:solidFill>
                </a:uFill>
                <a:latin typeface="Times New Roman"/>
                <a:ea typeface="DejaVu Sans"/>
              </a:rPr>
              <a:t>Interpretation</a:t>
            </a:r>
            <a:r>
              <a:rPr lang="en-US" sz="3200" b="0" strike="noStrike" spc="-1">
                <a:solidFill>
                  <a:srgbClr val="000000"/>
                </a:solidFill>
                <a:uFill>
                  <a:solidFill>
                    <a:srgbClr val="FFFFFF"/>
                  </a:solidFill>
                </a:uFill>
                <a:latin typeface="Times New Roman"/>
                <a:ea typeface="DejaVu Sans"/>
              </a:rPr>
              <a:t>”</a:t>
            </a:r>
            <a:endParaRPr lang="en-US" sz="1800" b="0" strike="noStrike" spc="-1">
              <a:solidFill>
                <a:srgbClr val="000000"/>
              </a:solidFill>
              <a:uFill>
                <a:solidFill>
                  <a:srgbClr val="FFFFFF"/>
                </a:solidFill>
              </a:uFill>
              <a:latin typeface="Arial"/>
            </a:endParaRPr>
          </a:p>
          <a:p>
            <a:pPr marL="742680" lvl="1" indent="-284760">
              <a:lnSpc>
                <a:spcPct val="100000"/>
              </a:lnSpc>
              <a:buClr>
                <a:srgbClr val="000000"/>
              </a:buClr>
              <a:buFont typeface="Times"/>
              <a:buChar char="–"/>
            </a:pPr>
            <a:r>
              <a:rPr lang="en-US" sz="2800" b="0" strike="noStrike" spc="-1">
                <a:solidFill>
                  <a:srgbClr val="000000"/>
                </a:solidFill>
                <a:uFill>
                  <a:solidFill>
                    <a:srgbClr val="FFFFFF"/>
                  </a:solidFill>
                </a:uFill>
                <a:latin typeface="Times New Roman"/>
                <a:ea typeface="DejaVu Sans"/>
              </a:rPr>
              <a:t>Performing the operations implied by the source program</a:t>
            </a:r>
            <a:endParaRPr lang="en-US"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r>
              <a:rPr lang="en-US"/>
              <a:t>Lexical Analysis</a:t>
            </a:r>
          </a:p>
        </p:txBody>
      </p:sp>
      <p:sp>
        <p:nvSpPr>
          <p:cNvPr id="5" name="Slide Number Placeholder 3"/>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fld id="{93BBCD08-F2DD-4C28-896D-D280F48B5B76}" type="slidenum">
              <a:rPr lang="en-US" altLang="en-US"/>
              <a:pPr/>
              <a:t>70</a:t>
            </a:fld>
            <a:endParaRPr lang="en-US" altLang="en-US"/>
          </a:p>
        </p:txBody>
      </p:sp>
      <p:pic>
        <p:nvPicPr>
          <p:cNvPr id="28676" name="Picture 2" descr="c2fig04"/>
          <p:cNvPicPr>
            <a:picLocks noChangeAspect="1" noChangeArrowheads="1"/>
          </p:cNvPicPr>
          <p:nvPr/>
        </p:nvPicPr>
        <p:blipFill>
          <a:blip r:embed="rId2"/>
          <a:srcRect/>
          <a:stretch>
            <a:fillRect/>
          </a:stretch>
        </p:blipFill>
        <p:spPr bwMode="auto">
          <a:xfrm>
            <a:off x="2667000" y="304800"/>
            <a:ext cx="4610100" cy="6057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4294967295"/>
          </p:nvPr>
        </p:nvSpPr>
        <p:spPr>
          <a:xfrm>
            <a:off x="3124200" y="6248400"/>
            <a:ext cx="2895600" cy="457200"/>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r>
              <a:rPr lang="en-US"/>
              <a:t>Lexical Analysis</a:t>
            </a:r>
          </a:p>
        </p:txBody>
      </p:sp>
      <p:sp>
        <p:nvSpPr>
          <p:cNvPr id="5" name="Slide Number Placeholder 5"/>
          <p:cNvSpPr>
            <a:spLocks noGrp="1"/>
          </p:cNvSpPr>
          <p:nvPr>
            <p:ph type="sldNum" sz="quarter" idx="4294967295"/>
          </p:nvPr>
        </p:nvSpPr>
        <p:spPr>
          <a:xfrm>
            <a:off x="6553200" y="6243638"/>
            <a:ext cx="2133600" cy="457200"/>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fld id="{79403392-C56E-4061-ADC3-D2EDA5A486AB}" type="slidenum">
              <a:rPr lang="en-US" altLang="en-US"/>
              <a:pPr/>
              <a:t>71</a:t>
            </a:fld>
            <a:endParaRPr lang="en-US" altLang="en-US"/>
          </a:p>
        </p:txBody>
      </p:sp>
      <p:sp>
        <p:nvSpPr>
          <p:cNvPr id="135170" name="Rectangle 2"/>
          <p:cNvSpPr>
            <a:spLocks noGrp="1" noChangeArrowheads="1"/>
          </p:cNvSpPr>
          <p:nvPr>
            <p:ph type="body" idx="1"/>
          </p:nvPr>
        </p:nvSpPr>
        <p:spPr>
          <a:xfrm>
            <a:off x="1143000" y="685800"/>
            <a:ext cx="7772400" cy="5410200"/>
          </a:xfrm>
        </p:spPr>
        <p:txBody>
          <a:bodyPr lIns="92075" tIns="46038" rIns="92075" bIns="46038"/>
          <a:lstStyle/>
          <a:p>
            <a:pPr eaLnBrk="1" hangingPunct="1">
              <a:defRPr/>
            </a:pPr>
            <a:r>
              <a:rPr lang="en-US" smtClean="0"/>
              <a:t>Example 2 (cont.):</a:t>
            </a:r>
          </a:p>
          <a:p>
            <a:pPr lvl="1" eaLnBrk="1" hangingPunct="1">
              <a:defRPr/>
            </a:pPr>
            <a:r>
              <a:rPr lang="en-US" smtClean="0"/>
              <a:t>This machine shows that it is entirely possible to have unreachable states in an automaton. 		</a:t>
            </a:r>
          </a:p>
          <a:p>
            <a:pPr lvl="1" eaLnBrk="1" hangingPunct="1">
              <a:defRPr/>
            </a:pPr>
            <a:r>
              <a:rPr lang="en-US" smtClean="0"/>
              <a:t>These states can be removed without affecting the automaton.</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4294967295"/>
          </p:nvPr>
        </p:nvSpPr>
        <p:spPr>
          <a:xfrm>
            <a:off x="3124200" y="6248400"/>
            <a:ext cx="2895600" cy="457200"/>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r>
              <a:rPr lang="en-US"/>
              <a:t>Lexical Analysis</a:t>
            </a:r>
          </a:p>
        </p:txBody>
      </p:sp>
      <p:sp>
        <p:nvSpPr>
          <p:cNvPr id="6" name="Slide Number Placeholder 5"/>
          <p:cNvSpPr>
            <a:spLocks noGrp="1"/>
          </p:cNvSpPr>
          <p:nvPr>
            <p:ph type="sldNum" sz="quarter" idx="4294967295"/>
          </p:nvPr>
        </p:nvSpPr>
        <p:spPr>
          <a:xfrm>
            <a:off x="6553200" y="6243638"/>
            <a:ext cx="2133600" cy="457200"/>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fld id="{EED2EB78-E13C-4C6D-BE52-AFE83E07ED18}" type="slidenum">
              <a:rPr lang="en-US" altLang="en-US"/>
              <a:pPr/>
              <a:t>72</a:t>
            </a:fld>
            <a:endParaRPr lang="en-US" altLang="en-US"/>
          </a:p>
        </p:txBody>
      </p:sp>
      <p:sp>
        <p:nvSpPr>
          <p:cNvPr id="136194" name="Rectangle 2"/>
          <p:cNvSpPr>
            <a:spLocks noGrp="1" noChangeArrowheads="1"/>
          </p:cNvSpPr>
          <p:nvPr>
            <p:ph type="title"/>
          </p:nvPr>
        </p:nvSpPr>
        <p:spPr/>
        <p:txBody>
          <a:bodyPr lIns="92075" tIns="46038" rIns="92075" bIns="46038"/>
          <a:lstStyle/>
          <a:p>
            <a:pPr eaLnBrk="1" hangingPunct="1">
              <a:defRPr/>
            </a:pPr>
            <a:r>
              <a:rPr lang="en-US" smtClean="0"/>
              <a:t>Acceptance</a:t>
            </a:r>
          </a:p>
        </p:txBody>
      </p:sp>
      <p:sp>
        <p:nvSpPr>
          <p:cNvPr id="136195" name="Rectangle 3"/>
          <p:cNvSpPr>
            <a:spLocks noGrp="1" noChangeArrowheads="1"/>
          </p:cNvSpPr>
          <p:nvPr>
            <p:ph type="body" idx="1"/>
          </p:nvPr>
        </p:nvSpPr>
        <p:spPr/>
        <p:txBody>
          <a:bodyPr lIns="92075" tIns="46038" rIns="92075" bIns="46038"/>
          <a:lstStyle/>
          <a:p>
            <a:pPr eaLnBrk="1" hangingPunct="1">
              <a:defRPr/>
            </a:pPr>
            <a:r>
              <a:rPr lang="en-US" smtClean="0"/>
              <a:t>We use FSA's for recognizing tokens 			</a:t>
            </a:r>
          </a:p>
          <a:p>
            <a:pPr eaLnBrk="1" hangingPunct="1">
              <a:defRPr/>
            </a:pPr>
            <a:r>
              <a:rPr lang="en-US" smtClean="0"/>
              <a:t>A character string is recognized (or accepted) by FSA </a:t>
            </a:r>
            <a:r>
              <a:rPr lang="en-US" i="1" smtClean="0"/>
              <a:t>M</a:t>
            </a:r>
            <a:r>
              <a:rPr lang="en-US" smtClean="0"/>
              <a:t> if, when the last character has been read, </a:t>
            </a:r>
            <a:r>
              <a:rPr lang="en-US" i="1" smtClean="0"/>
              <a:t>M</a:t>
            </a:r>
            <a:r>
              <a:rPr lang="en-US" smtClean="0"/>
              <a:t> is in one of the accepting states. </a:t>
            </a:r>
          </a:p>
          <a:p>
            <a:pPr lvl="1" eaLnBrk="1" hangingPunct="1">
              <a:defRPr/>
            </a:pPr>
            <a:r>
              <a:rPr lang="en-US" smtClean="0"/>
              <a:t>If we pass through an accepting state, but end in a non-accepting state, the string is NOT accepted. </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4294967295"/>
          </p:nvPr>
        </p:nvSpPr>
        <p:spPr>
          <a:xfrm>
            <a:off x="3124200" y="6248400"/>
            <a:ext cx="2895600" cy="457200"/>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r>
              <a:rPr lang="en-US"/>
              <a:t>Lexical Analysis</a:t>
            </a:r>
          </a:p>
        </p:txBody>
      </p:sp>
      <p:sp>
        <p:nvSpPr>
          <p:cNvPr id="5" name="Slide Number Placeholder 5"/>
          <p:cNvSpPr>
            <a:spLocks noGrp="1"/>
          </p:cNvSpPr>
          <p:nvPr>
            <p:ph type="sldNum" sz="quarter" idx="4294967295"/>
          </p:nvPr>
        </p:nvSpPr>
        <p:spPr>
          <a:xfrm>
            <a:off x="6553200" y="6243638"/>
            <a:ext cx="2133600" cy="457200"/>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fld id="{2064951E-B5F6-4BFB-91CB-203FBB7A88E2}" type="slidenum">
              <a:rPr lang="en-US" altLang="en-US"/>
              <a:pPr/>
              <a:t>73</a:t>
            </a:fld>
            <a:endParaRPr lang="en-US" altLang="en-US"/>
          </a:p>
        </p:txBody>
      </p:sp>
      <p:sp>
        <p:nvSpPr>
          <p:cNvPr id="137218" name="Rectangle 2"/>
          <p:cNvSpPr>
            <a:spLocks noGrp="1" noChangeArrowheads="1"/>
          </p:cNvSpPr>
          <p:nvPr>
            <p:ph type="body" idx="1"/>
          </p:nvPr>
        </p:nvSpPr>
        <p:spPr>
          <a:xfrm>
            <a:off x="1143000" y="533400"/>
            <a:ext cx="7772400" cy="5562600"/>
          </a:xfrm>
        </p:spPr>
        <p:txBody>
          <a:bodyPr lIns="92075" tIns="46038" rIns="92075" bIns="46038"/>
          <a:lstStyle/>
          <a:p>
            <a:pPr eaLnBrk="1" hangingPunct="1">
              <a:defRPr/>
            </a:pPr>
            <a:r>
              <a:rPr lang="en-US" b="1" smtClean="0"/>
              <a:t>Def:</a:t>
            </a:r>
            <a:r>
              <a:rPr lang="en-US" smtClean="0"/>
              <a:t> </a:t>
            </a:r>
            <a:r>
              <a:rPr lang="en-US" u="sng" smtClean="0"/>
              <a:t>language</a:t>
            </a:r>
            <a:r>
              <a:rPr lang="en-US" smtClean="0"/>
              <a:t> -- A language is any set of strings. 								</a:t>
            </a:r>
          </a:p>
          <a:p>
            <a:pPr eaLnBrk="1" hangingPunct="1">
              <a:defRPr/>
            </a:pPr>
            <a:r>
              <a:rPr lang="en-US" b="1" smtClean="0"/>
              <a:t>Def:</a:t>
            </a:r>
            <a:r>
              <a:rPr lang="en-US" smtClean="0"/>
              <a:t> </a:t>
            </a:r>
            <a:r>
              <a:rPr lang="en-US" u="sng" smtClean="0"/>
              <a:t>a language over an alphabet </a:t>
            </a:r>
            <a:r>
              <a:rPr lang="en-US" u="sng" smtClean="0">
                <a:latin typeface="Symbol" pitchFamily="18" charset="2"/>
              </a:rPr>
              <a:t>S</a:t>
            </a:r>
            <a:r>
              <a:rPr lang="en-US" smtClean="0"/>
              <a:t> is any set of strings made up only of the characters from </a:t>
            </a:r>
            <a:r>
              <a:rPr lang="en-US" smtClean="0">
                <a:latin typeface="Symbol" pitchFamily="18" charset="2"/>
              </a:rPr>
              <a:t>S</a:t>
            </a:r>
            <a:r>
              <a:rPr lang="en-US" smtClean="0"/>
              <a:t> 									</a:t>
            </a:r>
          </a:p>
          <a:p>
            <a:pPr eaLnBrk="1" hangingPunct="1">
              <a:defRPr/>
            </a:pPr>
            <a:r>
              <a:rPr lang="en-US" b="1" smtClean="0"/>
              <a:t>Def:</a:t>
            </a:r>
            <a:r>
              <a:rPr lang="en-US" smtClean="0"/>
              <a:t> </a:t>
            </a:r>
            <a:r>
              <a:rPr lang="en-US" u="sng" smtClean="0"/>
              <a:t>L(</a:t>
            </a:r>
            <a:r>
              <a:rPr lang="en-US" i="1" u="sng" smtClean="0"/>
              <a:t>M</a:t>
            </a:r>
            <a:r>
              <a:rPr lang="en-US" u="sng" smtClean="0"/>
              <a:t>) -- the language accepted by </a:t>
            </a:r>
            <a:r>
              <a:rPr lang="en-US" i="1" u="sng" smtClean="0"/>
              <a:t>M</a:t>
            </a:r>
            <a:r>
              <a:rPr lang="en-US" smtClean="0"/>
              <a:t> is the set of all strings over </a:t>
            </a:r>
            <a:r>
              <a:rPr lang="en-US" smtClean="0">
                <a:latin typeface="Symbol" pitchFamily="18" charset="2"/>
              </a:rPr>
              <a:t>S</a:t>
            </a:r>
            <a:r>
              <a:rPr lang="en-US" smtClean="0"/>
              <a:t> that are accepted by </a:t>
            </a:r>
            <a:r>
              <a:rPr lang="en-US" i="1" smtClean="0"/>
              <a:t>M</a:t>
            </a:r>
            <a:r>
              <a:rPr lang="en-US" smtClean="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721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721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721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8"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4294967295"/>
          </p:nvPr>
        </p:nvSpPr>
        <p:spPr>
          <a:xfrm>
            <a:off x="3124200" y="6248400"/>
            <a:ext cx="2895600" cy="457200"/>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r>
              <a:rPr lang="en-US"/>
              <a:t>Lexical Analysis</a:t>
            </a:r>
          </a:p>
        </p:txBody>
      </p:sp>
      <p:sp>
        <p:nvSpPr>
          <p:cNvPr id="5" name="Slide Number Placeholder 5"/>
          <p:cNvSpPr>
            <a:spLocks noGrp="1"/>
          </p:cNvSpPr>
          <p:nvPr>
            <p:ph type="sldNum" sz="quarter" idx="4294967295"/>
          </p:nvPr>
        </p:nvSpPr>
        <p:spPr>
          <a:xfrm>
            <a:off x="6553200" y="6243638"/>
            <a:ext cx="2133600" cy="457200"/>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fld id="{A81BECBC-4DE0-4823-9FA6-B856BC5AFD28}" type="slidenum">
              <a:rPr lang="en-US" altLang="en-US"/>
              <a:pPr/>
              <a:t>74</a:t>
            </a:fld>
            <a:endParaRPr lang="en-US" altLang="en-US"/>
          </a:p>
        </p:txBody>
      </p:sp>
      <p:sp>
        <p:nvSpPr>
          <p:cNvPr id="138242" name="Rectangle 2"/>
          <p:cNvSpPr>
            <a:spLocks noGrp="1" noChangeArrowheads="1"/>
          </p:cNvSpPr>
          <p:nvPr>
            <p:ph type="body" idx="1"/>
          </p:nvPr>
        </p:nvSpPr>
        <p:spPr>
          <a:xfrm>
            <a:off x="1143000" y="685800"/>
            <a:ext cx="7772400" cy="5410200"/>
          </a:xfrm>
        </p:spPr>
        <p:txBody>
          <a:bodyPr lIns="92075" tIns="46038" rIns="92075" bIns="46038"/>
          <a:lstStyle/>
          <a:p>
            <a:pPr eaLnBrk="1" hangingPunct="1">
              <a:defRPr/>
            </a:pPr>
            <a:r>
              <a:rPr lang="en-US" smtClean="0"/>
              <a:t>if we have an FSA for every token, then the language accepted by that FSA is the set of all lexemes embraced by that token. 				</a:t>
            </a:r>
          </a:p>
          <a:p>
            <a:pPr eaLnBrk="1" hangingPunct="1">
              <a:defRPr/>
            </a:pPr>
            <a:r>
              <a:rPr lang="en-US" b="1" smtClean="0"/>
              <a:t>Def:</a:t>
            </a:r>
            <a:r>
              <a:rPr lang="en-US" smtClean="0"/>
              <a:t> </a:t>
            </a:r>
            <a:r>
              <a:rPr lang="en-US" u="sng" smtClean="0"/>
              <a:t>equivalent</a:t>
            </a:r>
            <a:r>
              <a:rPr lang="en-US" smtClean="0"/>
              <a:t> -- 						M1 == M2 iff L(M1) = L(M2). </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4294967295"/>
          </p:nvPr>
        </p:nvSpPr>
        <p:spPr>
          <a:xfrm>
            <a:off x="3124200" y="6248400"/>
            <a:ext cx="2895600" cy="457200"/>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r>
              <a:rPr lang="en-US"/>
              <a:t>Lexical Analysis</a:t>
            </a:r>
          </a:p>
        </p:txBody>
      </p:sp>
      <p:sp>
        <p:nvSpPr>
          <p:cNvPr id="5" name="Slide Number Placeholder 5"/>
          <p:cNvSpPr>
            <a:spLocks noGrp="1"/>
          </p:cNvSpPr>
          <p:nvPr>
            <p:ph type="sldNum" sz="quarter" idx="4294967295"/>
          </p:nvPr>
        </p:nvSpPr>
        <p:spPr>
          <a:xfrm>
            <a:off x="6553200" y="6243638"/>
            <a:ext cx="2133600" cy="457200"/>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fld id="{B09661C1-28FE-4191-B03C-41656B58EA41}" type="slidenum">
              <a:rPr lang="en-US" altLang="en-US"/>
              <a:pPr/>
              <a:t>75</a:t>
            </a:fld>
            <a:endParaRPr lang="en-US" altLang="en-US"/>
          </a:p>
        </p:txBody>
      </p:sp>
      <p:sp>
        <p:nvSpPr>
          <p:cNvPr id="139266" name="Rectangle 2"/>
          <p:cNvSpPr>
            <a:spLocks noGrp="1" noChangeArrowheads="1"/>
          </p:cNvSpPr>
          <p:nvPr>
            <p:ph type="body" idx="1"/>
          </p:nvPr>
        </p:nvSpPr>
        <p:spPr>
          <a:xfrm>
            <a:off x="1143000" y="533400"/>
            <a:ext cx="7772400" cy="5562600"/>
          </a:xfrm>
        </p:spPr>
        <p:txBody>
          <a:bodyPr lIns="92075" tIns="46038" rIns="92075" bIns="46038">
            <a:normAutofit lnSpcReduction="10000"/>
          </a:bodyPr>
          <a:lstStyle/>
          <a:p>
            <a:pPr eaLnBrk="1" hangingPunct="1">
              <a:lnSpc>
                <a:spcPct val="80000"/>
              </a:lnSpc>
              <a:defRPr/>
            </a:pPr>
            <a:r>
              <a:rPr lang="en-US" sz="2800" smtClean="0"/>
              <a:t>A FSA can be easily programmed if the state table is stored in memory as a two-dimensional array. 					</a:t>
            </a:r>
            <a:r>
              <a:rPr lang="en-US" sz="2600" smtClean="0"/>
              <a:t>table : array[1..nstates,1..ninputs] of byte;	</a:t>
            </a:r>
          </a:p>
          <a:p>
            <a:pPr eaLnBrk="1" hangingPunct="1">
              <a:lnSpc>
                <a:spcPct val="110000"/>
              </a:lnSpc>
              <a:defRPr/>
            </a:pPr>
            <a:r>
              <a:rPr lang="en-US" sz="2800" smtClean="0"/>
              <a:t>Given an input string w, the code would look something like this:	 				state := 1; 						for i:=1 to length(w) do 						begin 							col:= char_to_col(w[i]); 				state:= table[state, col] 				end;</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4294967295"/>
          </p:nvPr>
        </p:nvSpPr>
        <p:spPr>
          <a:xfrm>
            <a:off x="3124200" y="6248400"/>
            <a:ext cx="2895600" cy="457200"/>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r>
              <a:rPr lang="en-US"/>
              <a:t>Lexical Analysis</a:t>
            </a:r>
          </a:p>
        </p:txBody>
      </p:sp>
      <p:sp>
        <p:nvSpPr>
          <p:cNvPr id="6" name="Slide Number Placeholder 5"/>
          <p:cNvSpPr>
            <a:spLocks noGrp="1"/>
          </p:cNvSpPr>
          <p:nvPr>
            <p:ph type="sldNum" sz="quarter" idx="4294967295"/>
          </p:nvPr>
        </p:nvSpPr>
        <p:spPr>
          <a:xfrm>
            <a:off x="6553200" y="6243638"/>
            <a:ext cx="2133600" cy="457200"/>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fld id="{88D8FE5D-B54B-4DED-B7C4-BD58AE254BB0}" type="slidenum">
              <a:rPr lang="en-US" altLang="en-US"/>
              <a:pPr/>
              <a:t>76</a:t>
            </a:fld>
            <a:endParaRPr lang="en-US" altLang="en-US"/>
          </a:p>
        </p:txBody>
      </p:sp>
      <p:sp>
        <p:nvSpPr>
          <p:cNvPr id="140290" name="Rectangle 2"/>
          <p:cNvSpPr>
            <a:spLocks noGrp="1" noChangeArrowheads="1"/>
          </p:cNvSpPr>
          <p:nvPr>
            <p:ph type="title"/>
          </p:nvPr>
        </p:nvSpPr>
        <p:spPr/>
        <p:txBody>
          <a:bodyPr lIns="92075" tIns="46038" rIns="92075" bIns="46038"/>
          <a:lstStyle/>
          <a:p>
            <a:pPr eaLnBrk="1" hangingPunct="1">
              <a:defRPr/>
            </a:pPr>
            <a:r>
              <a:rPr lang="en-US" smtClean="0"/>
              <a:t>Nondeterministic Finite-State Automata</a:t>
            </a:r>
          </a:p>
        </p:txBody>
      </p:sp>
      <p:sp>
        <p:nvSpPr>
          <p:cNvPr id="140291" name="Rectangle 3"/>
          <p:cNvSpPr>
            <a:spLocks noGrp="1" noChangeArrowheads="1"/>
          </p:cNvSpPr>
          <p:nvPr>
            <p:ph type="body" idx="1"/>
          </p:nvPr>
        </p:nvSpPr>
        <p:spPr>
          <a:xfrm>
            <a:off x="457200" y="1600200"/>
            <a:ext cx="8229600" cy="4876800"/>
          </a:xfrm>
        </p:spPr>
        <p:txBody>
          <a:bodyPr lIns="92075" tIns="46038" rIns="92075" bIns="46038"/>
          <a:lstStyle/>
          <a:p>
            <a:pPr eaLnBrk="1" hangingPunct="1">
              <a:lnSpc>
                <a:spcPct val="90000"/>
              </a:lnSpc>
              <a:defRPr/>
            </a:pPr>
            <a:r>
              <a:rPr lang="en-US" smtClean="0"/>
              <a:t>So far, the behavior of our FSAs has always been predictable.  But there is another type of FSA in which the state transitions are not predictable.							</a:t>
            </a:r>
          </a:p>
          <a:p>
            <a:pPr eaLnBrk="1" hangingPunct="1">
              <a:lnSpc>
                <a:spcPct val="90000"/>
              </a:lnSpc>
              <a:defRPr/>
            </a:pPr>
            <a:r>
              <a:rPr lang="en-US" smtClean="0"/>
              <a:t>In these machines, the state transition function is of the form: 							N: Q x (</a:t>
            </a:r>
            <a:r>
              <a:rPr lang="en-US" smtClean="0">
                <a:latin typeface="Symbol" pitchFamily="18" charset="2"/>
              </a:rPr>
              <a:t>S</a:t>
            </a:r>
            <a:r>
              <a:rPr lang="en-US" smtClean="0"/>
              <a:t> U {</a:t>
            </a:r>
            <a:r>
              <a:rPr lang="en-US" smtClean="0">
                <a:latin typeface="Symbol" pitchFamily="18" charset="2"/>
              </a:rPr>
              <a:t>e</a:t>
            </a:r>
            <a:r>
              <a:rPr lang="en-US" smtClean="0"/>
              <a:t>}) -&gt; P(Q) </a:t>
            </a:r>
          </a:p>
          <a:p>
            <a:pPr lvl="1" eaLnBrk="1" hangingPunct="1">
              <a:lnSpc>
                <a:spcPct val="90000"/>
              </a:lnSpc>
              <a:defRPr/>
            </a:pPr>
            <a:r>
              <a:rPr lang="en-US" smtClean="0"/>
              <a:t>Note: some authors use a Greek lambda, </a:t>
            </a:r>
            <a:r>
              <a:rPr lang="en-US" smtClean="0">
                <a:latin typeface="Symbol" pitchFamily="18" charset="2"/>
              </a:rPr>
              <a:t>l</a:t>
            </a:r>
            <a:r>
              <a:rPr lang="en-US" smtClean="0"/>
              <a:t> or </a:t>
            </a:r>
            <a:r>
              <a:rPr lang="en-US" smtClean="0">
                <a:latin typeface="Symbol" pitchFamily="18" charset="2"/>
              </a:rPr>
              <a:t>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02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029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02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1"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4294967295"/>
          </p:nvPr>
        </p:nvSpPr>
        <p:spPr>
          <a:xfrm>
            <a:off x="3124200" y="6248400"/>
            <a:ext cx="2895600" cy="457200"/>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r>
              <a:rPr lang="en-US"/>
              <a:t>Lexical Analysis</a:t>
            </a:r>
          </a:p>
        </p:txBody>
      </p:sp>
      <p:sp>
        <p:nvSpPr>
          <p:cNvPr id="5" name="Slide Number Placeholder 5"/>
          <p:cNvSpPr>
            <a:spLocks noGrp="1"/>
          </p:cNvSpPr>
          <p:nvPr>
            <p:ph type="sldNum" sz="quarter" idx="4294967295"/>
          </p:nvPr>
        </p:nvSpPr>
        <p:spPr>
          <a:xfrm>
            <a:off x="6553200" y="6243638"/>
            <a:ext cx="2133600" cy="457200"/>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fld id="{7C0CD098-E17E-4E85-B0D5-A7BF8A67B07A}" type="slidenum">
              <a:rPr lang="en-US" altLang="en-US"/>
              <a:pPr/>
              <a:t>77</a:t>
            </a:fld>
            <a:endParaRPr lang="en-US" altLang="en-US"/>
          </a:p>
        </p:txBody>
      </p:sp>
      <p:sp>
        <p:nvSpPr>
          <p:cNvPr id="151554" name="Rectangle 2"/>
          <p:cNvSpPr>
            <a:spLocks noGrp="1" noChangeArrowheads="1"/>
          </p:cNvSpPr>
          <p:nvPr>
            <p:ph type="body" idx="1"/>
          </p:nvPr>
        </p:nvSpPr>
        <p:spPr>
          <a:xfrm>
            <a:off x="1143000" y="533400"/>
            <a:ext cx="7772400" cy="5562600"/>
          </a:xfrm>
        </p:spPr>
        <p:txBody>
          <a:bodyPr lIns="92075" tIns="46038" rIns="92075" bIns="46038"/>
          <a:lstStyle/>
          <a:p>
            <a:pPr eaLnBrk="1" hangingPunct="1">
              <a:defRPr/>
            </a:pPr>
            <a:r>
              <a:rPr lang="en-US" smtClean="0"/>
              <a:t>This means two things:</a:t>
            </a:r>
          </a:p>
          <a:p>
            <a:pPr lvl="1" eaLnBrk="1" hangingPunct="1">
              <a:defRPr/>
            </a:pPr>
            <a:r>
              <a:rPr lang="en-US" smtClean="0"/>
              <a:t>There can be transitions without input.  	(That is why the </a:t>
            </a:r>
            <a:r>
              <a:rPr lang="en-US" smtClean="0">
                <a:latin typeface="Symbol" pitchFamily="18" charset="2"/>
              </a:rPr>
              <a:t>e</a:t>
            </a:r>
            <a:r>
              <a:rPr lang="en-US" smtClean="0"/>
              <a:t> is in the domain)</a:t>
            </a:r>
          </a:p>
          <a:p>
            <a:pPr lvl="1" eaLnBrk="1" hangingPunct="1">
              <a:defRPr/>
            </a:pPr>
            <a:r>
              <a:rPr lang="en-US" smtClean="0"/>
              <a:t>Input can transition to a number of states. 	(That is the significance of the power set in the codomain)</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4294967295"/>
          </p:nvPr>
        </p:nvSpPr>
        <p:spPr>
          <a:xfrm>
            <a:off x="3124200" y="6248400"/>
            <a:ext cx="2895600" cy="457200"/>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r>
              <a:rPr lang="en-US"/>
              <a:t>Lexical Analysis</a:t>
            </a:r>
          </a:p>
        </p:txBody>
      </p:sp>
      <p:sp>
        <p:nvSpPr>
          <p:cNvPr id="5" name="Slide Number Placeholder 5"/>
          <p:cNvSpPr>
            <a:spLocks noGrp="1"/>
          </p:cNvSpPr>
          <p:nvPr>
            <p:ph type="sldNum" sz="quarter" idx="4294967295"/>
          </p:nvPr>
        </p:nvSpPr>
        <p:spPr>
          <a:xfrm>
            <a:off x="6553200" y="6243638"/>
            <a:ext cx="2133600" cy="457200"/>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fld id="{6452B4FC-BC0E-494C-8144-58450D4631B6}" type="slidenum">
              <a:rPr lang="en-US" altLang="en-US"/>
              <a:pPr/>
              <a:t>78</a:t>
            </a:fld>
            <a:endParaRPr lang="en-US" altLang="en-US"/>
          </a:p>
        </p:txBody>
      </p:sp>
      <p:sp>
        <p:nvSpPr>
          <p:cNvPr id="141314" name="Rectangle 2"/>
          <p:cNvSpPr>
            <a:spLocks noGrp="1" noChangeArrowheads="1"/>
          </p:cNvSpPr>
          <p:nvPr>
            <p:ph type="body" idx="1"/>
          </p:nvPr>
        </p:nvSpPr>
        <p:spPr>
          <a:xfrm>
            <a:off x="1143000" y="533400"/>
            <a:ext cx="7772400" cy="5562600"/>
          </a:xfrm>
        </p:spPr>
        <p:txBody>
          <a:bodyPr lIns="92075" tIns="46038" rIns="92075" bIns="46038"/>
          <a:lstStyle/>
          <a:p>
            <a:pPr eaLnBrk="1" hangingPunct="1">
              <a:defRPr/>
            </a:pPr>
            <a:r>
              <a:rPr lang="en-US" smtClean="0"/>
              <a:t>Since this makes the behavior unpredictable, we call it a nondeterministic FSA</a:t>
            </a:r>
          </a:p>
          <a:p>
            <a:pPr lvl="1" eaLnBrk="1" hangingPunct="1">
              <a:defRPr/>
            </a:pPr>
            <a:r>
              <a:rPr lang="en-US" smtClean="0"/>
              <a:t>So now we have DFAs and NFAs (or NDFAs)</a:t>
            </a:r>
          </a:p>
          <a:p>
            <a:pPr eaLnBrk="1" hangingPunct="1">
              <a:defRPr/>
            </a:pPr>
            <a:r>
              <a:rPr lang="en-US" smtClean="0"/>
              <a:t>a string is accepted if there is </a:t>
            </a:r>
            <a:r>
              <a:rPr lang="en-US" i="1" u="sng" smtClean="0"/>
              <a:t>at least</a:t>
            </a:r>
            <a:r>
              <a:rPr lang="en-US" smtClean="0"/>
              <a:t> 1 path from the start state to an accepting state.</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4294967295"/>
          </p:nvPr>
        </p:nvSpPr>
        <p:spPr>
          <a:xfrm>
            <a:off x="3124200" y="6248400"/>
            <a:ext cx="2895600" cy="457200"/>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r>
              <a:rPr lang="en-US"/>
              <a:t>Lexical Analysis</a:t>
            </a:r>
          </a:p>
        </p:txBody>
      </p:sp>
      <p:sp>
        <p:nvSpPr>
          <p:cNvPr id="6" name="Slide Number Placeholder 5"/>
          <p:cNvSpPr>
            <a:spLocks noGrp="1"/>
          </p:cNvSpPr>
          <p:nvPr>
            <p:ph type="sldNum" sz="quarter" idx="4294967295"/>
          </p:nvPr>
        </p:nvSpPr>
        <p:spPr>
          <a:xfrm>
            <a:off x="6553200" y="6243638"/>
            <a:ext cx="2133600" cy="457200"/>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fld id="{D9200A5B-63FA-415D-A7AD-0B60730036B9}" type="slidenum">
              <a:rPr lang="en-US" altLang="en-US"/>
              <a:pPr/>
              <a:t>79</a:t>
            </a:fld>
            <a:endParaRPr lang="en-US" altLang="en-US"/>
          </a:p>
        </p:txBody>
      </p:sp>
      <p:sp>
        <p:nvSpPr>
          <p:cNvPr id="142338" name="Rectangle 2"/>
          <p:cNvSpPr>
            <a:spLocks noGrp="1" noChangeArrowheads="1"/>
          </p:cNvSpPr>
          <p:nvPr>
            <p:ph type="body" idx="1"/>
          </p:nvPr>
        </p:nvSpPr>
        <p:spPr>
          <a:xfrm>
            <a:off x="1143000" y="533400"/>
            <a:ext cx="7772400" cy="5562600"/>
          </a:xfrm>
        </p:spPr>
        <p:txBody>
          <a:bodyPr lIns="92075" tIns="46038" rIns="92075" bIns="46038"/>
          <a:lstStyle/>
          <a:p>
            <a:pPr eaLnBrk="1" hangingPunct="1">
              <a:defRPr/>
            </a:pPr>
            <a:r>
              <a:rPr lang="en-US" smtClean="0"/>
              <a:t>Example: Given Machine		 		Trace the input = baabab</a:t>
            </a:r>
          </a:p>
        </p:txBody>
      </p:sp>
      <p:pic>
        <p:nvPicPr>
          <p:cNvPr id="37893" name="Picture 3" descr="c2pg28-b"/>
          <p:cNvPicPr>
            <a:picLocks noChangeAspect="1" noChangeArrowheads="1"/>
          </p:cNvPicPr>
          <p:nvPr/>
        </p:nvPicPr>
        <p:blipFill>
          <a:blip r:embed="rId2"/>
          <a:srcRect/>
          <a:stretch>
            <a:fillRect/>
          </a:stretch>
        </p:blipFill>
        <p:spPr bwMode="auto">
          <a:xfrm>
            <a:off x="2362200" y="1905000"/>
            <a:ext cx="4953000" cy="4254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 name="CustomShape 1"/>
          <p:cNvSpPr/>
          <p:nvPr/>
        </p:nvSpPr>
        <p:spPr>
          <a:xfrm>
            <a:off x="685800" y="365760"/>
            <a:ext cx="7771680" cy="7311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gn="ctr">
              <a:lnSpc>
                <a:spcPct val="100000"/>
              </a:lnSpc>
            </a:pPr>
            <a:r>
              <a:rPr lang="en-US" sz="3200" b="1" strike="noStrike" spc="-1">
                <a:solidFill>
                  <a:srgbClr val="000000"/>
                </a:solidFill>
                <a:uFill>
                  <a:solidFill>
                    <a:srgbClr val="FFFFFF"/>
                  </a:solidFill>
                </a:uFill>
                <a:latin typeface="Times New Roman"/>
                <a:ea typeface="DejaVu Sans"/>
              </a:rPr>
              <a:t>The Analysis-Synthesis Model of Compilation</a:t>
            </a:r>
            <a:endParaRPr lang="en-US" sz="1800" b="0" strike="noStrike" spc="-1">
              <a:solidFill>
                <a:srgbClr val="000000"/>
              </a:solidFill>
              <a:uFill>
                <a:solidFill>
                  <a:srgbClr val="FFFFFF"/>
                </a:solidFill>
              </a:uFill>
              <a:latin typeface="Arial"/>
            </a:endParaRPr>
          </a:p>
        </p:txBody>
      </p:sp>
      <p:sp>
        <p:nvSpPr>
          <p:cNvPr id="113" name="CustomShape 2"/>
          <p:cNvSpPr/>
          <p:nvPr/>
        </p:nvSpPr>
        <p:spPr>
          <a:xfrm>
            <a:off x="548640" y="1097280"/>
            <a:ext cx="8229240" cy="562032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marL="342720" indent="-342000" algn="just">
              <a:lnSpc>
                <a:spcPct val="100000"/>
              </a:lnSpc>
              <a:buClr>
                <a:srgbClr val="000000"/>
              </a:buClr>
              <a:buFont typeface="Times"/>
              <a:buChar char="•"/>
            </a:pPr>
            <a:r>
              <a:rPr lang="en-US" sz="2800" b="0" strike="noStrike" spc="-1">
                <a:solidFill>
                  <a:srgbClr val="000000"/>
                </a:solidFill>
                <a:uFill>
                  <a:solidFill>
                    <a:srgbClr val="FFFFFF"/>
                  </a:solidFill>
                </a:uFill>
                <a:latin typeface="Times New Roman"/>
                <a:ea typeface="DejaVu Sans"/>
              </a:rPr>
              <a:t>There are two parts to compilation:</a:t>
            </a:r>
            <a:endParaRPr lang="en-US" sz="1800" b="0" strike="noStrike" spc="-1">
              <a:solidFill>
                <a:srgbClr val="000000"/>
              </a:solidFill>
              <a:uFill>
                <a:solidFill>
                  <a:srgbClr val="FFFFFF"/>
                </a:solidFill>
              </a:uFill>
              <a:latin typeface="Arial"/>
            </a:endParaRPr>
          </a:p>
          <a:p>
            <a:pPr marL="742680" lvl="1" indent="-284760" algn="just">
              <a:lnSpc>
                <a:spcPct val="100000"/>
              </a:lnSpc>
              <a:buClr>
                <a:srgbClr val="000000"/>
              </a:buClr>
              <a:buFont typeface="Times"/>
              <a:buChar char="–"/>
            </a:pPr>
            <a:r>
              <a:rPr lang="en-US" sz="2800" b="1" strike="noStrike" spc="-1">
                <a:solidFill>
                  <a:srgbClr val="000000"/>
                </a:solidFill>
                <a:uFill>
                  <a:solidFill>
                    <a:srgbClr val="FFFFFF"/>
                  </a:solidFill>
                </a:uFill>
                <a:latin typeface="Times New Roman"/>
                <a:ea typeface="DejaVu Sans"/>
              </a:rPr>
              <a:t>Analysis Phase </a:t>
            </a:r>
            <a:endParaRPr lang="en-US" sz="1800" b="0" strike="noStrike" spc="-1">
              <a:solidFill>
                <a:srgbClr val="000000"/>
              </a:solidFill>
              <a:uFill>
                <a:solidFill>
                  <a:srgbClr val="FFFFFF"/>
                </a:solidFill>
              </a:uFill>
              <a:latin typeface="Arial"/>
            </a:endParaRPr>
          </a:p>
          <a:p>
            <a:pPr algn="just">
              <a:lnSpc>
                <a:spcPct val="100000"/>
              </a:lnSpc>
            </a:pPr>
            <a:r>
              <a:rPr lang="en-US" sz="2800" b="0" strike="noStrike" spc="-1">
                <a:solidFill>
                  <a:srgbClr val="000000"/>
                </a:solidFill>
                <a:uFill>
                  <a:solidFill>
                    <a:srgbClr val="FFFFFF"/>
                  </a:solidFill>
                </a:uFill>
                <a:latin typeface="Times New Roman"/>
                <a:ea typeface="DejaVu Sans"/>
              </a:rPr>
              <a:t>This is also known as the front-end of the compiler. It reads the source program, divides it into core parts and then checks for lexical, grammar and syntax errors. The analysis phase generates an intermediate representation of the source program and symbol table, which should be fed to the </a:t>
            </a:r>
            <a:r>
              <a:rPr lang="en-US" sz="2800" b="1" strike="noStrike" spc="-1">
                <a:solidFill>
                  <a:srgbClr val="000000"/>
                </a:solidFill>
                <a:uFill>
                  <a:solidFill>
                    <a:srgbClr val="FFFFFF"/>
                  </a:solidFill>
                </a:uFill>
                <a:latin typeface="Times New Roman"/>
                <a:ea typeface="DejaVu Sans"/>
              </a:rPr>
              <a:t>Synthesis</a:t>
            </a:r>
            <a:r>
              <a:rPr lang="en-US" sz="2800" b="0" strike="noStrike" spc="-1">
                <a:solidFill>
                  <a:srgbClr val="000000"/>
                </a:solidFill>
                <a:uFill>
                  <a:solidFill>
                    <a:srgbClr val="FFFFFF"/>
                  </a:solidFill>
                </a:uFill>
                <a:latin typeface="Times New Roman"/>
                <a:ea typeface="DejaVu Sans"/>
              </a:rPr>
              <a:t> phase as input</a:t>
            </a:r>
            <a:endParaRPr lang="en-US" sz="1800" b="0" strike="noStrike" spc="-1">
              <a:solidFill>
                <a:srgbClr val="000000"/>
              </a:solidFill>
              <a:uFill>
                <a:solidFill>
                  <a:srgbClr val="FFFFFF"/>
                </a:solidFill>
              </a:uFill>
              <a:latin typeface="Arial"/>
            </a:endParaRPr>
          </a:p>
          <a:p>
            <a:pPr marL="742680" lvl="1" indent="-284760" algn="just">
              <a:lnSpc>
                <a:spcPct val="100000"/>
              </a:lnSpc>
              <a:buClr>
                <a:srgbClr val="000000"/>
              </a:buClr>
              <a:buFont typeface="Times"/>
              <a:buChar char="–"/>
            </a:pPr>
            <a:r>
              <a:rPr lang="en-US" sz="2800" b="1" strike="noStrike" spc="-1">
                <a:solidFill>
                  <a:srgbClr val="000000"/>
                </a:solidFill>
                <a:uFill>
                  <a:solidFill>
                    <a:srgbClr val="FFFFFF"/>
                  </a:solidFill>
                </a:uFill>
                <a:latin typeface="Times New Roman"/>
                <a:ea typeface="DejaVu Sans"/>
              </a:rPr>
              <a:t>Synthesis Phase</a:t>
            </a:r>
            <a:endParaRPr lang="en-US" sz="1800" b="0" strike="noStrike" spc="-1">
              <a:solidFill>
                <a:srgbClr val="000000"/>
              </a:solidFill>
              <a:uFill>
                <a:solidFill>
                  <a:srgbClr val="FFFFFF"/>
                </a:solidFill>
              </a:uFill>
              <a:latin typeface="Arial"/>
            </a:endParaRPr>
          </a:p>
          <a:p>
            <a:pPr algn="just">
              <a:lnSpc>
                <a:spcPct val="100000"/>
              </a:lnSpc>
            </a:pPr>
            <a:r>
              <a:rPr lang="en-US" sz="2800" b="0" strike="noStrike" spc="-1">
                <a:solidFill>
                  <a:srgbClr val="000000"/>
                </a:solidFill>
                <a:uFill>
                  <a:solidFill>
                    <a:srgbClr val="FFFFFF"/>
                  </a:solidFill>
                </a:uFill>
                <a:latin typeface="Times New Roman"/>
                <a:ea typeface="DejaVu Sans"/>
              </a:rPr>
              <a:t>Its also known as the back-end of the compiler. </a:t>
            </a:r>
            <a:endParaRPr lang="en-US" sz="1800" b="0" strike="noStrike" spc="-1">
              <a:solidFill>
                <a:srgbClr val="000000"/>
              </a:solidFill>
              <a:uFill>
                <a:solidFill>
                  <a:srgbClr val="FFFFFF"/>
                </a:solidFill>
              </a:uFill>
              <a:latin typeface="Arial"/>
            </a:endParaRPr>
          </a:p>
          <a:p>
            <a:pPr algn="just">
              <a:lnSpc>
                <a:spcPct val="100000"/>
              </a:lnSpc>
            </a:pPr>
            <a:r>
              <a:rPr lang="en-US" sz="2800" b="0" strike="noStrike" spc="-1">
                <a:solidFill>
                  <a:srgbClr val="000000"/>
                </a:solidFill>
                <a:uFill>
                  <a:solidFill>
                    <a:srgbClr val="FFFFFF"/>
                  </a:solidFill>
                </a:uFill>
                <a:latin typeface="Times New Roman"/>
                <a:ea typeface="DejaVu Sans"/>
              </a:rPr>
              <a:t>It generates the target program with the help of intermediate source code representation and symbol table.</a:t>
            </a:r>
            <a:endParaRPr lang="en-US"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r>
              <a:rPr lang="en-US"/>
              <a:t>Lexical Analysis</a:t>
            </a:r>
          </a:p>
        </p:txBody>
      </p:sp>
      <p:sp>
        <p:nvSpPr>
          <p:cNvPr id="5" name="Slide Number Placeholder 3"/>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fld id="{8A35ADBB-E570-4969-904A-084392AA2C2C}" type="slidenum">
              <a:rPr lang="en-US" altLang="en-US"/>
              <a:pPr/>
              <a:t>80</a:t>
            </a:fld>
            <a:endParaRPr lang="en-US" altLang="en-US"/>
          </a:p>
        </p:txBody>
      </p:sp>
      <p:pic>
        <p:nvPicPr>
          <p:cNvPr id="38916" name="Picture 2" descr="c2pg29"/>
          <p:cNvPicPr>
            <a:picLocks noChangeAspect="1" noChangeArrowheads="1"/>
          </p:cNvPicPr>
          <p:nvPr/>
        </p:nvPicPr>
        <p:blipFill>
          <a:blip r:embed="rId2"/>
          <a:srcRect/>
          <a:stretch>
            <a:fillRect/>
          </a:stretch>
        </p:blipFill>
        <p:spPr bwMode="auto">
          <a:xfrm>
            <a:off x="1066800" y="1066800"/>
            <a:ext cx="7848600" cy="4108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4294967295"/>
          </p:nvPr>
        </p:nvSpPr>
        <p:spPr>
          <a:xfrm>
            <a:off x="3124200" y="6248400"/>
            <a:ext cx="2895600" cy="457200"/>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r>
              <a:rPr lang="en-US"/>
              <a:t>Lexical Analysis</a:t>
            </a:r>
          </a:p>
        </p:txBody>
      </p:sp>
      <p:sp>
        <p:nvSpPr>
          <p:cNvPr id="7" name="Slide Number Placeholder 5"/>
          <p:cNvSpPr>
            <a:spLocks noGrp="1"/>
          </p:cNvSpPr>
          <p:nvPr>
            <p:ph type="sldNum" sz="quarter" idx="4294967295"/>
          </p:nvPr>
        </p:nvSpPr>
        <p:spPr>
          <a:xfrm>
            <a:off x="6553200" y="6243638"/>
            <a:ext cx="2133600" cy="457200"/>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fld id="{70CDA642-D2E8-4827-96D1-B139C627C958}" type="slidenum">
              <a:rPr lang="en-US" altLang="en-US"/>
              <a:pPr/>
              <a:t>81</a:t>
            </a:fld>
            <a:endParaRPr lang="en-US" altLang="en-US"/>
          </a:p>
        </p:txBody>
      </p:sp>
      <p:sp>
        <p:nvSpPr>
          <p:cNvPr id="144386" name="Rectangle 2"/>
          <p:cNvSpPr>
            <a:spLocks noGrp="1" noChangeArrowheads="1"/>
          </p:cNvSpPr>
          <p:nvPr>
            <p:ph type="title"/>
          </p:nvPr>
        </p:nvSpPr>
        <p:spPr/>
        <p:txBody>
          <a:bodyPr lIns="92075" tIns="46038" rIns="92075" bIns="46038"/>
          <a:lstStyle/>
          <a:p>
            <a:pPr eaLnBrk="1" hangingPunct="1">
              <a:defRPr/>
            </a:pPr>
            <a:r>
              <a:rPr lang="en-US" smtClean="0">
                <a:latin typeface="Symbol" pitchFamily="18" charset="2"/>
              </a:rPr>
              <a:t>e</a:t>
            </a:r>
            <a:r>
              <a:rPr lang="en-US" smtClean="0"/>
              <a:t>-Transitions</a:t>
            </a:r>
          </a:p>
        </p:txBody>
      </p:sp>
      <p:sp>
        <p:nvSpPr>
          <p:cNvPr id="144387" name="Rectangle 3"/>
          <p:cNvSpPr>
            <a:spLocks noGrp="1" noChangeArrowheads="1"/>
          </p:cNvSpPr>
          <p:nvPr>
            <p:ph type="body" idx="1"/>
          </p:nvPr>
        </p:nvSpPr>
        <p:spPr/>
        <p:txBody>
          <a:bodyPr lIns="92075" tIns="46038" rIns="92075" bIns="46038"/>
          <a:lstStyle/>
          <a:p>
            <a:pPr eaLnBrk="1" hangingPunct="1">
              <a:defRPr/>
            </a:pPr>
            <a:r>
              <a:rPr lang="en-US" smtClean="0"/>
              <a:t>a spontaneous transition without input.	</a:t>
            </a:r>
          </a:p>
          <a:p>
            <a:pPr eaLnBrk="1" hangingPunct="1">
              <a:defRPr/>
            </a:pPr>
            <a:r>
              <a:rPr lang="en-US" smtClean="0"/>
              <a:t>Example: Trace input aaba</a:t>
            </a:r>
          </a:p>
        </p:txBody>
      </p:sp>
      <p:pic>
        <p:nvPicPr>
          <p:cNvPr id="39942" name="Picture 4" descr="c2pg30-c"/>
          <p:cNvPicPr>
            <a:picLocks noChangeAspect="1" noChangeArrowheads="1"/>
          </p:cNvPicPr>
          <p:nvPr/>
        </p:nvPicPr>
        <p:blipFill>
          <a:blip r:embed="rId2"/>
          <a:srcRect/>
          <a:stretch>
            <a:fillRect/>
          </a:stretch>
        </p:blipFill>
        <p:spPr bwMode="auto">
          <a:xfrm>
            <a:off x="2743200" y="3048000"/>
            <a:ext cx="4191000" cy="3265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r>
              <a:rPr lang="en-US"/>
              <a:t>Lexical Analysis</a:t>
            </a:r>
          </a:p>
        </p:txBody>
      </p:sp>
      <p:sp>
        <p:nvSpPr>
          <p:cNvPr id="5" name="Slide Number Placeholder 3"/>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fld id="{62F3ECC8-E14F-42BF-907E-11CB376DF3EB}" type="slidenum">
              <a:rPr lang="en-US" altLang="en-US"/>
              <a:pPr/>
              <a:t>82</a:t>
            </a:fld>
            <a:endParaRPr lang="en-US" altLang="en-US"/>
          </a:p>
        </p:txBody>
      </p:sp>
      <p:pic>
        <p:nvPicPr>
          <p:cNvPr id="40964" name="Picture 2" descr="c2pg31-a"/>
          <p:cNvPicPr>
            <a:picLocks noChangeAspect="1" noChangeArrowheads="1"/>
          </p:cNvPicPr>
          <p:nvPr/>
        </p:nvPicPr>
        <p:blipFill>
          <a:blip r:embed="rId2"/>
          <a:srcRect/>
          <a:stretch>
            <a:fillRect/>
          </a:stretch>
        </p:blipFill>
        <p:spPr bwMode="auto">
          <a:xfrm>
            <a:off x="1143000" y="809625"/>
            <a:ext cx="7543800" cy="5186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4294967295"/>
          </p:nvPr>
        </p:nvSpPr>
        <p:spPr>
          <a:xfrm>
            <a:off x="3124200" y="6248400"/>
            <a:ext cx="2895600" cy="457200"/>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r>
              <a:rPr lang="en-US"/>
              <a:t>Lexical Analysis</a:t>
            </a:r>
          </a:p>
        </p:txBody>
      </p:sp>
      <p:sp>
        <p:nvSpPr>
          <p:cNvPr id="6" name="Slide Number Placeholder 5"/>
          <p:cNvSpPr>
            <a:spLocks noGrp="1"/>
          </p:cNvSpPr>
          <p:nvPr>
            <p:ph type="sldNum" sz="quarter" idx="4294967295"/>
          </p:nvPr>
        </p:nvSpPr>
        <p:spPr>
          <a:xfrm>
            <a:off x="6553200" y="6243638"/>
            <a:ext cx="2133600" cy="457200"/>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fld id="{F6AD97AE-2E55-4C28-9C8A-14E231FDFEA4}" type="slidenum">
              <a:rPr lang="en-US" altLang="en-US"/>
              <a:pPr/>
              <a:t>83</a:t>
            </a:fld>
            <a:endParaRPr lang="en-US" altLang="en-US"/>
          </a:p>
        </p:txBody>
      </p:sp>
      <p:sp>
        <p:nvSpPr>
          <p:cNvPr id="146434" name="Rectangle 2"/>
          <p:cNvSpPr>
            <a:spLocks noGrp="1" noChangeArrowheads="1"/>
          </p:cNvSpPr>
          <p:nvPr>
            <p:ph type="title"/>
          </p:nvPr>
        </p:nvSpPr>
        <p:spPr/>
        <p:txBody>
          <a:bodyPr lIns="92075" tIns="46038" rIns="92075" bIns="46038"/>
          <a:lstStyle/>
          <a:p>
            <a:pPr eaLnBrk="1" hangingPunct="1">
              <a:defRPr/>
            </a:pPr>
            <a:r>
              <a:rPr lang="en-US" smtClean="0"/>
              <a:t>Equivalence</a:t>
            </a:r>
          </a:p>
        </p:txBody>
      </p:sp>
      <p:sp>
        <p:nvSpPr>
          <p:cNvPr id="146435" name="Rectangle 3"/>
          <p:cNvSpPr>
            <a:spLocks noGrp="1" noChangeArrowheads="1"/>
          </p:cNvSpPr>
          <p:nvPr>
            <p:ph type="body" idx="1"/>
          </p:nvPr>
        </p:nvSpPr>
        <p:spPr/>
        <p:txBody>
          <a:bodyPr lIns="92075" tIns="46038" rIns="92075" bIns="46038"/>
          <a:lstStyle/>
          <a:p>
            <a:pPr eaLnBrk="1" hangingPunct="1">
              <a:defRPr/>
            </a:pPr>
            <a:r>
              <a:rPr lang="en-US" smtClean="0"/>
              <a:t>For every non-deterministic machine </a:t>
            </a:r>
            <a:r>
              <a:rPr lang="en-US" i="1" smtClean="0"/>
              <a:t>M</a:t>
            </a:r>
            <a:r>
              <a:rPr lang="en-US" smtClean="0"/>
              <a:t> we can construct an equivalent deterministic machine </a:t>
            </a:r>
            <a:r>
              <a:rPr lang="en-US" i="1" smtClean="0"/>
              <a:t>M' 									</a:t>
            </a:r>
          </a:p>
          <a:p>
            <a:pPr eaLnBrk="1" hangingPunct="1">
              <a:defRPr/>
            </a:pPr>
            <a:r>
              <a:rPr lang="en-US" smtClean="0"/>
              <a:t>Therefore, why study N-FSA? </a:t>
            </a:r>
          </a:p>
          <a:p>
            <a:pPr lvl="1" eaLnBrk="1" hangingPunct="1">
              <a:defRPr/>
            </a:pPr>
            <a:r>
              <a:rPr lang="en-US" smtClean="0"/>
              <a:t>1.Theory. </a:t>
            </a:r>
          </a:p>
          <a:p>
            <a:pPr lvl="1" eaLnBrk="1" hangingPunct="1">
              <a:defRPr/>
            </a:pPr>
            <a:r>
              <a:rPr lang="en-US" smtClean="0"/>
              <a:t>2.Tokens -&gt; Reg.Expr. -&gt; N-FSA -&gt; D-FSA </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4294967295"/>
          </p:nvPr>
        </p:nvSpPr>
        <p:spPr>
          <a:xfrm>
            <a:off x="3124200" y="6248400"/>
            <a:ext cx="2895600" cy="457200"/>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r>
              <a:rPr lang="en-US"/>
              <a:t>Lexical Analysis</a:t>
            </a:r>
          </a:p>
        </p:txBody>
      </p:sp>
      <p:sp>
        <p:nvSpPr>
          <p:cNvPr id="6" name="Slide Number Placeholder 5"/>
          <p:cNvSpPr>
            <a:spLocks noGrp="1"/>
          </p:cNvSpPr>
          <p:nvPr>
            <p:ph type="sldNum" sz="quarter" idx="4294967295"/>
          </p:nvPr>
        </p:nvSpPr>
        <p:spPr>
          <a:xfrm>
            <a:off x="6553200" y="6243638"/>
            <a:ext cx="2133600" cy="457200"/>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fld id="{27615238-7386-40BC-A79F-3541012347B8}" type="slidenum">
              <a:rPr lang="en-US" altLang="en-US"/>
              <a:pPr/>
              <a:t>84</a:t>
            </a:fld>
            <a:endParaRPr lang="en-US" altLang="en-US"/>
          </a:p>
        </p:txBody>
      </p:sp>
      <p:sp>
        <p:nvSpPr>
          <p:cNvPr id="147458" name="Rectangle 2"/>
          <p:cNvSpPr>
            <a:spLocks noGrp="1" noChangeArrowheads="1"/>
          </p:cNvSpPr>
          <p:nvPr>
            <p:ph type="title"/>
          </p:nvPr>
        </p:nvSpPr>
        <p:spPr/>
        <p:txBody>
          <a:bodyPr lIns="92075" tIns="46038" rIns="92075" bIns="46038"/>
          <a:lstStyle/>
          <a:p>
            <a:pPr eaLnBrk="1" hangingPunct="1">
              <a:defRPr/>
            </a:pPr>
            <a:r>
              <a:rPr lang="en-US" smtClean="0"/>
              <a:t>The Subset Construction</a:t>
            </a:r>
          </a:p>
        </p:txBody>
      </p:sp>
      <p:sp>
        <p:nvSpPr>
          <p:cNvPr id="147459" name="Rectangle 3"/>
          <p:cNvSpPr>
            <a:spLocks noGrp="1" noChangeArrowheads="1"/>
          </p:cNvSpPr>
          <p:nvPr>
            <p:ph type="body" idx="1"/>
          </p:nvPr>
        </p:nvSpPr>
        <p:spPr/>
        <p:txBody>
          <a:bodyPr lIns="92075" tIns="46038" rIns="92075" bIns="46038"/>
          <a:lstStyle/>
          <a:p>
            <a:pPr eaLnBrk="1" hangingPunct="1">
              <a:lnSpc>
                <a:spcPct val="90000"/>
              </a:lnSpc>
              <a:defRPr/>
            </a:pPr>
            <a:r>
              <a:rPr lang="en-US" smtClean="0"/>
              <a:t>Constructing an equivalent DFA from a given NFA hinges on the fact that transitions between </a:t>
            </a:r>
            <a:r>
              <a:rPr lang="en-US" i="1" smtClean="0"/>
              <a:t>state sets</a:t>
            </a:r>
            <a:r>
              <a:rPr lang="en-US" smtClean="0"/>
              <a:t> are deterministic even if the transitions between </a:t>
            </a:r>
            <a:r>
              <a:rPr lang="en-US" i="1" smtClean="0"/>
              <a:t>states</a:t>
            </a:r>
            <a:r>
              <a:rPr lang="en-US" smtClean="0"/>
              <a:t> are not. 			</a:t>
            </a:r>
          </a:p>
          <a:p>
            <a:pPr eaLnBrk="1" hangingPunct="1">
              <a:lnSpc>
                <a:spcPct val="90000"/>
              </a:lnSpc>
              <a:defRPr/>
            </a:pPr>
            <a:r>
              <a:rPr lang="en-US" smtClean="0"/>
              <a:t>Acceptance states of the subset machine are those subsets that contain at least 1 accepting state. </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4294967295"/>
          </p:nvPr>
        </p:nvSpPr>
        <p:spPr>
          <a:xfrm>
            <a:off x="3124200" y="6248400"/>
            <a:ext cx="2895600" cy="457200"/>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r>
              <a:rPr lang="en-US"/>
              <a:t>Lexical Analysis</a:t>
            </a:r>
          </a:p>
        </p:txBody>
      </p:sp>
      <p:sp>
        <p:nvSpPr>
          <p:cNvPr id="5" name="Slide Number Placeholder 5"/>
          <p:cNvSpPr>
            <a:spLocks noGrp="1"/>
          </p:cNvSpPr>
          <p:nvPr>
            <p:ph type="sldNum" sz="quarter" idx="4294967295"/>
          </p:nvPr>
        </p:nvSpPr>
        <p:spPr>
          <a:xfrm>
            <a:off x="6553200" y="6243638"/>
            <a:ext cx="2133600" cy="457200"/>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fld id="{BA4AD803-C9EA-4DF6-9AB7-625AA09895D1}" type="slidenum">
              <a:rPr lang="en-US" altLang="en-US"/>
              <a:pPr/>
              <a:t>85</a:t>
            </a:fld>
            <a:endParaRPr lang="en-US" altLang="en-US"/>
          </a:p>
        </p:txBody>
      </p:sp>
      <p:sp>
        <p:nvSpPr>
          <p:cNvPr id="148482" name="Rectangle 2"/>
          <p:cNvSpPr>
            <a:spLocks noGrp="1" noChangeArrowheads="1"/>
          </p:cNvSpPr>
          <p:nvPr>
            <p:ph type="body" idx="1"/>
          </p:nvPr>
        </p:nvSpPr>
        <p:spPr>
          <a:xfrm>
            <a:off x="1143000" y="685800"/>
            <a:ext cx="7772400" cy="5410200"/>
          </a:xfrm>
        </p:spPr>
        <p:txBody>
          <a:bodyPr lIns="92075" tIns="46038" rIns="92075" bIns="46038"/>
          <a:lstStyle/>
          <a:p>
            <a:pPr eaLnBrk="1" hangingPunct="1">
              <a:lnSpc>
                <a:spcPct val="90000"/>
              </a:lnSpc>
              <a:defRPr/>
            </a:pPr>
            <a:r>
              <a:rPr lang="en-US" smtClean="0"/>
              <a:t>Generic brute force construction is impractical. </a:t>
            </a:r>
          </a:p>
          <a:p>
            <a:pPr lvl="1" eaLnBrk="1" hangingPunct="1">
              <a:lnSpc>
                <a:spcPct val="90000"/>
              </a:lnSpc>
              <a:defRPr/>
            </a:pPr>
            <a:r>
              <a:rPr lang="en-US" smtClean="0"/>
              <a:t>As the number of states in </a:t>
            </a:r>
            <a:r>
              <a:rPr lang="en-US" i="1" smtClean="0"/>
              <a:t>M</a:t>
            </a:r>
            <a:r>
              <a:rPr lang="en-US" smtClean="0"/>
              <a:t> increases, the number of states in </a:t>
            </a:r>
            <a:r>
              <a:rPr lang="en-US" i="1" smtClean="0"/>
              <a:t>M'</a:t>
            </a:r>
            <a:r>
              <a:rPr lang="en-US" smtClean="0"/>
              <a:t> increases drastically 	(n vs. 2</a:t>
            </a:r>
            <a:r>
              <a:rPr lang="en-US" baseline="30000" smtClean="0"/>
              <a:t>n</a:t>
            </a:r>
            <a:r>
              <a:rPr lang="en-US" smtClean="0"/>
              <a:t>). If we have a NFA with 20 states |P(Q)| is something over a million.</a:t>
            </a:r>
          </a:p>
          <a:p>
            <a:pPr lvl="1" eaLnBrk="1" hangingPunct="1">
              <a:lnSpc>
                <a:spcPct val="90000"/>
              </a:lnSpc>
              <a:defRPr/>
            </a:pPr>
            <a:r>
              <a:rPr lang="en-US" smtClean="0"/>
              <a:t>This also leads to the creation of many unreachable states. (which can be omitted)		</a:t>
            </a:r>
          </a:p>
          <a:p>
            <a:pPr eaLnBrk="1" hangingPunct="1">
              <a:lnSpc>
                <a:spcPct val="90000"/>
              </a:lnSpc>
              <a:defRPr/>
            </a:pPr>
            <a:r>
              <a:rPr lang="en-US" smtClean="0"/>
              <a:t>The trick is to only create subset states as you need them.</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4294967295"/>
          </p:nvPr>
        </p:nvSpPr>
        <p:spPr>
          <a:xfrm>
            <a:off x="3124200" y="6248400"/>
            <a:ext cx="2895600" cy="457200"/>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r>
              <a:rPr lang="en-US"/>
              <a:t>Lexical Analysis</a:t>
            </a:r>
          </a:p>
        </p:txBody>
      </p:sp>
      <p:sp>
        <p:nvSpPr>
          <p:cNvPr id="6" name="Slide Number Placeholder 5"/>
          <p:cNvSpPr>
            <a:spLocks noGrp="1"/>
          </p:cNvSpPr>
          <p:nvPr>
            <p:ph type="sldNum" sz="quarter" idx="4294967295"/>
          </p:nvPr>
        </p:nvSpPr>
        <p:spPr>
          <a:xfrm>
            <a:off x="6553200" y="6243638"/>
            <a:ext cx="2133600" cy="457200"/>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fld id="{84C1433B-26A8-48C0-A15E-773AFB4F70A4}" type="slidenum">
              <a:rPr lang="en-US" altLang="en-US"/>
              <a:pPr/>
              <a:t>86</a:t>
            </a:fld>
            <a:endParaRPr lang="en-US" altLang="en-US"/>
          </a:p>
        </p:txBody>
      </p:sp>
      <p:sp>
        <p:nvSpPr>
          <p:cNvPr id="149506" name="Rectangle 2"/>
          <p:cNvSpPr>
            <a:spLocks noGrp="1" noChangeArrowheads="1"/>
          </p:cNvSpPr>
          <p:nvPr>
            <p:ph type="body" idx="1"/>
          </p:nvPr>
        </p:nvSpPr>
        <p:spPr>
          <a:xfrm>
            <a:off x="1143000" y="533400"/>
            <a:ext cx="7772400" cy="5562600"/>
          </a:xfrm>
        </p:spPr>
        <p:txBody>
          <a:bodyPr lIns="92075" tIns="46038" rIns="92075" bIns="46038"/>
          <a:lstStyle/>
          <a:p>
            <a:pPr eaLnBrk="1" hangingPunct="1">
              <a:defRPr/>
            </a:pPr>
            <a:r>
              <a:rPr lang="en-US" smtClean="0"/>
              <a:t>Example:</a:t>
            </a:r>
          </a:p>
          <a:p>
            <a:pPr lvl="1" eaLnBrk="1" hangingPunct="1">
              <a:defRPr/>
            </a:pPr>
            <a:r>
              <a:rPr lang="en-US" smtClean="0"/>
              <a:t>Given: NFA 																																																												</a:t>
            </a:r>
          </a:p>
          <a:p>
            <a:pPr lvl="1" eaLnBrk="1" hangingPunct="1">
              <a:defRPr/>
            </a:pPr>
            <a:r>
              <a:rPr lang="en-US" smtClean="0"/>
              <a:t>Build DFA out of NFA</a:t>
            </a:r>
          </a:p>
        </p:txBody>
      </p:sp>
      <p:pic>
        <p:nvPicPr>
          <p:cNvPr id="46085" name="Picture 3" descr="c2pg28-b"/>
          <p:cNvPicPr>
            <a:picLocks noChangeAspect="1" noChangeArrowheads="1"/>
          </p:cNvPicPr>
          <p:nvPr/>
        </p:nvPicPr>
        <p:blipFill>
          <a:blip r:embed="rId2"/>
          <a:srcRect/>
          <a:stretch>
            <a:fillRect/>
          </a:stretch>
        </p:blipFill>
        <p:spPr bwMode="auto">
          <a:xfrm>
            <a:off x="2438400" y="1595438"/>
            <a:ext cx="3214688" cy="2762250"/>
          </a:xfrm>
          <a:prstGeom prst="rect">
            <a:avLst/>
          </a:prstGeom>
          <a:noFill/>
          <a:ln w="9525">
            <a:noFill/>
            <a:miter lim="800000"/>
            <a:headEnd/>
            <a:tailEnd/>
          </a:ln>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r>
              <a:rPr lang="en-US"/>
              <a:t>Lexical Analysis</a:t>
            </a:r>
          </a:p>
        </p:txBody>
      </p:sp>
      <p:sp>
        <p:nvSpPr>
          <p:cNvPr id="5" name="Slide Number Placeholder 3"/>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fld id="{A6424709-8099-498F-8D6B-93F8C26A0031}" type="slidenum">
              <a:rPr lang="en-US" altLang="en-US"/>
              <a:pPr/>
              <a:t>87</a:t>
            </a:fld>
            <a:endParaRPr lang="en-US" altLang="en-US"/>
          </a:p>
        </p:txBody>
      </p:sp>
      <p:pic>
        <p:nvPicPr>
          <p:cNvPr id="47108" name="Picture 2" descr="c2pg34-b"/>
          <p:cNvPicPr>
            <a:picLocks noChangeAspect="1" noChangeArrowheads="1"/>
          </p:cNvPicPr>
          <p:nvPr/>
        </p:nvPicPr>
        <p:blipFill>
          <a:blip r:embed="rId2"/>
          <a:srcRect/>
          <a:stretch>
            <a:fillRect/>
          </a:stretch>
        </p:blipFill>
        <p:spPr bwMode="auto">
          <a:xfrm>
            <a:off x="1928813" y="661988"/>
            <a:ext cx="5286375" cy="5534025"/>
          </a:xfrm>
          <a:prstGeom prst="rect">
            <a:avLst/>
          </a:prstGeom>
          <a:noFill/>
          <a:ln w="9525">
            <a:noFill/>
            <a:miter lim="800000"/>
            <a:headEnd/>
            <a:tailEnd/>
          </a:ln>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4294967295"/>
          </p:nvPr>
        </p:nvSpPr>
        <p:spPr>
          <a:xfrm>
            <a:off x="3124200" y="6248400"/>
            <a:ext cx="2895600" cy="457200"/>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r>
              <a:rPr lang="en-US"/>
              <a:t>Lexical Analysis</a:t>
            </a:r>
          </a:p>
        </p:txBody>
      </p:sp>
      <p:sp>
        <p:nvSpPr>
          <p:cNvPr id="6" name="Slide Number Placeholder 5"/>
          <p:cNvSpPr>
            <a:spLocks noGrp="1"/>
          </p:cNvSpPr>
          <p:nvPr>
            <p:ph type="sldNum" sz="quarter" idx="4294967295"/>
          </p:nvPr>
        </p:nvSpPr>
        <p:spPr>
          <a:xfrm>
            <a:off x="6553200" y="6243638"/>
            <a:ext cx="2133600" cy="457200"/>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fld id="{61676638-8AB2-4ADC-913A-3203EBD4B902}" type="slidenum">
              <a:rPr lang="en-US" altLang="en-US"/>
              <a:pPr/>
              <a:t>88</a:t>
            </a:fld>
            <a:endParaRPr lang="en-US" altLang="en-US"/>
          </a:p>
        </p:txBody>
      </p:sp>
      <p:sp>
        <p:nvSpPr>
          <p:cNvPr id="159746" name="Rectangle 2"/>
          <p:cNvSpPr>
            <a:spLocks noGrp="1" noChangeArrowheads="1"/>
          </p:cNvSpPr>
          <p:nvPr>
            <p:ph type="title"/>
          </p:nvPr>
        </p:nvSpPr>
        <p:spPr/>
        <p:txBody>
          <a:bodyPr lIns="92075" tIns="46038" rIns="92075" bIns="46038"/>
          <a:lstStyle/>
          <a:p>
            <a:pPr eaLnBrk="1" hangingPunct="1">
              <a:defRPr/>
            </a:pPr>
            <a:r>
              <a:rPr lang="en-US" smtClean="0"/>
              <a:t>Why do we care?</a:t>
            </a:r>
          </a:p>
        </p:txBody>
      </p:sp>
      <p:sp>
        <p:nvSpPr>
          <p:cNvPr id="159747" name="Rectangle 3"/>
          <p:cNvSpPr>
            <a:spLocks noGrp="1" noChangeArrowheads="1"/>
          </p:cNvSpPr>
          <p:nvPr>
            <p:ph type="body" idx="1"/>
          </p:nvPr>
        </p:nvSpPr>
        <p:spPr/>
        <p:txBody>
          <a:bodyPr lIns="92075" tIns="46038" rIns="92075" bIns="46038"/>
          <a:lstStyle/>
          <a:p>
            <a:pPr eaLnBrk="1" hangingPunct="1">
              <a:defRPr/>
            </a:pPr>
            <a:r>
              <a:rPr lang="en-US" smtClean="0"/>
              <a:t>Lexical Analysis and Syntactic Analysis are typically run off of tables. </a:t>
            </a:r>
          </a:p>
          <a:p>
            <a:pPr eaLnBrk="1" hangingPunct="1">
              <a:defRPr/>
            </a:pPr>
            <a:r>
              <a:rPr lang="en-US" smtClean="0"/>
              <a:t>These tables are large and laborious to build.  </a:t>
            </a:r>
          </a:p>
          <a:p>
            <a:pPr eaLnBrk="1" hangingPunct="1">
              <a:defRPr/>
            </a:pPr>
            <a:r>
              <a:rPr lang="en-US" smtClean="0"/>
              <a:t>Therefore, we use a program to build the tables. 			</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4294967295"/>
          </p:nvPr>
        </p:nvSpPr>
        <p:spPr>
          <a:xfrm>
            <a:off x="3124200" y="6248400"/>
            <a:ext cx="2895600" cy="457200"/>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r>
              <a:rPr lang="en-US"/>
              <a:t>Lexical Analysis</a:t>
            </a:r>
          </a:p>
        </p:txBody>
      </p:sp>
      <p:sp>
        <p:nvSpPr>
          <p:cNvPr id="5" name="Slide Number Placeholder 5"/>
          <p:cNvSpPr>
            <a:spLocks noGrp="1"/>
          </p:cNvSpPr>
          <p:nvPr>
            <p:ph type="sldNum" sz="quarter" idx="4294967295"/>
          </p:nvPr>
        </p:nvSpPr>
        <p:spPr>
          <a:xfrm>
            <a:off x="6553200" y="6243638"/>
            <a:ext cx="2133600" cy="457200"/>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fld id="{53FA1E27-7176-4C4E-965B-EF19D12413BD}" type="slidenum">
              <a:rPr lang="en-US" altLang="en-US"/>
              <a:pPr/>
              <a:t>89</a:t>
            </a:fld>
            <a:endParaRPr lang="en-US" altLang="en-US"/>
          </a:p>
        </p:txBody>
      </p:sp>
      <p:sp>
        <p:nvSpPr>
          <p:cNvPr id="160770" name="Rectangle 2"/>
          <p:cNvSpPr>
            <a:spLocks noGrp="1" noChangeArrowheads="1"/>
          </p:cNvSpPr>
          <p:nvPr>
            <p:ph type="body" idx="1"/>
          </p:nvPr>
        </p:nvSpPr>
        <p:spPr>
          <a:xfrm>
            <a:off x="1143000" y="533400"/>
            <a:ext cx="7772400" cy="5562600"/>
          </a:xfrm>
        </p:spPr>
        <p:txBody>
          <a:bodyPr lIns="92075" tIns="46038" rIns="92075" bIns="46038"/>
          <a:lstStyle/>
          <a:p>
            <a:pPr eaLnBrk="1" hangingPunct="1">
              <a:defRPr/>
            </a:pPr>
            <a:r>
              <a:rPr lang="en-US" smtClean="0"/>
              <a:t>But there are two major problems:</a:t>
            </a:r>
          </a:p>
          <a:p>
            <a:pPr lvl="1" eaLnBrk="1" hangingPunct="1">
              <a:defRPr/>
            </a:pPr>
            <a:r>
              <a:rPr lang="en-US" smtClean="0"/>
              <a:t>How do we represent a token for the table generating program? </a:t>
            </a:r>
          </a:p>
          <a:p>
            <a:pPr lvl="1" eaLnBrk="1" hangingPunct="1">
              <a:defRPr/>
            </a:pPr>
            <a:r>
              <a:rPr lang="en-US" smtClean="0"/>
              <a:t>How does the program convert this into the corresponding FSA? </a:t>
            </a:r>
          </a:p>
          <a:p>
            <a:pPr eaLnBrk="1" hangingPunct="1">
              <a:defRPr/>
            </a:pPr>
            <a:r>
              <a:rPr lang="en-US" smtClean="0"/>
              <a:t>Tokens are described using regular expressions.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077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0770">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0770">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077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0"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4" name="CustomShape 1"/>
          <p:cNvSpPr/>
          <p:nvPr/>
        </p:nvSpPr>
        <p:spPr>
          <a:xfrm>
            <a:off x="685800" y="609120"/>
            <a:ext cx="7771680" cy="114228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gn="ctr">
              <a:lnSpc>
                <a:spcPct val="100000"/>
              </a:lnSpc>
            </a:pPr>
            <a:r>
              <a:rPr lang="en-US" sz="4400" b="0" strike="noStrike" spc="-1">
                <a:solidFill>
                  <a:srgbClr val="000000"/>
                </a:solidFill>
                <a:uFill>
                  <a:solidFill>
                    <a:srgbClr val="FFFFFF"/>
                  </a:solidFill>
                </a:uFill>
                <a:latin typeface="Times New Roman"/>
                <a:ea typeface="DejaVu Sans"/>
              </a:rPr>
              <a:t>Other Tools that Use the Analysis-Synthesis Model</a:t>
            </a:r>
            <a:endParaRPr lang="en-US" sz="1800" b="0" strike="noStrike" spc="-1">
              <a:solidFill>
                <a:srgbClr val="000000"/>
              </a:solidFill>
              <a:uFill>
                <a:solidFill>
                  <a:srgbClr val="FFFFFF"/>
                </a:solidFill>
              </a:uFill>
              <a:latin typeface="Arial"/>
            </a:endParaRPr>
          </a:p>
        </p:txBody>
      </p:sp>
      <p:sp>
        <p:nvSpPr>
          <p:cNvPr id="115" name="CustomShape 2"/>
          <p:cNvSpPr/>
          <p:nvPr/>
        </p:nvSpPr>
        <p:spPr>
          <a:xfrm>
            <a:off x="685800" y="1981080"/>
            <a:ext cx="7771680" cy="411408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marL="342720" indent="-342000">
              <a:lnSpc>
                <a:spcPct val="100000"/>
              </a:lnSpc>
              <a:buClr>
                <a:srgbClr val="000000"/>
              </a:buClr>
              <a:buFont typeface="Times"/>
              <a:buChar char="•"/>
            </a:pPr>
            <a:r>
              <a:rPr lang="en-US" sz="3200" b="0" i="1" strike="noStrike" spc="-1">
                <a:solidFill>
                  <a:srgbClr val="000000"/>
                </a:solidFill>
                <a:uFill>
                  <a:solidFill>
                    <a:srgbClr val="FFFFFF"/>
                  </a:solidFill>
                </a:uFill>
                <a:latin typeface="Times New Roman"/>
                <a:ea typeface="DejaVu Sans"/>
              </a:rPr>
              <a:t>Editors</a:t>
            </a:r>
            <a:r>
              <a:rPr lang="en-US" sz="3200" b="0" strike="noStrike" spc="-1">
                <a:solidFill>
                  <a:srgbClr val="000000"/>
                </a:solidFill>
                <a:uFill>
                  <a:solidFill>
                    <a:srgbClr val="FFFFFF"/>
                  </a:solidFill>
                </a:uFill>
                <a:latin typeface="Times New Roman"/>
                <a:ea typeface="DejaVu Sans"/>
              </a:rPr>
              <a:t> (syntax highlighting)</a:t>
            </a:r>
            <a:endParaRPr lang="en-US" sz="1800" b="0" strike="noStrike" spc="-1">
              <a:solidFill>
                <a:srgbClr val="000000"/>
              </a:solidFill>
              <a:uFill>
                <a:solidFill>
                  <a:srgbClr val="FFFFFF"/>
                </a:solidFill>
              </a:uFill>
              <a:latin typeface="Arial"/>
            </a:endParaRPr>
          </a:p>
          <a:p>
            <a:pPr marL="342720" indent="-342000">
              <a:lnSpc>
                <a:spcPct val="100000"/>
              </a:lnSpc>
              <a:buClr>
                <a:srgbClr val="000000"/>
              </a:buClr>
              <a:buFont typeface="Times"/>
              <a:buChar char="•"/>
            </a:pPr>
            <a:r>
              <a:rPr lang="en-US" sz="3200" b="0" i="1" strike="noStrike" spc="-1">
                <a:solidFill>
                  <a:srgbClr val="000000"/>
                </a:solidFill>
                <a:uFill>
                  <a:solidFill>
                    <a:srgbClr val="FFFFFF"/>
                  </a:solidFill>
                </a:uFill>
                <a:latin typeface="Times New Roman"/>
                <a:ea typeface="DejaVu Sans"/>
              </a:rPr>
              <a:t>Pretty printers</a:t>
            </a:r>
            <a:r>
              <a:rPr lang="en-US" sz="3200" b="0" strike="noStrike" spc="-1">
                <a:solidFill>
                  <a:srgbClr val="000000"/>
                </a:solidFill>
                <a:uFill>
                  <a:solidFill>
                    <a:srgbClr val="FFFFFF"/>
                  </a:solidFill>
                </a:uFill>
                <a:latin typeface="Times New Roman"/>
                <a:ea typeface="DejaVu Sans"/>
              </a:rPr>
              <a:t> (e.g. Doxygen)</a:t>
            </a:r>
            <a:endParaRPr lang="en-US" sz="1800" b="0" strike="noStrike" spc="-1">
              <a:solidFill>
                <a:srgbClr val="000000"/>
              </a:solidFill>
              <a:uFill>
                <a:solidFill>
                  <a:srgbClr val="FFFFFF"/>
                </a:solidFill>
              </a:uFill>
              <a:latin typeface="Arial"/>
            </a:endParaRPr>
          </a:p>
          <a:p>
            <a:pPr marL="342720" indent="-342000">
              <a:lnSpc>
                <a:spcPct val="100000"/>
              </a:lnSpc>
              <a:buClr>
                <a:srgbClr val="000000"/>
              </a:buClr>
              <a:buFont typeface="Times"/>
              <a:buChar char="•"/>
            </a:pPr>
            <a:r>
              <a:rPr lang="en-US" sz="3200" b="0" i="1" strike="noStrike" spc="-1">
                <a:solidFill>
                  <a:srgbClr val="000000"/>
                </a:solidFill>
                <a:uFill>
                  <a:solidFill>
                    <a:srgbClr val="FFFFFF"/>
                  </a:solidFill>
                </a:uFill>
                <a:latin typeface="Times New Roman"/>
                <a:ea typeface="DejaVu Sans"/>
              </a:rPr>
              <a:t>Static checkers</a:t>
            </a:r>
            <a:r>
              <a:rPr lang="en-US" sz="3200" b="0" strike="noStrike" spc="-1">
                <a:solidFill>
                  <a:srgbClr val="000000"/>
                </a:solidFill>
                <a:uFill>
                  <a:solidFill>
                    <a:srgbClr val="FFFFFF"/>
                  </a:solidFill>
                </a:uFill>
                <a:latin typeface="Times New Roman"/>
                <a:ea typeface="DejaVu Sans"/>
              </a:rPr>
              <a:t> (e.g. Lint and Splint)</a:t>
            </a:r>
            <a:endParaRPr lang="en-US" sz="1800" b="0" strike="noStrike" spc="-1">
              <a:solidFill>
                <a:srgbClr val="000000"/>
              </a:solidFill>
              <a:uFill>
                <a:solidFill>
                  <a:srgbClr val="FFFFFF"/>
                </a:solidFill>
              </a:uFill>
              <a:latin typeface="Arial"/>
            </a:endParaRPr>
          </a:p>
          <a:p>
            <a:pPr marL="342720" indent="-342000">
              <a:lnSpc>
                <a:spcPct val="100000"/>
              </a:lnSpc>
              <a:buClr>
                <a:srgbClr val="000000"/>
              </a:buClr>
              <a:buFont typeface="Times"/>
              <a:buChar char="•"/>
            </a:pPr>
            <a:r>
              <a:rPr lang="en-US" sz="3200" b="0" i="1" strike="noStrike" spc="-1">
                <a:solidFill>
                  <a:srgbClr val="000000"/>
                </a:solidFill>
                <a:uFill>
                  <a:solidFill>
                    <a:srgbClr val="FFFFFF"/>
                  </a:solidFill>
                </a:uFill>
                <a:latin typeface="Times New Roman"/>
                <a:ea typeface="DejaVu Sans"/>
              </a:rPr>
              <a:t>Interpreters</a:t>
            </a:r>
            <a:endParaRPr lang="en-US" sz="1800" b="0" strike="noStrike" spc="-1">
              <a:solidFill>
                <a:srgbClr val="000000"/>
              </a:solidFill>
              <a:uFill>
                <a:solidFill>
                  <a:srgbClr val="FFFFFF"/>
                </a:solidFill>
              </a:uFill>
              <a:latin typeface="Arial"/>
            </a:endParaRPr>
          </a:p>
          <a:p>
            <a:pPr marL="342720" indent="-342000">
              <a:lnSpc>
                <a:spcPct val="100000"/>
              </a:lnSpc>
              <a:buClr>
                <a:srgbClr val="000000"/>
              </a:buClr>
              <a:buFont typeface="Times"/>
              <a:buChar char="•"/>
            </a:pPr>
            <a:r>
              <a:rPr lang="en-US" sz="3200" b="0" i="1" strike="noStrike" spc="-1">
                <a:solidFill>
                  <a:srgbClr val="000000"/>
                </a:solidFill>
                <a:uFill>
                  <a:solidFill>
                    <a:srgbClr val="FFFFFF"/>
                  </a:solidFill>
                </a:uFill>
                <a:latin typeface="Times New Roman"/>
                <a:ea typeface="DejaVu Sans"/>
              </a:rPr>
              <a:t>Text formatters</a:t>
            </a:r>
            <a:r>
              <a:rPr lang="en-US" sz="3200" b="0" strike="noStrike" spc="-1">
                <a:solidFill>
                  <a:srgbClr val="000000"/>
                </a:solidFill>
                <a:uFill>
                  <a:solidFill>
                    <a:srgbClr val="FFFFFF"/>
                  </a:solidFill>
                </a:uFill>
                <a:latin typeface="Times New Roman"/>
                <a:ea typeface="DejaVu Sans"/>
              </a:rPr>
              <a:t> (e.g. TeX and LaTeX)</a:t>
            </a:r>
            <a:endParaRPr lang="en-US" sz="1800" b="0" strike="noStrike" spc="-1">
              <a:solidFill>
                <a:srgbClr val="000000"/>
              </a:solidFill>
              <a:uFill>
                <a:solidFill>
                  <a:srgbClr val="FFFFFF"/>
                </a:solidFill>
              </a:uFill>
              <a:latin typeface="Arial"/>
            </a:endParaRPr>
          </a:p>
          <a:p>
            <a:pPr marL="342720" indent="-342000">
              <a:lnSpc>
                <a:spcPct val="100000"/>
              </a:lnSpc>
              <a:buClr>
                <a:srgbClr val="000000"/>
              </a:buClr>
              <a:buFont typeface="Times"/>
              <a:buChar char="•"/>
            </a:pPr>
            <a:r>
              <a:rPr lang="en-US" sz="3200" b="0" i="1" strike="noStrike" spc="-1">
                <a:solidFill>
                  <a:srgbClr val="000000"/>
                </a:solidFill>
                <a:uFill>
                  <a:solidFill>
                    <a:srgbClr val="FFFFFF"/>
                  </a:solidFill>
                </a:uFill>
                <a:latin typeface="Times New Roman"/>
                <a:ea typeface="DejaVu Sans"/>
              </a:rPr>
              <a:t>Silicon compilers </a:t>
            </a:r>
            <a:r>
              <a:rPr lang="en-US" sz="3200" b="0" strike="noStrike" spc="-1">
                <a:solidFill>
                  <a:srgbClr val="000000"/>
                </a:solidFill>
                <a:uFill>
                  <a:solidFill>
                    <a:srgbClr val="FFFFFF"/>
                  </a:solidFill>
                </a:uFill>
                <a:latin typeface="Times New Roman"/>
                <a:ea typeface="DejaVu Sans"/>
              </a:rPr>
              <a:t>(e.g. VHDL)</a:t>
            </a:r>
            <a:endParaRPr lang="en-US" sz="1800" b="0" strike="noStrike" spc="-1">
              <a:solidFill>
                <a:srgbClr val="000000"/>
              </a:solidFill>
              <a:uFill>
                <a:solidFill>
                  <a:srgbClr val="FFFFFF"/>
                </a:solidFill>
              </a:uFill>
              <a:latin typeface="Arial"/>
            </a:endParaRPr>
          </a:p>
          <a:p>
            <a:pPr marL="342720" indent="-342000">
              <a:lnSpc>
                <a:spcPct val="100000"/>
              </a:lnSpc>
              <a:buClr>
                <a:srgbClr val="000000"/>
              </a:buClr>
              <a:buFont typeface="Times"/>
              <a:buChar char="•"/>
            </a:pPr>
            <a:r>
              <a:rPr lang="en-US" sz="3200" b="0" i="1" strike="noStrike" spc="-1">
                <a:solidFill>
                  <a:srgbClr val="000000"/>
                </a:solidFill>
                <a:uFill>
                  <a:solidFill>
                    <a:srgbClr val="FFFFFF"/>
                  </a:solidFill>
                </a:uFill>
                <a:latin typeface="Times New Roman"/>
                <a:ea typeface="DejaVu Sans"/>
              </a:rPr>
              <a:t>Query interpreters/compilers </a:t>
            </a:r>
            <a:r>
              <a:rPr lang="en-US" sz="3200" b="0" strike="noStrike" spc="-1">
                <a:solidFill>
                  <a:srgbClr val="000000"/>
                </a:solidFill>
                <a:uFill>
                  <a:solidFill>
                    <a:srgbClr val="FFFFFF"/>
                  </a:solidFill>
                </a:uFill>
                <a:latin typeface="Times New Roman"/>
                <a:ea typeface="DejaVu Sans"/>
              </a:rPr>
              <a:t>(Databases)</a:t>
            </a:r>
            <a:endParaRPr lang="en-US"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r>
              <a:rPr lang="en-US"/>
              <a:t>Lexical Analysis</a:t>
            </a:r>
          </a:p>
        </p:txBody>
      </p:sp>
      <p:sp>
        <p:nvSpPr>
          <p:cNvPr id="4" name="Slide Number Placeholder 3"/>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fld id="{5877E565-CB13-4C37-B0F5-AAD5072CD3BC}" type="slidenum">
              <a:rPr lang="en-US" altLang="en-US"/>
              <a:pPr/>
              <a:t>90</a:t>
            </a:fld>
            <a:endParaRPr lang="en-US" altLang="en-US"/>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4294967295"/>
          </p:nvPr>
        </p:nvSpPr>
        <p:spPr>
          <a:xfrm>
            <a:off x="3124200" y="6248400"/>
            <a:ext cx="2895600" cy="457200"/>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r>
              <a:rPr lang="en-US"/>
              <a:t>Lexical Analysis</a:t>
            </a:r>
          </a:p>
        </p:txBody>
      </p:sp>
      <p:sp>
        <p:nvSpPr>
          <p:cNvPr id="6" name="Slide Number Placeholder 5"/>
          <p:cNvSpPr>
            <a:spLocks noGrp="1"/>
          </p:cNvSpPr>
          <p:nvPr>
            <p:ph type="sldNum" sz="quarter" idx="4294967295"/>
          </p:nvPr>
        </p:nvSpPr>
        <p:spPr>
          <a:xfrm>
            <a:off x="6553200" y="6243638"/>
            <a:ext cx="2133600" cy="457200"/>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fld id="{64C731A3-FC05-420B-AAC5-F0C9D06CD59F}" type="slidenum">
              <a:rPr lang="en-US" altLang="en-US"/>
              <a:pPr/>
              <a:t>91</a:t>
            </a:fld>
            <a:endParaRPr lang="en-US" altLang="en-US"/>
          </a:p>
        </p:txBody>
      </p:sp>
      <p:sp>
        <p:nvSpPr>
          <p:cNvPr id="75778" name="Rectangle 2"/>
          <p:cNvSpPr>
            <a:spLocks noGrp="1" noChangeArrowheads="1"/>
          </p:cNvSpPr>
          <p:nvPr>
            <p:ph type="title"/>
          </p:nvPr>
        </p:nvSpPr>
        <p:spPr/>
        <p:txBody>
          <a:bodyPr/>
          <a:lstStyle/>
          <a:p>
            <a:pPr eaLnBrk="1" hangingPunct="1">
              <a:defRPr/>
            </a:pPr>
            <a:r>
              <a:rPr lang="en-US" smtClean="0"/>
              <a:t>Regular Expressions</a:t>
            </a:r>
          </a:p>
        </p:txBody>
      </p:sp>
      <p:sp>
        <p:nvSpPr>
          <p:cNvPr id="75779" name="Rectangle 3"/>
          <p:cNvSpPr>
            <a:spLocks noGrp="1" noChangeArrowheads="1"/>
          </p:cNvSpPr>
          <p:nvPr>
            <p:ph type="body" idx="1"/>
          </p:nvPr>
        </p:nvSpPr>
        <p:spPr/>
        <p:txBody>
          <a:bodyPr/>
          <a:lstStyle/>
          <a:p>
            <a:pPr eaLnBrk="1" hangingPunct="1">
              <a:defRPr/>
            </a:pPr>
            <a:r>
              <a:rPr lang="en-US" smtClean="0"/>
              <a:t>Informally a regular expression of an alphabet </a:t>
            </a:r>
            <a:r>
              <a:rPr lang="en-US" smtClean="0">
                <a:latin typeface="Symbol" pitchFamily="18" charset="2"/>
              </a:rPr>
              <a:t>S</a:t>
            </a:r>
            <a:r>
              <a:rPr lang="en-US" smtClean="0"/>
              <a:t> is a combination of characters from </a:t>
            </a:r>
            <a:r>
              <a:rPr lang="en-US" smtClean="0">
                <a:latin typeface="Symbol" pitchFamily="18" charset="2"/>
              </a:rPr>
              <a:t>S</a:t>
            </a:r>
            <a:r>
              <a:rPr lang="en-US" smtClean="0"/>
              <a:t> and certain operators indicating concatenation, selection, or repetition.</a:t>
            </a:r>
          </a:p>
          <a:p>
            <a:pPr lvl="1" eaLnBrk="1" hangingPunct="1">
              <a:defRPr/>
            </a:pPr>
            <a:r>
              <a:rPr lang="en-US" smtClean="0"/>
              <a:t>b</a:t>
            </a:r>
            <a:r>
              <a:rPr lang="en-US" baseline="30000" smtClean="0"/>
              <a:t>*</a:t>
            </a:r>
            <a:r>
              <a:rPr lang="en-US" smtClean="0"/>
              <a:t> -- 0 or more b's (Kleene Star)</a:t>
            </a:r>
          </a:p>
          <a:p>
            <a:pPr lvl="1" eaLnBrk="1" hangingPunct="1">
              <a:defRPr/>
            </a:pPr>
            <a:r>
              <a:rPr lang="en-US" smtClean="0"/>
              <a:t>b</a:t>
            </a:r>
            <a:r>
              <a:rPr lang="en-US" baseline="30000" smtClean="0"/>
              <a:t>+</a:t>
            </a:r>
            <a:r>
              <a:rPr lang="en-US" smtClean="0"/>
              <a:t> -- 1 or more b's </a:t>
            </a:r>
          </a:p>
          <a:p>
            <a:pPr lvl="1" eaLnBrk="1" hangingPunct="1">
              <a:defRPr/>
            </a:pPr>
            <a:r>
              <a:rPr lang="en-US" smtClean="0"/>
              <a:t>| -- a|b -- choice </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4294967295"/>
          </p:nvPr>
        </p:nvSpPr>
        <p:spPr>
          <a:xfrm>
            <a:off x="3124200" y="6248400"/>
            <a:ext cx="2895600" cy="457200"/>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r>
              <a:rPr lang="en-US"/>
              <a:t>Lexical Analysis</a:t>
            </a:r>
          </a:p>
        </p:txBody>
      </p:sp>
      <p:sp>
        <p:nvSpPr>
          <p:cNvPr id="6" name="Slide Number Placeholder 5"/>
          <p:cNvSpPr>
            <a:spLocks noGrp="1"/>
          </p:cNvSpPr>
          <p:nvPr>
            <p:ph type="sldNum" sz="quarter" idx="4294967295"/>
          </p:nvPr>
        </p:nvSpPr>
        <p:spPr>
          <a:xfrm>
            <a:off x="6553200" y="6243638"/>
            <a:ext cx="2133600" cy="457200"/>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fld id="{9DD71268-5332-4BCB-9C9E-446E7F61276F}" type="slidenum">
              <a:rPr lang="en-US" altLang="en-US"/>
              <a:pPr/>
              <a:t>92</a:t>
            </a:fld>
            <a:endParaRPr lang="en-US" altLang="en-US"/>
          </a:p>
        </p:txBody>
      </p:sp>
      <p:sp>
        <p:nvSpPr>
          <p:cNvPr id="76802" name="Rectangle 2"/>
          <p:cNvSpPr>
            <a:spLocks noGrp="1" noChangeArrowheads="1"/>
          </p:cNvSpPr>
          <p:nvPr>
            <p:ph type="title"/>
          </p:nvPr>
        </p:nvSpPr>
        <p:spPr/>
        <p:txBody>
          <a:bodyPr/>
          <a:lstStyle/>
          <a:p>
            <a:pPr eaLnBrk="1" hangingPunct="1">
              <a:defRPr/>
            </a:pPr>
            <a:r>
              <a:rPr lang="en-US" smtClean="0"/>
              <a:t>Regular Expressions</a:t>
            </a:r>
          </a:p>
        </p:txBody>
      </p:sp>
      <p:sp>
        <p:nvSpPr>
          <p:cNvPr id="76803" name="Rectangle 3"/>
          <p:cNvSpPr>
            <a:spLocks noGrp="1" noChangeArrowheads="1"/>
          </p:cNvSpPr>
          <p:nvPr>
            <p:ph type="body" idx="1"/>
          </p:nvPr>
        </p:nvSpPr>
        <p:spPr/>
        <p:txBody>
          <a:bodyPr/>
          <a:lstStyle/>
          <a:p>
            <a:pPr eaLnBrk="1" hangingPunct="1">
              <a:defRPr/>
            </a:pPr>
            <a:r>
              <a:rPr lang="en-US" b="1" smtClean="0"/>
              <a:t>Def:</a:t>
            </a:r>
            <a:r>
              <a:rPr lang="en-US" smtClean="0"/>
              <a:t> </a:t>
            </a:r>
            <a:r>
              <a:rPr lang="en-US" u="sng" smtClean="0"/>
              <a:t>Regular Expression</a:t>
            </a:r>
            <a:r>
              <a:rPr lang="en-US" smtClean="0"/>
              <a:t>: </a:t>
            </a:r>
          </a:p>
          <a:p>
            <a:pPr lvl="1" eaLnBrk="1" hangingPunct="1">
              <a:defRPr/>
            </a:pPr>
            <a:r>
              <a:rPr lang="en-US" smtClean="0"/>
              <a:t>any character in </a:t>
            </a:r>
            <a:r>
              <a:rPr lang="en-US" smtClean="0">
                <a:latin typeface="Symbol" pitchFamily="18" charset="2"/>
              </a:rPr>
              <a:t>S</a:t>
            </a:r>
            <a:r>
              <a:rPr lang="en-US" smtClean="0"/>
              <a:t> is an RE </a:t>
            </a:r>
          </a:p>
          <a:p>
            <a:pPr lvl="1" eaLnBrk="1" hangingPunct="1">
              <a:defRPr/>
            </a:pPr>
            <a:r>
              <a:rPr lang="en-US" smtClean="0"/>
              <a:t> </a:t>
            </a:r>
            <a:r>
              <a:rPr lang="en-US" smtClean="0">
                <a:latin typeface="Symbol" pitchFamily="18" charset="2"/>
              </a:rPr>
              <a:t>e</a:t>
            </a:r>
            <a:r>
              <a:rPr lang="en-US" smtClean="0"/>
              <a:t> is an RE </a:t>
            </a:r>
          </a:p>
          <a:p>
            <a:pPr lvl="1" eaLnBrk="1" hangingPunct="1">
              <a:defRPr/>
            </a:pPr>
            <a:r>
              <a:rPr lang="en-US" smtClean="0"/>
              <a:t>if R and S are RE's so are 						RS, R|S, R</a:t>
            </a:r>
            <a:r>
              <a:rPr lang="en-US" baseline="30000" smtClean="0"/>
              <a:t>*</a:t>
            </a:r>
            <a:r>
              <a:rPr lang="en-US" smtClean="0"/>
              <a:t>, R</a:t>
            </a:r>
            <a:r>
              <a:rPr lang="en-US" baseline="30000" smtClean="0"/>
              <a:t>+</a:t>
            </a:r>
            <a:r>
              <a:rPr lang="en-US" smtClean="0"/>
              <a:t>, S</a:t>
            </a:r>
            <a:r>
              <a:rPr lang="en-US" baseline="30000" smtClean="0"/>
              <a:t>*</a:t>
            </a:r>
            <a:r>
              <a:rPr lang="en-US" smtClean="0"/>
              <a:t>, S</a:t>
            </a:r>
            <a:r>
              <a:rPr lang="en-US" baseline="30000" smtClean="0"/>
              <a:t>+</a:t>
            </a:r>
            <a:r>
              <a:rPr lang="en-US" smtClean="0"/>
              <a:t>. 				</a:t>
            </a:r>
          </a:p>
          <a:p>
            <a:pPr eaLnBrk="1" hangingPunct="1">
              <a:defRPr/>
            </a:pPr>
            <a:r>
              <a:rPr lang="en-US" smtClean="0"/>
              <a:t>Only expressions formed by these rules are regular. 		</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4294967295"/>
          </p:nvPr>
        </p:nvSpPr>
        <p:spPr>
          <a:xfrm>
            <a:off x="3124200" y="6248400"/>
            <a:ext cx="2895600" cy="457200"/>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r>
              <a:rPr lang="en-US"/>
              <a:t>Lexical Analysis</a:t>
            </a:r>
          </a:p>
        </p:txBody>
      </p:sp>
      <p:sp>
        <p:nvSpPr>
          <p:cNvPr id="6" name="Slide Number Placeholder 5"/>
          <p:cNvSpPr>
            <a:spLocks noGrp="1"/>
          </p:cNvSpPr>
          <p:nvPr>
            <p:ph type="sldNum" sz="quarter" idx="4294967295"/>
          </p:nvPr>
        </p:nvSpPr>
        <p:spPr>
          <a:xfrm>
            <a:off x="6553200" y="6243638"/>
            <a:ext cx="2133600" cy="457200"/>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fld id="{7776C775-A3B2-446D-B088-48791F881888}" type="slidenum">
              <a:rPr lang="en-US" altLang="en-US"/>
              <a:pPr/>
              <a:t>93</a:t>
            </a:fld>
            <a:endParaRPr lang="en-US" altLang="en-US"/>
          </a:p>
        </p:txBody>
      </p:sp>
      <p:sp>
        <p:nvSpPr>
          <p:cNvPr id="77826" name="Rectangle 2"/>
          <p:cNvSpPr>
            <a:spLocks noGrp="1" noChangeArrowheads="1"/>
          </p:cNvSpPr>
          <p:nvPr>
            <p:ph type="title"/>
          </p:nvPr>
        </p:nvSpPr>
        <p:spPr/>
        <p:txBody>
          <a:bodyPr/>
          <a:lstStyle/>
          <a:p>
            <a:pPr eaLnBrk="1" hangingPunct="1">
              <a:defRPr/>
            </a:pPr>
            <a:r>
              <a:rPr lang="en-US" smtClean="0"/>
              <a:t>Regular Expressions</a:t>
            </a:r>
          </a:p>
        </p:txBody>
      </p:sp>
      <p:sp>
        <p:nvSpPr>
          <p:cNvPr id="77827" name="Rectangle 3"/>
          <p:cNvSpPr>
            <a:spLocks noGrp="1" noChangeArrowheads="1"/>
          </p:cNvSpPr>
          <p:nvPr>
            <p:ph type="body" idx="1"/>
          </p:nvPr>
        </p:nvSpPr>
        <p:spPr/>
        <p:txBody>
          <a:bodyPr/>
          <a:lstStyle/>
          <a:p>
            <a:pPr eaLnBrk="1" hangingPunct="1">
              <a:defRPr/>
            </a:pPr>
            <a:r>
              <a:rPr lang="en-US" smtClean="0"/>
              <a:t>REs can be used to describe only a limited variety of languages, but they are powerful enough to be used to define tokens.	</a:t>
            </a:r>
          </a:p>
          <a:p>
            <a:pPr lvl="3" eaLnBrk="1" hangingPunct="1">
              <a:defRPr/>
            </a:pPr>
            <a:endParaRPr lang="en-US" smtClean="0"/>
          </a:p>
          <a:p>
            <a:pPr eaLnBrk="1" hangingPunct="1">
              <a:defRPr/>
            </a:pPr>
            <a:r>
              <a:rPr lang="en-US" smtClean="0"/>
              <a:t>One limitation -- many languages put length limitations on their tokens, RE's have no means of enforcing such limitations. </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4294967295"/>
          </p:nvPr>
        </p:nvSpPr>
        <p:spPr>
          <a:xfrm>
            <a:off x="3124200" y="6248400"/>
            <a:ext cx="2895600" cy="457200"/>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r>
              <a:rPr lang="en-US"/>
              <a:t>Lexical Analysis</a:t>
            </a:r>
          </a:p>
        </p:txBody>
      </p:sp>
      <p:sp>
        <p:nvSpPr>
          <p:cNvPr id="6" name="Slide Number Placeholder 5"/>
          <p:cNvSpPr>
            <a:spLocks noGrp="1"/>
          </p:cNvSpPr>
          <p:nvPr>
            <p:ph type="sldNum" sz="quarter" idx="4294967295"/>
          </p:nvPr>
        </p:nvSpPr>
        <p:spPr>
          <a:xfrm>
            <a:off x="6553200" y="6243638"/>
            <a:ext cx="2133600" cy="457200"/>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fld id="{2D0EB3EE-DF40-4B6E-A22F-DDBA3634F427}" type="slidenum">
              <a:rPr lang="en-US" altLang="en-US"/>
              <a:pPr/>
              <a:t>94</a:t>
            </a:fld>
            <a:endParaRPr lang="en-US" altLang="en-US"/>
          </a:p>
        </p:txBody>
      </p:sp>
      <p:sp>
        <p:nvSpPr>
          <p:cNvPr id="78850" name="Rectangle 2"/>
          <p:cNvSpPr>
            <a:spLocks noGrp="1" noChangeArrowheads="1"/>
          </p:cNvSpPr>
          <p:nvPr>
            <p:ph type="title"/>
          </p:nvPr>
        </p:nvSpPr>
        <p:spPr/>
        <p:txBody>
          <a:bodyPr/>
          <a:lstStyle/>
          <a:p>
            <a:pPr eaLnBrk="1" hangingPunct="1">
              <a:defRPr/>
            </a:pPr>
            <a:r>
              <a:rPr lang="en-US" smtClean="0"/>
              <a:t>Extensions to REs</a:t>
            </a:r>
          </a:p>
        </p:txBody>
      </p:sp>
      <p:sp>
        <p:nvSpPr>
          <p:cNvPr id="78851" name="Rectangle 3"/>
          <p:cNvSpPr>
            <a:spLocks noGrp="1" noChangeArrowheads="1"/>
          </p:cNvSpPr>
          <p:nvPr>
            <p:ph type="body" idx="1"/>
          </p:nvPr>
        </p:nvSpPr>
        <p:spPr/>
        <p:txBody>
          <a:bodyPr/>
          <a:lstStyle/>
          <a:p>
            <a:pPr eaLnBrk="1" hangingPunct="1">
              <a:defRPr/>
            </a:pPr>
            <a:r>
              <a:rPr lang="en-US" smtClean="0"/>
              <a:t>One or more Instances +</a:t>
            </a:r>
          </a:p>
          <a:p>
            <a:pPr eaLnBrk="1" hangingPunct="1">
              <a:defRPr/>
            </a:pPr>
            <a:r>
              <a:rPr lang="en-US" smtClean="0"/>
              <a:t>Zero or One Instance ?</a:t>
            </a:r>
          </a:p>
          <a:p>
            <a:pPr eaLnBrk="1" hangingPunct="1">
              <a:defRPr/>
            </a:pPr>
            <a:r>
              <a:rPr lang="en-US" smtClean="0"/>
              <a:t>Character Classes</a:t>
            </a:r>
          </a:p>
          <a:p>
            <a:pPr lvl="1" eaLnBrk="1" hangingPunct="1">
              <a:defRPr/>
            </a:pPr>
            <a:r>
              <a:rPr lang="en-US" smtClean="0"/>
              <a:t>Digit -&gt; [0-9]</a:t>
            </a:r>
          </a:p>
          <a:p>
            <a:pPr lvl="1" eaLnBrk="1" hangingPunct="1">
              <a:defRPr/>
            </a:pPr>
            <a:r>
              <a:rPr lang="en-US" smtClean="0"/>
              <a:t>Digits -&gt; Digit+</a:t>
            </a:r>
          </a:p>
          <a:p>
            <a:pPr lvl="1" eaLnBrk="1" hangingPunct="1">
              <a:defRPr/>
            </a:pPr>
            <a:r>
              <a:rPr lang="en-US" smtClean="0"/>
              <a:t>Number -&gt; Digits (. Digits)? (E [+-]? Digits)?</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4294967295"/>
          </p:nvPr>
        </p:nvSpPr>
        <p:spPr>
          <a:xfrm>
            <a:off x="3124200" y="6248400"/>
            <a:ext cx="2895600" cy="457200"/>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r>
              <a:rPr lang="en-US"/>
              <a:t>Lexical Analysis</a:t>
            </a:r>
          </a:p>
        </p:txBody>
      </p:sp>
      <p:sp>
        <p:nvSpPr>
          <p:cNvPr id="7" name="Slide Number Placeholder 5"/>
          <p:cNvSpPr>
            <a:spLocks noGrp="1"/>
          </p:cNvSpPr>
          <p:nvPr>
            <p:ph type="sldNum" sz="quarter" idx="4294967295"/>
          </p:nvPr>
        </p:nvSpPr>
        <p:spPr>
          <a:xfrm>
            <a:off x="6553200" y="6243638"/>
            <a:ext cx="2133600" cy="457200"/>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fld id="{40230742-30AF-4979-9F45-45314648412C}" type="slidenum">
              <a:rPr lang="en-US" altLang="en-US"/>
              <a:pPr/>
              <a:t>95</a:t>
            </a:fld>
            <a:endParaRPr lang="en-US" altLang="en-US"/>
          </a:p>
        </p:txBody>
      </p:sp>
      <p:sp>
        <p:nvSpPr>
          <p:cNvPr id="80898" name="Rectangle 2"/>
          <p:cNvSpPr>
            <a:spLocks noGrp="1" noChangeArrowheads="1"/>
          </p:cNvSpPr>
          <p:nvPr>
            <p:ph type="title"/>
          </p:nvPr>
        </p:nvSpPr>
        <p:spPr/>
        <p:txBody>
          <a:bodyPr lIns="92075" tIns="46038" rIns="92075" bIns="46038"/>
          <a:lstStyle/>
          <a:p>
            <a:pPr eaLnBrk="1" hangingPunct="1">
              <a:defRPr/>
            </a:pPr>
            <a:r>
              <a:rPr lang="en-US" smtClean="0"/>
              <a:t>Regular Expressions and Finite-State Machines</a:t>
            </a:r>
          </a:p>
        </p:txBody>
      </p:sp>
      <p:sp>
        <p:nvSpPr>
          <p:cNvPr id="80899" name="Rectangle 3"/>
          <p:cNvSpPr>
            <a:spLocks noGrp="1" noChangeArrowheads="1"/>
          </p:cNvSpPr>
          <p:nvPr>
            <p:ph type="body" idx="1"/>
          </p:nvPr>
        </p:nvSpPr>
        <p:spPr/>
        <p:txBody>
          <a:bodyPr lIns="92075" tIns="46038" rIns="92075" bIns="46038"/>
          <a:lstStyle/>
          <a:p>
            <a:pPr eaLnBrk="1" hangingPunct="1">
              <a:defRPr/>
            </a:pPr>
            <a:r>
              <a:rPr lang="en-US" smtClean="0"/>
              <a:t>This machine recognizes </a:t>
            </a:r>
            <a:r>
              <a:rPr lang="en-US" smtClean="0">
                <a:latin typeface="Symbol" pitchFamily="18" charset="2"/>
              </a:rPr>
              <a:t>e</a:t>
            </a:r>
          </a:p>
        </p:txBody>
      </p:sp>
      <p:pic>
        <p:nvPicPr>
          <p:cNvPr id="55302" name="Picture 4" descr="c2pg44-a"/>
          <p:cNvPicPr>
            <a:picLocks noChangeAspect="1" noChangeArrowheads="1"/>
          </p:cNvPicPr>
          <p:nvPr/>
        </p:nvPicPr>
        <p:blipFill>
          <a:blip r:embed="rId2"/>
          <a:srcRect/>
          <a:stretch>
            <a:fillRect/>
          </a:stretch>
        </p:blipFill>
        <p:spPr bwMode="auto">
          <a:xfrm>
            <a:off x="1752600" y="2667000"/>
            <a:ext cx="4648200" cy="2311400"/>
          </a:xfrm>
          <a:prstGeom prst="rect">
            <a:avLst/>
          </a:prstGeom>
          <a:noFill/>
          <a:ln w="9525">
            <a:noFill/>
            <a:miter lim="800000"/>
            <a:headEnd/>
            <a:tailEnd/>
          </a:ln>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4294967295"/>
          </p:nvPr>
        </p:nvSpPr>
        <p:spPr>
          <a:xfrm>
            <a:off x="3124200" y="6248400"/>
            <a:ext cx="2895600" cy="457200"/>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r>
              <a:rPr lang="en-US"/>
              <a:t>Lexical Analysis</a:t>
            </a:r>
          </a:p>
        </p:txBody>
      </p:sp>
      <p:sp>
        <p:nvSpPr>
          <p:cNvPr id="6" name="Slide Number Placeholder 5"/>
          <p:cNvSpPr>
            <a:spLocks noGrp="1"/>
          </p:cNvSpPr>
          <p:nvPr>
            <p:ph type="sldNum" sz="quarter" idx="4294967295"/>
          </p:nvPr>
        </p:nvSpPr>
        <p:spPr>
          <a:xfrm>
            <a:off x="6553200" y="6243638"/>
            <a:ext cx="2133600" cy="457200"/>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fld id="{F3FC70C2-7187-4667-B484-BA09CD6BB5EC}" type="slidenum">
              <a:rPr lang="en-US" altLang="en-US"/>
              <a:pPr/>
              <a:t>96</a:t>
            </a:fld>
            <a:endParaRPr lang="en-US" altLang="en-US"/>
          </a:p>
        </p:txBody>
      </p:sp>
      <p:sp>
        <p:nvSpPr>
          <p:cNvPr id="81922" name="Rectangle 2"/>
          <p:cNvSpPr>
            <a:spLocks noGrp="1" noChangeArrowheads="1"/>
          </p:cNvSpPr>
          <p:nvPr>
            <p:ph type="body" idx="1"/>
          </p:nvPr>
        </p:nvSpPr>
        <p:spPr>
          <a:xfrm>
            <a:off x="1143000" y="685800"/>
            <a:ext cx="7772400" cy="5410200"/>
          </a:xfrm>
        </p:spPr>
        <p:txBody>
          <a:bodyPr lIns="92075" tIns="46038" rIns="92075" bIns="46038"/>
          <a:lstStyle/>
          <a:p>
            <a:pPr eaLnBrk="1" hangingPunct="1">
              <a:defRPr/>
            </a:pPr>
            <a:r>
              <a:rPr lang="en-US" smtClean="0"/>
              <a:t>This machine will recognize a character </a:t>
            </a:r>
            <a:r>
              <a:rPr lang="en-US" i="1" smtClean="0"/>
              <a:t>a</a:t>
            </a:r>
            <a:r>
              <a:rPr lang="en-US" smtClean="0"/>
              <a:t> in </a:t>
            </a:r>
            <a:r>
              <a:rPr lang="en-US" smtClean="0">
                <a:latin typeface="Symbol" pitchFamily="18" charset="2"/>
              </a:rPr>
              <a:t>S</a:t>
            </a:r>
            <a:endParaRPr lang="en-US" smtClean="0"/>
          </a:p>
        </p:txBody>
      </p:sp>
      <p:pic>
        <p:nvPicPr>
          <p:cNvPr id="56325" name="Picture 3" descr="c2pg44-b"/>
          <p:cNvPicPr>
            <a:picLocks noChangeAspect="1" noChangeArrowheads="1"/>
          </p:cNvPicPr>
          <p:nvPr/>
        </p:nvPicPr>
        <p:blipFill>
          <a:blip r:embed="rId2"/>
          <a:srcRect/>
          <a:stretch>
            <a:fillRect/>
          </a:stretch>
        </p:blipFill>
        <p:spPr bwMode="auto">
          <a:xfrm>
            <a:off x="1981200" y="2312988"/>
            <a:ext cx="4724400" cy="2035175"/>
          </a:xfrm>
          <a:prstGeom prst="rect">
            <a:avLst/>
          </a:prstGeom>
          <a:noFill/>
          <a:ln w="9525">
            <a:noFill/>
            <a:miter lim="800000"/>
            <a:headEnd/>
            <a:tailEnd/>
          </a:ln>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4294967295"/>
          </p:nvPr>
        </p:nvSpPr>
        <p:spPr>
          <a:xfrm>
            <a:off x="3124200" y="6248400"/>
            <a:ext cx="2895600" cy="457200"/>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r>
              <a:rPr lang="en-US"/>
              <a:t>Lexical Analysis</a:t>
            </a:r>
          </a:p>
        </p:txBody>
      </p:sp>
      <p:sp>
        <p:nvSpPr>
          <p:cNvPr id="6" name="Slide Number Placeholder 5"/>
          <p:cNvSpPr>
            <a:spLocks noGrp="1"/>
          </p:cNvSpPr>
          <p:nvPr>
            <p:ph type="sldNum" sz="quarter" idx="4294967295"/>
          </p:nvPr>
        </p:nvSpPr>
        <p:spPr>
          <a:xfrm>
            <a:off x="6553200" y="6243638"/>
            <a:ext cx="2133600" cy="457200"/>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fld id="{DAB01838-6988-4DD6-B34B-E89F5EC212FF}" type="slidenum">
              <a:rPr lang="en-US" altLang="en-US"/>
              <a:pPr/>
              <a:t>97</a:t>
            </a:fld>
            <a:endParaRPr lang="en-US" altLang="en-US"/>
          </a:p>
        </p:txBody>
      </p:sp>
      <p:sp>
        <p:nvSpPr>
          <p:cNvPr id="82946" name="Rectangle 2"/>
          <p:cNvSpPr>
            <a:spLocks noGrp="1" noChangeArrowheads="1"/>
          </p:cNvSpPr>
          <p:nvPr>
            <p:ph type="body" idx="1"/>
          </p:nvPr>
        </p:nvSpPr>
        <p:spPr>
          <a:xfrm>
            <a:off x="1143000" y="762000"/>
            <a:ext cx="7772400" cy="5334000"/>
          </a:xfrm>
        </p:spPr>
        <p:txBody>
          <a:bodyPr lIns="92075" tIns="46038" rIns="92075" bIns="46038"/>
          <a:lstStyle/>
          <a:p>
            <a:pPr eaLnBrk="1" hangingPunct="1">
              <a:defRPr/>
            </a:pPr>
            <a:r>
              <a:rPr lang="en-US" smtClean="0"/>
              <a:t>To recognize RS connect the machines as shown</a:t>
            </a:r>
          </a:p>
        </p:txBody>
      </p:sp>
      <p:pic>
        <p:nvPicPr>
          <p:cNvPr id="57349" name="Picture 3" descr="c2pg44-c"/>
          <p:cNvPicPr>
            <a:picLocks noChangeAspect="1" noChangeArrowheads="1"/>
          </p:cNvPicPr>
          <p:nvPr/>
        </p:nvPicPr>
        <p:blipFill>
          <a:blip r:embed="rId2"/>
          <a:srcRect/>
          <a:stretch>
            <a:fillRect/>
          </a:stretch>
        </p:blipFill>
        <p:spPr bwMode="auto">
          <a:xfrm>
            <a:off x="1600200" y="2203450"/>
            <a:ext cx="5943600" cy="2451100"/>
          </a:xfrm>
          <a:prstGeom prst="rect">
            <a:avLst/>
          </a:prstGeom>
          <a:noFill/>
          <a:ln w="9525">
            <a:noFill/>
            <a:miter lim="800000"/>
            <a:headEnd/>
            <a:tailEnd/>
          </a:ln>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4294967295"/>
          </p:nvPr>
        </p:nvSpPr>
        <p:spPr>
          <a:xfrm>
            <a:off x="3124200" y="6248400"/>
            <a:ext cx="2895600" cy="457200"/>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r>
              <a:rPr lang="en-US"/>
              <a:t>Lexical Analysis</a:t>
            </a:r>
          </a:p>
        </p:txBody>
      </p:sp>
      <p:sp>
        <p:nvSpPr>
          <p:cNvPr id="6" name="Slide Number Placeholder 5"/>
          <p:cNvSpPr>
            <a:spLocks noGrp="1"/>
          </p:cNvSpPr>
          <p:nvPr>
            <p:ph type="sldNum" sz="quarter" idx="4294967295"/>
          </p:nvPr>
        </p:nvSpPr>
        <p:spPr>
          <a:xfrm>
            <a:off x="6553200" y="6243638"/>
            <a:ext cx="2133600" cy="457200"/>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fld id="{B2828E1A-7D12-4F3A-89FF-5DD8A582B552}" type="slidenum">
              <a:rPr lang="en-US" altLang="en-US"/>
              <a:pPr/>
              <a:t>98</a:t>
            </a:fld>
            <a:endParaRPr lang="en-US" altLang="en-US"/>
          </a:p>
        </p:txBody>
      </p:sp>
      <p:sp>
        <p:nvSpPr>
          <p:cNvPr id="83970" name="Rectangle 2"/>
          <p:cNvSpPr>
            <a:spLocks noGrp="1" noChangeArrowheads="1"/>
          </p:cNvSpPr>
          <p:nvPr>
            <p:ph type="body" idx="1"/>
          </p:nvPr>
        </p:nvSpPr>
        <p:spPr>
          <a:xfrm>
            <a:off x="1143000" y="609600"/>
            <a:ext cx="7772400" cy="5486400"/>
          </a:xfrm>
        </p:spPr>
        <p:txBody>
          <a:bodyPr lIns="92075" tIns="46038" rIns="92075" bIns="46038"/>
          <a:lstStyle/>
          <a:p>
            <a:pPr eaLnBrk="1" hangingPunct="1">
              <a:defRPr/>
            </a:pPr>
            <a:r>
              <a:rPr lang="en-US" smtClean="0"/>
              <a:t>To recognize R|S, connect the machines this way.</a:t>
            </a:r>
          </a:p>
        </p:txBody>
      </p:sp>
      <p:pic>
        <p:nvPicPr>
          <p:cNvPr id="58373" name="Picture 3" descr="c2pg44-d"/>
          <p:cNvPicPr>
            <a:picLocks noChangeAspect="1" noChangeArrowheads="1"/>
          </p:cNvPicPr>
          <p:nvPr/>
        </p:nvPicPr>
        <p:blipFill>
          <a:blip r:embed="rId2"/>
          <a:srcRect/>
          <a:stretch>
            <a:fillRect/>
          </a:stretch>
        </p:blipFill>
        <p:spPr bwMode="auto">
          <a:xfrm>
            <a:off x="2133600" y="1905000"/>
            <a:ext cx="5334000" cy="3481388"/>
          </a:xfrm>
          <a:prstGeom prst="rect">
            <a:avLst/>
          </a:prstGeom>
          <a:noFill/>
          <a:ln w="9525">
            <a:noFill/>
            <a:miter lim="800000"/>
            <a:headEnd/>
            <a:tailEnd/>
          </a:ln>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4294967295"/>
          </p:nvPr>
        </p:nvSpPr>
        <p:spPr>
          <a:xfrm>
            <a:off x="3124200" y="6248400"/>
            <a:ext cx="2895600" cy="457200"/>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r>
              <a:rPr lang="en-US"/>
              <a:t>Lexical Analysis</a:t>
            </a:r>
          </a:p>
        </p:txBody>
      </p:sp>
      <p:sp>
        <p:nvSpPr>
          <p:cNvPr id="7" name="Slide Number Placeholder 5"/>
          <p:cNvSpPr>
            <a:spLocks noGrp="1"/>
          </p:cNvSpPr>
          <p:nvPr>
            <p:ph type="sldNum" sz="quarter" idx="4294967295"/>
          </p:nvPr>
        </p:nvSpPr>
        <p:spPr>
          <a:xfrm>
            <a:off x="6553200" y="6243638"/>
            <a:ext cx="2133600" cy="457200"/>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fld id="{EDCEA581-CAE0-4479-AA57-B052131FD085}" type="slidenum">
              <a:rPr lang="en-US" altLang="en-US"/>
              <a:pPr/>
              <a:t>99</a:t>
            </a:fld>
            <a:endParaRPr lang="en-US" altLang="en-US"/>
          </a:p>
        </p:txBody>
      </p:sp>
      <p:sp>
        <p:nvSpPr>
          <p:cNvPr id="84994" name="Rectangle 2"/>
          <p:cNvSpPr>
            <a:spLocks noGrp="1" noChangeArrowheads="1"/>
          </p:cNvSpPr>
          <p:nvPr>
            <p:ph type="body" idx="1"/>
          </p:nvPr>
        </p:nvSpPr>
        <p:spPr>
          <a:xfrm>
            <a:off x="1143000" y="533400"/>
            <a:ext cx="7772400" cy="5562600"/>
          </a:xfrm>
        </p:spPr>
        <p:txBody>
          <a:bodyPr lIns="92075" tIns="46038" rIns="92075" bIns="46038"/>
          <a:lstStyle/>
          <a:p>
            <a:pPr eaLnBrk="1" hangingPunct="1">
              <a:defRPr/>
            </a:pPr>
            <a:r>
              <a:rPr lang="en-US" smtClean="0"/>
              <a:t>R</a:t>
            </a:r>
            <a:r>
              <a:rPr lang="en-US" baseline="30000" smtClean="0"/>
              <a:t>*</a:t>
            </a:r>
            <a:endParaRPr lang="en-US" smtClean="0"/>
          </a:p>
          <a:p>
            <a:pPr lvl="1" eaLnBrk="1" hangingPunct="1">
              <a:defRPr/>
            </a:pPr>
            <a:r>
              <a:rPr lang="en-US" smtClean="0"/>
              <a:t>Begin with R</a:t>
            </a:r>
            <a:r>
              <a:rPr lang="en-US" baseline="30000" smtClean="0"/>
              <a:t>+																																							</a:t>
            </a:r>
            <a:endParaRPr lang="en-US" smtClean="0"/>
          </a:p>
          <a:p>
            <a:pPr lvl="1" eaLnBrk="1" hangingPunct="1">
              <a:defRPr/>
            </a:pPr>
            <a:r>
              <a:rPr lang="en-US" smtClean="0"/>
              <a:t>Now add the zero or more to go from R</a:t>
            </a:r>
            <a:r>
              <a:rPr lang="en-US" baseline="30000" smtClean="0"/>
              <a:t>+</a:t>
            </a:r>
            <a:r>
              <a:rPr lang="en-US" smtClean="0"/>
              <a:t> to R</a:t>
            </a:r>
            <a:r>
              <a:rPr lang="en-US" baseline="30000" smtClean="0"/>
              <a:t>*</a:t>
            </a:r>
            <a:endParaRPr lang="en-US" smtClean="0"/>
          </a:p>
        </p:txBody>
      </p:sp>
      <p:pic>
        <p:nvPicPr>
          <p:cNvPr id="59397" name="Picture 3" descr="c2pg45-a"/>
          <p:cNvPicPr>
            <a:picLocks noChangeAspect="1" noChangeArrowheads="1"/>
          </p:cNvPicPr>
          <p:nvPr/>
        </p:nvPicPr>
        <p:blipFill>
          <a:blip r:embed="rId2"/>
          <a:srcRect/>
          <a:stretch>
            <a:fillRect/>
          </a:stretch>
        </p:blipFill>
        <p:spPr bwMode="auto">
          <a:xfrm>
            <a:off x="4419600" y="685800"/>
            <a:ext cx="3124200" cy="2271713"/>
          </a:xfrm>
          <a:prstGeom prst="rect">
            <a:avLst/>
          </a:prstGeom>
          <a:noFill/>
          <a:ln w="9525">
            <a:noFill/>
            <a:miter lim="800000"/>
            <a:headEnd/>
            <a:tailEnd/>
          </a:ln>
        </p:spPr>
      </p:pic>
      <p:pic>
        <p:nvPicPr>
          <p:cNvPr id="59398" name="Picture 4" descr="c2pg45-b"/>
          <p:cNvPicPr>
            <a:picLocks noChangeAspect="1" noChangeArrowheads="1"/>
          </p:cNvPicPr>
          <p:nvPr/>
        </p:nvPicPr>
        <p:blipFill>
          <a:blip r:embed="rId3"/>
          <a:srcRect/>
          <a:stretch>
            <a:fillRect/>
          </a:stretch>
        </p:blipFill>
        <p:spPr bwMode="auto">
          <a:xfrm>
            <a:off x="2362200" y="3657600"/>
            <a:ext cx="4800600" cy="2527300"/>
          </a:xfrm>
          <a:prstGeom prst="rect">
            <a:avLst/>
          </a:prstGeom>
          <a:noFill/>
          <a:ln w="9525">
            <a:noFill/>
            <a:miter lim="800000"/>
            <a:headEnd/>
            <a:tailEnd/>
          </a:ln>
        </p:spPr>
      </p:pic>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2183</TotalTime>
  <Words>9665</Words>
  <Application>LibreOffice/5.1.6.2$Linux_X86_64 LibreOffice_project/10m0$Build-2</Application>
  <PresentationFormat>On-screen Show (4:3)</PresentationFormat>
  <Paragraphs>2225</Paragraphs>
  <Slides>217</Slides>
  <Notes>12</Notes>
  <HiddenSlides>0</HiddenSlides>
  <MMClips>0</MMClips>
  <ScaleCrop>false</ScaleCrop>
  <HeadingPairs>
    <vt:vector size="4" baseType="variant">
      <vt:variant>
        <vt:lpstr>Theme</vt:lpstr>
      </vt:variant>
      <vt:variant>
        <vt:i4>2</vt:i4>
      </vt:variant>
      <vt:variant>
        <vt:lpstr>Slide Titles</vt:lpstr>
      </vt:variant>
      <vt:variant>
        <vt:i4>217</vt:i4>
      </vt:variant>
    </vt:vector>
  </HeadingPairs>
  <TitlesOfParts>
    <vt:vector size="219" baseType="lpstr">
      <vt:lpstr>Office Theme</vt:lpstr>
      <vt:lpstr>Oriel</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Lexical Analysis</vt:lpstr>
      <vt:lpstr>Review</vt:lpstr>
      <vt:lpstr>The Goals of Chapter 3</vt:lpstr>
      <vt:lpstr>What is a Lexical Analyzer supposed to do?</vt:lpstr>
      <vt:lpstr>What is a Lexical Analyzer supposed to do?</vt:lpstr>
      <vt:lpstr>Terms</vt:lpstr>
      <vt:lpstr>What are the tokens?</vt:lpstr>
      <vt:lpstr>Token Attributes</vt:lpstr>
      <vt:lpstr>Specification of Tokens</vt:lpstr>
      <vt:lpstr>Buffering</vt:lpstr>
      <vt:lpstr>Strings and Alphabets </vt:lpstr>
      <vt:lpstr>Strings and Alphabets </vt:lpstr>
      <vt:lpstr>Strings and Alphabets </vt:lpstr>
      <vt:lpstr>Finite State Automata</vt:lpstr>
      <vt:lpstr>Slide 61</vt:lpstr>
      <vt:lpstr>State Diagrams  and State Tables</vt:lpstr>
      <vt:lpstr>Slide 63</vt:lpstr>
      <vt:lpstr>Slide 64</vt:lpstr>
      <vt:lpstr>Formal Definition</vt:lpstr>
      <vt:lpstr>Slide 66</vt:lpstr>
      <vt:lpstr>Slide 67</vt:lpstr>
      <vt:lpstr>Slide 68</vt:lpstr>
      <vt:lpstr>Slide 69</vt:lpstr>
      <vt:lpstr>Slide 70</vt:lpstr>
      <vt:lpstr>Slide 71</vt:lpstr>
      <vt:lpstr>Acceptance</vt:lpstr>
      <vt:lpstr>Slide 73</vt:lpstr>
      <vt:lpstr>Slide 74</vt:lpstr>
      <vt:lpstr>Slide 75</vt:lpstr>
      <vt:lpstr>Nondeterministic Finite-State Automata</vt:lpstr>
      <vt:lpstr>Slide 77</vt:lpstr>
      <vt:lpstr>Slide 78</vt:lpstr>
      <vt:lpstr>Slide 79</vt:lpstr>
      <vt:lpstr>Slide 80</vt:lpstr>
      <vt:lpstr>e-Transitions</vt:lpstr>
      <vt:lpstr>Slide 82</vt:lpstr>
      <vt:lpstr>Equivalence</vt:lpstr>
      <vt:lpstr>The Subset Construction</vt:lpstr>
      <vt:lpstr>Slide 85</vt:lpstr>
      <vt:lpstr>Slide 86</vt:lpstr>
      <vt:lpstr>Slide 87</vt:lpstr>
      <vt:lpstr>Why do we care?</vt:lpstr>
      <vt:lpstr>Slide 89</vt:lpstr>
      <vt:lpstr>Slide 90</vt:lpstr>
      <vt:lpstr>Regular Expressions</vt:lpstr>
      <vt:lpstr>Regular Expressions</vt:lpstr>
      <vt:lpstr>Regular Expressions</vt:lpstr>
      <vt:lpstr>Extensions to REs</vt:lpstr>
      <vt:lpstr>Regular Expressions and Finite-State Machines</vt:lpstr>
      <vt:lpstr>Slide 96</vt:lpstr>
      <vt:lpstr>Slide 97</vt:lpstr>
      <vt:lpstr>Slide 98</vt:lpstr>
      <vt:lpstr>Slide 99</vt:lpstr>
      <vt:lpstr>The Pumping Lemma</vt:lpstr>
      <vt:lpstr>Slide 101</vt:lpstr>
      <vt:lpstr>Application to Lexical Analysis</vt:lpstr>
      <vt:lpstr>Slide 103</vt:lpstr>
      <vt:lpstr>Recognizing Tokens</vt:lpstr>
      <vt:lpstr>Slide 105</vt:lpstr>
      <vt:lpstr>Slide 106</vt:lpstr>
      <vt:lpstr>Compiler course</vt:lpstr>
      <vt:lpstr>Outline</vt:lpstr>
      <vt:lpstr>The role of parser</vt:lpstr>
      <vt:lpstr>Uses of grammars</vt:lpstr>
      <vt:lpstr>Error handling</vt:lpstr>
      <vt:lpstr>Error-recover strategies</vt:lpstr>
      <vt:lpstr>Context free grammars</vt:lpstr>
      <vt:lpstr>Derivations</vt:lpstr>
      <vt:lpstr>Parse trees</vt:lpstr>
      <vt:lpstr>Ambiguity</vt:lpstr>
      <vt:lpstr>Elimination of ambiguity</vt:lpstr>
      <vt:lpstr>Elimination of ambiguity (cont.)</vt:lpstr>
      <vt:lpstr>Elimination of left recursion</vt:lpstr>
      <vt:lpstr>Left recursion elimination (cont.)</vt:lpstr>
      <vt:lpstr>Left factoring</vt:lpstr>
      <vt:lpstr>Left factoring (cont.)</vt:lpstr>
      <vt:lpstr>Top Down Parsing</vt:lpstr>
      <vt:lpstr>Introduction</vt:lpstr>
      <vt:lpstr>Recursive descent parsing</vt:lpstr>
      <vt:lpstr>Recursive descent parsing (cont)</vt:lpstr>
      <vt:lpstr>Example</vt:lpstr>
      <vt:lpstr>First and Follow</vt:lpstr>
      <vt:lpstr>Computing First</vt:lpstr>
      <vt:lpstr>Computing follow</vt:lpstr>
      <vt:lpstr>LL(1) Grammars</vt:lpstr>
      <vt:lpstr>Construction of predictive parsing table</vt:lpstr>
      <vt:lpstr>Example</vt:lpstr>
      <vt:lpstr>Another example</vt:lpstr>
      <vt:lpstr>Non-recursive predicting parsing</vt:lpstr>
      <vt:lpstr>Predictive parsing algorithm</vt:lpstr>
      <vt:lpstr>Example</vt:lpstr>
      <vt:lpstr>Error recovery in predictive parsing</vt:lpstr>
      <vt:lpstr>Example</vt:lpstr>
      <vt:lpstr>Bottom-up Parsing</vt:lpstr>
      <vt:lpstr>Introduction</vt:lpstr>
      <vt:lpstr>Shift-reduce parser</vt:lpstr>
      <vt:lpstr>Handle pruning</vt:lpstr>
      <vt:lpstr>Shift reduce parsing</vt:lpstr>
      <vt:lpstr>Shift reduce parsing (cont.)</vt:lpstr>
      <vt:lpstr>Handle will appear on top of the stack</vt:lpstr>
      <vt:lpstr>Conflicts during shit reduce parsing</vt:lpstr>
      <vt:lpstr>Reduce/reduce conflict</vt:lpstr>
      <vt:lpstr>LR Parsing</vt:lpstr>
      <vt:lpstr>States of an LR parser</vt:lpstr>
      <vt:lpstr>Constructing canonical LR(0) item sets</vt:lpstr>
      <vt:lpstr>Constructing canonical LR(0) item sets (cont.)</vt:lpstr>
      <vt:lpstr>Closure algorithm</vt:lpstr>
      <vt:lpstr>GOTO algorithm</vt:lpstr>
      <vt:lpstr>Canonical LR(0) items</vt:lpstr>
      <vt:lpstr>Example</vt:lpstr>
      <vt:lpstr>Use of LR(0) automaton</vt:lpstr>
      <vt:lpstr>LR-Parsing model</vt:lpstr>
      <vt:lpstr>LR parsing algorithm</vt:lpstr>
      <vt:lpstr>Example</vt:lpstr>
      <vt:lpstr>Constructing SLR parsing table</vt:lpstr>
      <vt:lpstr>Example grammar which is not SLR(1)</vt:lpstr>
      <vt:lpstr>More powerful LR parsers</vt:lpstr>
      <vt:lpstr>Canonical LR(1) items</vt:lpstr>
      <vt:lpstr>Constructing LR(1) sets of items</vt:lpstr>
      <vt:lpstr>Example</vt:lpstr>
      <vt:lpstr>Canonical LR(1) parsing table</vt:lpstr>
      <vt:lpstr>Example</vt:lpstr>
      <vt:lpstr>LALR Parsing Table</vt:lpstr>
      <vt:lpstr>Example of RR conflict in state merging</vt:lpstr>
      <vt:lpstr>An easy but space-consuming LALR table construction</vt:lpstr>
      <vt:lpstr>Compaction of LR parsing table</vt:lpstr>
      <vt:lpstr>Using ambiguous grammars</vt:lpstr>
      <vt:lpstr>Readings</vt:lpstr>
      <vt:lpstr>Compiler course</vt:lpstr>
      <vt:lpstr>Outline</vt:lpstr>
      <vt:lpstr>Introduction</vt:lpstr>
      <vt:lpstr>Variants of syntax trees</vt:lpstr>
      <vt:lpstr>SDD for creating DAG’s</vt:lpstr>
      <vt:lpstr>Value-number method for constructing DAG’s</vt:lpstr>
      <vt:lpstr>Three address code</vt:lpstr>
      <vt:lpstr>Forms of three address instructions</vt:lpstr>
      <vt:lpstr>Example</vt:lpstr>
      <vt:lpstr>Data structures for three address codes</vt:lpstr>
      <vt:lpstr>Example</vt:lpstr>
      <vt:lpstr>Type Expressions</vt:lpstr>
      <vt:lpstr>Type Equivalence</vt:lpstr>
      <vt:lpstr>Declarations</vt:lpstr>
      <vt:lpstr>Slide 189</vt:lpstr>
      <vt:lpstr>Storage Layout for Local Names</vt:lpstr>
      <vt:lpstr>Storage Layout for Local Names</vt:lpstr>
      <vt:lpstr>Sequences of Declarations</vt:lpstr>
      <vt:lpstr>Fields in Records and Classes</vt:lpstr>
      <vt:lpstr>Translation of Expressions and Statements</vt:lpstr>
      <vt:lpstr>Three-address code for expressions</vt:lpstr>
      <vt:lpstr>Incremental Translation</vt:lpstr>
      <vt:lpstr>Addressing Array Elements</vt:lpstr>
      <vt:lpstr>Semantic actions for array reference</vt:lpstr>
      <vt:lpstr>Translation of Array References</vt:lpstr>
      <vt:lpstr>Conversions between primitive types in Java</vt:lpstr>
      <vt:lpstr>Introducing type conversions into expression evaluation</vt:lpstr>
      <vt:lpstr>Abstract syntax tree for the function definition</vt:lpstr>
      <vt:lpstr>Inferring a type for the function length</vt:lpstr>
      <vt:lpstr>Algorithm for Unification</vt:lpstr>
      <vt:lpstr>Unification algorithm</vt:lpstr>
      <vt:lpstr>Control Flow</vt:lpstr>
      <vt:lpstr>Short-Circuit Code</vt:lpstr>
      <vt:lpstr>Flow-of-Control Statements</vt:lpstr>
      <vt:lpstr>Syntax-directed definition</vt:lpstr>
      <vt:lpstr>Generating three-address code for booleans</vt:lpstr>
      <vt:lpstr>translation of a simple if-statement</vt:lpstr>
      <vt:lpstr>Backpatching</vt:lpstr>
      <vt:lpstr>Backpatching for Boolean Expressions</vt:lpstr>
      <vt:lpstr>Backpatching for Boolean Expressions</vt:lpstr>
      <vt:lpstr>Flow-of-Control Statements</vt:lpstr>
      <vt:lpstr>Translation of a switch-statement</vt:lpstr>
      <vt:lpstr>Readings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  Introduction to Compiler Construction</dc:title>
  <dc:creator>Robert van Engelen</dc:creator>
  <cp:lastModifiedBy>NAAC2</cp:lastModifiedBy>
  <cp:revision>57</cp:revision>
  <dcterms:created xsi:type="dcterms:W3CDTF">2005-01-05T03:36:11Z</dcterms:created>
  <dcterms:modified xsi:type="dcterms:W3CDTF">2023-08-30T08:47:29Z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10</vt:i4>
  </property>
  <property fmtid="{D5CDD505-2E9C-101B-9397-08002B2CF9AE}" pid="8" name="PresentationFormat">
    <vt:lpwstr>On-screen Show (4:3)</vt:lpwstr>
  </property>
  <property fmtid="{D5CDD505-2E9C-101B-9397-08002B2CF9AE}" pid="9" name="ScaleCrop">
    <vt:bool>false</vt:bool>
  </property>
  <property fmtid="{D5CDD505-2E9C-101B-9397-08002B2CF9AE}" pid="10" name="ShareDoc">
    <vt:bool>false</vt:bool>
  </property>
  <property fmtid="{D5CDD505-2E9C-101B-9397-08002B2CF9AE}" pid="11" name="Slides">
    <vt:i4>44</vt:i4>
  </property>
</Properties>
</file>