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Layouts/slideLayout13.xml" ContentType="application/vnd.openxmlformats-officedocument.presentationml.slideLayout+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Layouts/slideLayout14.xml" ContentType="application/vnd.openxmlformats-officedocument.presentationml.slideLayout+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1"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85" r:id="rId128"/>
    <p:sldId id="386" r:id="rId129"/>
    <p:sldId id="387" r:id="rId130"/>
    <p:sldId id="388" r:id="rId131"/>
    <p:sldId id="389" r:id="rId132"/>
    <p:sldId id="390" r:id="rId133"/>
    <p:sldId id="391" r:id="rId134"/>
    <p:sldId id="392" r:id="rId135"/>
    <p:sldId id="393" r:id="rId136"/>
    <p:sldId id="394" r:id="rId137"/>
    <p:sldId id="395" r:id="rId138"/>
    <p:sldId id="396" r:id="rId139"/>
    <p:sldId id="397" r:id="rId140"/>
    <p:sldId id="398" r:id="rId141"/>
    <p:sldId id="399" r:id="rId142"/>
    <p:sldId id="401" r:id="rId143"/>
    <p:sldId id="402" r:id="rId144"/>
    <p:sldId id="403" r:id="rId145"/>
    <p:sldId id="404" r:id="rId146"/>
    <p:sldId id="405" r:id="rId147"/>
    <p:sldId id="406" r:id="rId148"/>
    <p:sldId id="407" r:id="rId149"/>
    <p:sldId id="408" r:id="rId150"/>
    <p:sldId id="409" r:id="rId151"/>
    <p:sldId id="410" r:id="rId152"/>
    <p:sldId id="411" r:id="rId153"/>
    <p:sldId id="412" r:id="rId154"/>
    <p:sldId id="413" r:id="rId155"/>
    <p:sldId id="414" r:id="rId156"/>
    <p:sldId id="415" r:id="rId157"/>
    <p:sldId id="416" r:id="rId158"/>
    <p:sldId id="417" r:id="rId159"/>
    <p:sldId id="418" r:id="rId160"/>
    <p:sldId id="419" r:id="rId161"/>
    <p:sldId id="421" r:id="rId162"/>
    <p:sldId id="422" r:id="rId163"/>
    <p:sldId id="423" r:id="rId164"/>
    <p:sldId id="424" r:id="rId165"/>
    <p:sldId id="425" r:id="rId166"/>
    <p:sldId id="426" r:id="rId167"/>
    <p:sldId id="427" r:id="rId168"/>
    <p:sldId id="428" r:id="rId169"/>
    <p:sldId id="429" r:id="rId170"/>
    <p:sldId id="430" r:id="rId171"/>
    <p:sldId id="431" r:id="rId172"/>
    <p:sldId id="432" r:id="rId173"/>
    <p:sldId id="433" r:id="rId174"/>
    <p:sldId id="434" r:id="rId175"/>
    <p:sldId id="435" r:id="rId176"/>
    <p:sldId id="436" r:id="rId177"/>
    <p:sldId id="437" r:id="rId178"/>
    <p:sldId id="439" r:id="rId179"/>
    <p:sldId id="440" r:id="rId180"/>
    <p:sldId id="441" r:id="rId181"/>
    <p:sldId id="442" r:id="rId182"/>
    <p:sldId id="443" r:id="rId183"/>
    <p:sldId id="445" r:id="rId184"/>
    <p:sldId id="446" r:id="rId185"/>
    <p:sldId id="447" r:id="rId186"/>
    <p:sldId id="448" r:id="rId187"/>
    <p:sldId id="449" r:id="rId188"/>
    <p:sldId id="450" r:id="rId189"/>
    <p:sldId id="451" r:id="rId190"/>
    <p:sldId id="452" r:id="rId191"/>
    <p:sldId id="453" r:id="rId192"/>
    <p:sldId id="454" r:id="rId193"/>
    <p:sldId id="455" r:id="rId194"/>
    <p:sldId id="456" r:id="rId195"/>
    <p:sldId id="457" r:id="rId196"/>
    <p:sldId id="458" r:id="rId197"/>
    <p:sldId id="459" r:id="rId198"/>
    <p:sldId id="460" r:id="rId199"/>
    <p:sldId id="461" r:id="rId200"/>
    <p:sldId id="462" r:id="rId201"/>
    <p:sldId id="463" r:id="rId202"/>
    <p:sldId id="464" r:id="rId203"/>
    <p:sldId id="465" r:id="rId204"/>
    <p:sldId id="466" r:id="rId205"/>
    <p:sldId id="467" r:id="rId206"/>
    <p:sldId id="468" r:id="rId207"/>
    <p:sldId id="469" r:id="rId208"/>
    <p:sldId id="470" r:id="rId209"/>
    <p:sldId id="471" r:id="rId210"/>
    <p:sldId id="472" r:id="rId211"/>
    <p:sldId id="473" r:id="rId212"/>
    <p:sldId id="474" r:id="rId213"/>
    <p:sldId id="475" r:id="rId214"/>
    <p:sldId id="476" r:id="rId215"/>
    <p:sldId id="477" r:id="rId216"/>
    <p:sldId id="478" r:id="rId217"/>
    <p:sldId id="479" r:id="rId218"/>
    <p:sldId id="480" r:id="rId219"/>
    <p:sldId id="481" r:id="rId220"/>
    <p:sldId id="482" r:id="rId221"/>
    <p:sldId id="483" r:id="rId222"/>
    <p:sldId id="484" r:id="rId223"/>
    <p:sldId id="485" r:id="rId224"/>
    <p:sldId id="486" r:id="rId225"/>
    <p:sldId id="487" r:id="rId226"/>
    <p:sldId id="488" r:id="rId227"/>
    <p:sldId id="489" r:id="rId228"/>
    <p:sldId id="490" r:id="rId229"/>
    <p:sldId id="491" r:id="rId230"/>
    <p:sldId id="492" r:id="rId231"/>
    <p:sldId id="493" r:id="rId232"/>
    <p:sldId id="494" r:id="rId233"/>
    <p:sldId id="495" r:id="rId234"/>
    <p:sldId id="497" r:id="rId235"/>
    <p:sldId id="498" r:id="rId236"/>
    <p:sldId id="499" r:id="rId237"/>
    <p:sldId id="500" r:id="rId238"/>
    <p:sldId id="501" r:id="rId239"/>
    <p:sldId id="502" r:id="rId240"/>
    <p:sldId id="503" r:id="rId241"/>
    <p:sldId id="504" r:id="rId2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viewProps" Target="view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C2D5A3-EE8E-4796-9117-B73E2F3AA9D8}" type="datetimeFigureOut">
              <a:rPr lang="en-IN" smtClean="0"/>
              <a:pPr/>
              <a:t>30-08-2023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692702-E5AB-467C-8820-D2ED88106706}" type="slidenum">
              <a:rPr lang="en-IN" smtClean="0"/>
              <a:pPr/>
              <a:t>‹#›</a:t>
            </a:fld>
            <a:endParaRPr lang="en-IN"/>
          </a:p>
        </p:txBody>
      </p:sp>
    </p:spTree>
    <p:extLst>
      <p:ext uri="{BB962C8B-B14F-4D97-AF65-F5344CB8AC3E}">
        <p14:creationId xmlns="" xmlns:p14="http://schemas.microsoft.com/office/powerpoint/2010/main" val="30957118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96757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36194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657270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505034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424122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867216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436575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2041549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410233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77144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87004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427438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413878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3681478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82747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117544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F44B3C-0EB1-4CDF-A139-20D8E221CE97}" type="datetimeFigureOut">
              <a:rPr lang="en-IN" smtClean="0"/>
              <a:pPr/>
              <a:t>30-08-2023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382481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F44B3C-0EB1-4CDF-A139-20D8E221CE97}" type="datetimeFigureOut">
              <a:rPr lang="en-IN" smtClean="0"/>
              <a:pPr/>
              <a:t>30-08-2023</a:t>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8B0862-00E8-47E8-B16D-DD781FA8BE2A}" type="slidenum">
              <a:rPr lang="en-IN" smtClean="0"/>
              <a:pPr/>
              <a:t>‹#›</a:t>
            </a:fld>
            <a:endParaRPr lang="en-IN"/>
          </a:p>
        </p:txBody>
      </p:sp>
    </p:spTree>
    <p:extLst>
      <p:ext uri="{BB962C8B-B14F-4D97-AF65-F5344CB8AC3E}">
        <p14:creationId xmlns="" xmlns:p14="http://schemas.microsoft.com/office/powerpoint/2010/main" val="341120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t>Mapping Type: Dictionaries</a:t>
            </a:r>
            <a:endParaRPr lang="en-IN" dirty="0"/>
          </a:p>
        </p:txBody>
      </p:sp>
      <p:sp>
        <p:nvSpPr>
          <p:cNvPr id="3" name="Subtitle 2"/>
          <p:cNvSpPr>
            <a:spLocks noGrp="1"/>
          </p:cNvSpPr>
          <p:nvPr>
            <p:ph type="subTitle" idx="1"/>
          </p:nvPr>
        </p:nvSpPr>
        <p:spPr/>
        <p:txBody>
          <a:bodyPr>
            <a:normAutofit fontScale="77500" lnSpcReduction="20000"/>
          </a:bodyPr>
          <a:lstStyle/>
          <a:p>
            <a:r>
              <a:rPr lang="en-US" dirty="0" smtClean="0"/>
              <a:t>By </a:t>
            </a:r>
          </a:p>
          <a:p>
            <a:r>
              <a:rPr lang="en-US" dirty="0" smtClean="0"/>
              <a:t>Mrs. E. </a:t>
            </a:r>
            <a:r>
              <a:rPr lang="en-US" dirty="0" err="1" smtClean="0"/>
              <a:t>Himabindu</a:t>
            </a:r>
            <a:endParaRPr lang="en-US" dirty="0" smtClean="0"/>
          </a:p>
          <a:p>
            <a:r>
              <a:rPr lang="en-US" dirty="0" err="1" smtClean="0"/>
              <a:t>Asst.Professor</a:t>
            </a:r>
            <a:endParaRPr lang="en-US" dirty="0" smtClean="0"/>
          </a:p>
          <a:p>
            <a:r>
              <a:rPr lang="en-US" smtClean="0"/>
              <a:t>SVIT</a:t>
            </a:r>
          </a:p>
          <a:p>
            <a:endParaRPr lang="en-IN"/>
          </a:p>
        </p:txBody>
      </p:sp>
    </p:spTree>
    <p:extLst>
      <p:ext uri="{BB962C8B-B14F-4D97-AF65-F5344CB8AC3E}">
        <p14:creationId xmlns="" xmlns:p14="http://schemas.microsoft.com/office/powerpoint/2010/main" val="366843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333333"/>
                </a:solidFill>
                <a:latin typeface="Arial" panose="020B0604020202020204" pitchFamily="34" charset="0"/>
              </a:rPr>
              <a:t>How to Update Dictionaries</a:t>
            </a:r>
            <a:endParaRPr lang="en-IN" dirty="0"/>
          </a:p>
        </p:txBody>
      </p:sp>
      <p:sp>
        <p:nvSpPr>
          <p:cNvPr id="3" name="Content Placeholder 2"/>
          <p:cNvSpPr>
            <a:spLocks noGrp="1"/>
          </p:cNvSpPr>
          <p:nvPr>
            <p:ph idx="1"/>
          </p:nvPr>
        </p:nvSpPr>
        <p:spPr/>
        <p:txBody>
          <a:bodyPr>
            <a:normAutofit fontScale="92500" lnSpcReduction="20000"/>
          </a:bodyPr>
          <a:lstStyle/>
          <a:p>
            <a:r>
              <a:rPr lang="en-US" dirty="0"/>
              <a:t>You can update a dictionary by adding a new entry or element (i.e., a key-value pair), modifying </a:t>
            </a:r>
            <a:r>
              <a:rPr lang="en-US" dirty="0" smtClean="0"/>
              <a:t>an existing </a:t>
            </a:r>
            <a:r>
              <a:rPr lang="en-US" dirty="0"/>
              <a:t>entry, or deleting an existing </a:t>
            </a:r>
            <a:r>
              <a:rPr lang="en-US" dirty="0" smtClean="0"/>
              <a:t>entry.</a:t>
            </a:r>
          </a:p>
          <a:p>
            <a:pPr marL="0" indent="0">
              <a:buNone/>
            </a:pPr>
            <a:r>
              <a:rPr lang="en-US" dirty="0"/>
              <a:t>&gt;&gt;&gt; dict2['name'] = '</a:t>
            </a:r>
            <a:r>
              <a:rPr lang="en-US" dirty="0" err="1"/>
              <a:t>venus</a:t>
            </a:r>
            <a:r>
              <a:rPr lang="en-US" dirty="0"/>
              <a:t>' # update existing entry</a:t>
            </a:r>
          </a:p>
          <a:p>
            <a:pPr marL="0" indent="0">
              <a:buNone/>
            </a:pPr>
            <a:r>
              <a:rPr lang="en-US" dirty="0" smtClean="0"/>
              <a:t>&gt;&gt;&gt; </a:t>
            </a:r>
            <a:r>
              <a:rPr lang="en-US" dirty="0"/>
              <a:t>dict2['port'] = 6969 # update existing </a:t>
            </a:r>
            <a:r>
              <a:rPr lang="en-US" dirty="0" smtClean="0"/>
              <a:t>entry</a:t>
            </a:r>
          </a:p>
          <a:p>
            <a:pPr marL="0" indent="0">
              <a:buNone/>
            </a:pPr>
            <a:r>
              <a:rPr lang="en-US" dirty="0"/>
              <a:t>&gt;&gt;&gt; dict2['arch'] = 'sunos5' # add new entry</a:t>
            </a:r>
          </a:p>
          <a:p>
            <a:pPr marL="0" indent="0">
              <a:buNone/>
            </a:pPr>
            <a:r>
              <a:rPr lang="en-IN" dirty="0"/>
              <a:t>&gt;&gt;&gt;</a:t>
            </a:r>
          </a:p>
          <a:p>
            <a:pPr marL="0" indent="0">
              <a:buNone/>
            </a:pPr>
            <a:r>
              <a:rPr lang="en-US" dirty="0"/>
              <a:t>&gt;&gt;&gt; </a:t>
            </a:r>
            <a:r>
              <a:rPr lang="en-US" b="1" dirty="0"/>
              <a:t>print </a:t>
            </a:r>
            <a:r>
              <a:rPr lang="en-US" dirty="0"/>
              <a:t>'host %(name)s is running on port %(port)d' </a:t>
            </a:r>
            <a:r>
              <a:rPr lang="en-US" dirty="0" smtClean="0"/>
              <a:t>%</a:t>
            </a:r>
            <a:r>
              <a:rPr lang="en-IN" dirty="0" smtClean="0"/>
              <a:t>dict2</a:t>
            </a:r>
            <a:endParaRPr lang="en-IN" dirty="0"/>
          </a:p>
          <a:p>
            <a:pPr marL="0" indent="0">
              <a:buNone/>
            </a:pPr>
            <a:r>
              <a:rPr lang="en-IN" dirty="0"/>
              <a:t>host </a:t>
            </a:r>
            <a:r>
              <a:rPr lang="en-IN" dirty="0" err="1"/>
              <a:t>venus</a:t>
            </a:r>
            <a:r>
              <a:rPr lang="en-IN" dirty="0"/>
              <a:t> is running on port 6969</a:t>
            </a:r>
          </a:p>
        </p:txBody>
      </p:sp>
    </p:spTree>
    <p:extLst>
      <p:ext uri="{BB962C8B-B14F-4D97-AF65-F5344CB8AC3E}">
        <p14:creationId xmlns="" xmlns:p14="http://schemas.microsoft.com/office/powerpoint/2010/main" val="17362088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Built-in Functions</a:t>
            </a:r>
            <a:endParaRPr lang="en-IN" dirty="0"/>
          </a:p>
        </p:txBody>
      </p:sp>
      <p:sp>
        <p:nvSpPr>
          <p:cNvPr id="3" name="Content Placeholder 2"/>
          <p:cNvSpPr>
            <a:spLocks noGrp="1"/>
          </p:cNvSpPr>
          <p:nvPr>
            <p:ph idx="1"/>
          </p:nvPr>
        </p:nvSpPr>
        <p:spPr/>
        <p:txBody>
          <a:bodyPr/>
          <a:lstStyle/>
          <a:p>
            <a:endParaRPr lang="en-IN" b="1" dirty="0" smtClean="0"/>
          </a:p>
          <a:p>
            <a:endParaRPr lang="en-IN" b="1" dirty="0"/>
          </a:p>
          <a:p>
            <a:r>
              <a:rPr lang="en-IN" b="1" dirty="0" smtClean="0"/>
              <a:t>Standard </a:t>
            </a:r>
            <a:r>
              <a:rPr lang="en-IN" b="1" dirty="0"/>
              <a:t>Type </a:t>
            </a:r>
            <a:r>
              <a:rPr lang="en-IN" b="1" dirty="0" smtClean="0"/>
              <a:t>Functions</a:t>
            </a:r>
          </a:p>
          <a:p>
            <a:endParaRPr lang="en-US" b="1" dirty="0"/>
          </a:p>
          <a:p>
            <a:r>
              <a:rPr lang="en-IN" b="1" dirty="0"/>
              <a:t>Set Type Factory Functions</a:t>
            </a:r>
            <a:endParaRPr lang="en-IN" dirty="0"/>
          </a:p>
        </p:txBody>
      </p:sp>
    </p:spTree>
    <p:extLst>
      <p:ext uri="{BB962C8B-B14F-4D97-AF65-F5344CB8AC3E}">
        <p14:creationId xmlns="" xmlns:p14="http://schemas.microsoft.com/office/powerpoint/2010/main" val="7138169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Standard Type Functions</a:t>
            </a:r>
            <a:endParaRPr lang="en-IN" dirty="0"/>
          </a:p>
        </p:txBody>
      </p:sp>
      <p:sp>
        <p:nvSpPr>
          <p:cNvPr id="3" name="Content Placeholder 2"/>
          <p:cNvSpPr>
            <a:spLocks noGrp="1"/>
          </p:cNvSpPr>
          <p:nvPr>
            <p:ph idx="1"/>
          </p:nvPr>
        </p:nvSpPr>
        <p:spPr/>
        <p:txBody>
          <a:bodyPr>
            <a:normAutofit fontScale="92500" lnSpcReduction="20000"/>
          </a:bodyPr>
          <a:lstStyle/>
          <a:p>
            <a:r>
              <a:rPr lang="en-IN" b="1" dirty="0" err="1"/>
              <a:t>len</a:t>
            </a:r>
            <a:r>
              <a:rPr lang="en-IN" b="1" dirty="0"/>
              <a:t>()</a:t>
            </a:r>
          </a:p>
          <a:p>
            <a:r>
              <a:rPr lang="en-US" dirty="0"/>
              <a:t>The </a:t>
            </a:r>
            <a:r>
              <a:rPr lang="en-US" dirty="0" err="1"/>
              <a:t>len</a:t>
            </a:r>
            <a:r>
              <a:rPr lang="en-US" dirty="0"/>
              <a:t>() BIF for sets returns cardinality (or the number of elements) of the set passed in as </a:t>
            </a:r>
            <a:r>
              <a:rPr lang="en-US" dirty="0" smtClean="0"/>
              <a:t>the </a:t>
            </a:r>
            <a:r>
              <a:rPr lang="en-IN" dirty="0" smtClean="0"/>
              <a:t>argument</a:t>
            </a:r>
            <a:r>
              <a:rPr lang="en-IN" dirty="0"/>
              <a:t>.</a:t>
            </a:r>
          </a:p>
          <a:p>
            <a:pPr marL="0" indent="0">
              <a:buNone/>
            </a:pPr>
            <a:r>
              <a:rPr lang="en-IN" dirty="0"/>
              <a:t>&gt;&gt;&gt; s = set(u)</a:t>
            </a:r>
          </a:p>
          <a:p>
            <a:pPr marL="0" indent="0">
              <a:buNone/>
            </a:pPr>
            <a:r>
              <a:rPr lang="en-IN" dirty="0"/>
              <a:t>&gt;&gt;&gt; s</a:t>
            </a:r>
          </a:p>
          <a:p>
            <a:pPr marL="0" indent="0">
              <a:buNone/>
            </a:pPr>
            <a:r>
              <a:rPr lang="da-DK" dirty="0"/>
              <a:t>set(['p', 'c', 'e', 'h', 's', 'o'])</a:t>
            </a:r>
          </a:p>
          <a:p>
            <a:pPr marL="0" indent="0">
              <a:buNone/>
            </a:pPr>
            <a:r>
              <a:rPr lang="en-IN" dirty="0"/>
              <a:t>&gt;&gt;&gt; </a:t>
            </a:r>
            <a:r>
              <a:rPr lang="en-IN" dirty="0" err="1"/>
              <a:t>len</a:t>
            </a:r>
            <a:r>
              <a:rPr lang="en-IN" dirty="0"/>
              <a:t>(s)</a:t>
            </a:r>
          </a:p>
          <a:p>
            <a:pPr marL="0" indent="0">
              <a:buNone/>
            </a:pPr>
            <a:r>
              <a:rPr lang="en-IN" dirty="0"/>
              <a:t>6</a:t>
            </a:r>
          </a:p>
        </p:txBody>
      </p:sp>
    </p:spTree>
    <p:extLst>
      <p:ext uri="{BB962C8B-B14F-4D97-AF65-F5344CB8AC3E}">
        <p14:creationId xmlns="" xmlns:p14="http://schemas.microsoft.com/office/powerpoint/2010/main" val="91186671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Set Type Factory Functions</a:t>
            </a:r>
            <a:endParaRPr lang="en-IN" dirty="0"/>
          </a:p>
        </p:txBody>
      </p:sp>
      <p:sp>
        <p:nvSpPr>
          <p:cNvPr id="3" name="Content Placeholder 2"/>
          <p:cNvSpPr>
            <a:spLocks noGrp="1"/>
          </p:cNvSpPr>
          <p:nvPr>
            <p:ph idx="1"/>
          </p:nvPr>
        </p:nvSpPr>
        <p:spPr/>
        <p:txBody>
          <a:bodyPr>
            <a:normAutofit fontScale="85000" lnSpcReduction="20000"/>
          </a:bodyPr>
          <a:lstStyle/>
          <a:p>
            <a:r>
              <a:rPr lang="en-IN" b="1" dirty="0"/>
              <a:t>set() and </a:t>
            </a:r>
            <a:r>
              <a:rPr lang="en-IN" b="1" dirty="0" err="1"/>
              <a:t>frozenset</a:t>
            </a:r>
            <a:r>
              <a:rPr lang="en-IN" b="1" dirty="0" smtClean="0"/>
              <a:t>()</a:t>
            </a:r>
          </a:p>
          <a:p>
            <a:r>
              <a:rPr lang="en-US" dirty="0"/>
              <a:t>The set() and </a:t>
            </a:r>
            <a:r>
              <a:rPr lang="en-US" dirty="0" err="1"/>
              <a:t>frozenset</a:t>
            </a:r>
            <a:r>
              <a:rPr lang="en-US" dirty="0"/>
              <a:t>() factory functions generate mutable and immutable sets, respectively. If </a:t>
            </a:r>
            <a:r>
              <a:rPr lang="en-US" dirty="0" smtClean="0"/>
              <a:t>no argument </a:t>
            </a:r>
            <a:r>
              <a:rPr lang="en-US" dirty="0"/>
              <a:t>is provided, then an empty set is created. If one is provided, it must be an </a:t>
            </a:r>
            <a:r>
              <a:rPr lang="en-US" dirty="0" err="1"/>
              <a:t>iterable</a:t>
            </a:r>
            <a:r>
              <a:rPr lang="en-US" dirty="0"/>
              <a:t>, i.e., </a:t>
            </a:r>
            <a:r>
              <a:rPr lang="en-US" dirty="0" smtClean="0"/>
              <a:t>a sequence</a:t>
            </a:r>
            <a:r>
              <a:rPr lang="en-US" dirty="0"/>
              <a:t>, an iterator, or an object that supports iteration such as a file or a dictionary</a:t>
            </a:r>
            <a:r>
              <a:rPr lang="en-US" dirty="0" smtClean="0"/>
              <a:t>.</a:t>
            </a:r>
          </a:p>
          <a:p>
            <a:pPr marL="0" indent="0">
              <a:buNone/>
            </a:pPr>
            <a:r>
              <a:rPr lang="en-IN" dirty="0"/>
              <a:t>&gt;&gt;&gt; </a:t>
            </a:r>
            <a:r>
              <a:rPr lang="en-IN" dirty="0" err="1"/>
              <a:t>frozenset</a:t>
            </a:r>
            <a:r>
              <a:rPr lang="en-IN" dirty="0"/>
              <a:t>(['foo', 'bar'])</a:t>
            </a:r>
          </a:p>
          <a:p>
            <a:pPr marL="0" indent="0">
              <a:buNone/>
            </a:pPr>
            <a:r>
              <a:rPr lang="en-IN" dirty="0" err="1"/>
              <a:t>frozenset</a:t>
            </a:r>
            <a:r>
              <a:rPr lang="en-IN" dirty="0"/>
              <a:t>({'foo', 'bar'})</a:t>
            </a:r>
          </a:p>
          <a:p>
            <a:pPr marL="0" indent="0">
              <a:buNone/>
            </a:pPr>
            <a:r>
              <a:rPr lang="en-IN" dirty="0"/>
              <a:t>&gt;&gt;&gt; set(['foo', 'bar'])</a:t>
            </a:r>
          </a:p>
          <a:p>
            <a:pPr marL="0" indent="0">
              <a:buNone/>
            </a:pPr>
            <a:r>
              <a:rPr lang="en-IN" dirty="0"/>
              <a:t>{'foo', 'bar'}</a:t>
            </a:r>
          </a:p>
        </p:txBody>
      </p:sp>
    </p:spTree>
    <p:extLst>
      <p:ext uri="{BB962C8B-B14F-4D97-AF65-F5344CB8AC3E}">
        <p14:creationId xmlns="" xmlns:p14="http://schemas.microsoft.com/office/powerpoint/2010/main" val="42763921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Set Type Built-in Methods</a:t>
            </a:r>
            <a:endParaRPr lang="en-IN" dirty="0"/>
          </a:p>
        </p:txBody>
      </p:sp>
      <p:sp>
        <p:nvSpPr>
          <p:cNvPr id="3" name="Content Placeholder 2"/>
          <p:cNvSpPr>
            <a:spLocks noGrp="1"/>
          </p:cNvSpPr>
          <p:nvPr>
            <p:ph idx="1"/>
          </p:nvPr>
        </p:nvSpPr>
        <p:spPr/>
        <p:txBody>
          <a:bodyPr/>
          <a:lstStyle/>
          <a:p>
            <a:endParaRPr lang="en-US" dirty="0" smtClean="0"/>
          </a:p>
          <a:p>
            <a:r>
              <a:rPr lang="en-IN" b="1" dirty="0"/>
              <a:t>Methods (All Set Types</a:t>
            </a:r>
            <a:r>
              <a:rPr lang="en-IN" b="1" dirty="0" smtClean="0"/>
              <a:t>)</a:t>
            </a:r>
          </a:p>
          <a:p>
            <a:endParaRPr lang="en-US" b="1" dirty="0"/>
          </a:p>
          <a:p>
            <a:r>
              <a:rPr lang="en-IN" b="1" dirty="0"/>
              <a:t>Methods (Mutable Sets Only)</a:t>
            </a:r>
            <a:endParaRPr lang="en-IN" dirty="0"/>
          </a:p>
        </p:txBody>
      </p:sp>
    </p:spTree>
    <p:extLst>
      <p:ext uri="{BB962C8B-B14F-4D97-AF65-F5344CB8AC3E}">
        <p14:creationId xmlns="" xmlns:p14="http://schemas.microsoft.com/office/powerpoint/2010/main" val="19382474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Methods (All Set Types)</a:t>
            </a:r>
            <a:endParaRPr lang="en-IN" dirty="0"/>
          </a:p>
        </p:txBody>
      </p:sp>
      <p:sp>
        <p:nvSpPr>
          <p:cNvPr id="3" name="Content Placeholder 2"/>
          <p:cNvSpPr>
            <a:spLocks noGrp="1"/>
          </p:cNvSpPr>
          <p:nvPr>
            <p:ph idx="1"/>
          </p:nvPr>
        </p:nvSpPr>
        <p:spPr/>
        <p:txBody>
          <a:bodyPr>
            <a:normAutofit fontScale="85000" lnSpcReduction="20000"/>
          </a:bodyPr>
          <a:lstStyle/>
          <a:p>
            <a:r>
              <a:rPr lang="en-IN" b="1" i="1" dirty="0"/>
              <a:t>Method </a:t>
            </a:r>
            <a:r>
              <a:rPr lang="en-IN" b="1" i="1" dirty="0" smtClean="0"/>
              <a:t>Name		 </a:t>
            </a:r>
            <a:r>
              <a:rPr lang="en-IN" b="1" i="1" dirty="0"/>
              <a:t>Operation</a:t>
            </a:r>
          </a:p>
          <a:p>
            <a:r>
              <a:rPr lang="en-US" i="1" dirty="0" err="1"/>
              <a:t>s</a:t>
            </a:r>
            <a:r>
              <a:rPr lang="en-US" dirty="0" err="1"/>
              <a:t>.issubset</a:t>
            </a:r>
            <a:r>
              <a:rPr lang="en-US" dirty="0"/>
              <a:t>(t)  </a:t>
            </a:r>
            <a:r>
              <a:rPr lang="en-US" dirty="0" smtClean="0"/>
              <a:t>          Returns </a:t>
            </a:r>
            <a:r>
              <a:rPr lang="en-US" dirty="0" err="1"/>
              <a:t>TRue</a:t>
            </a:r>
            <a:r>
              <a:rPr lang="en-US" dirty="0"/>
              <a:t> if every member of </a:t>
            </a:r>
            <a:r>
              <a:rPr lang="en-US" i="1" dirty="0"/>
              <a:t>s </a:t>
            </a:r>
            <a:r>
              <a:rPr lang="en-US" dirty="0"/>
              <a:t>is in </a:t>
            </a:r>
            <a:r>
              <a:rPr lang="en-US" i="1" dirty="0"/>
              <a:t>t</a:t>
            </a:r>
            <a:r>
              <a:rPr lang="en-US" dirty="0"/>
              <a:t>, </a:t>
            </a:r>
            <a:r>
              <a:rPr lang="en-US" dirty="0" err="1" smtClean="0"/>
              <a:t>Falseotherwise</a:t>
            </a:r>
            <a:endParaRPr lang="en-US" dirty="0"/>
          </a:p>
          <a:p>
            <a:r>
              <a:rPr lang="en-US" i="1" dirty="0" err="1"/>
              <a:t>s</a:t>
            </a:r>
            <a:r>
              <a:rPr lang="en-US" dirty="0" err="1"/>
              <a:t>.issuperset</a:t>
            </a:r>
            <a:r>
              <a:rPr lang="en-US" dirty="0"/>
              <a:t>(t) </a:t>
            </a:r>
            <a:r>
              <a:rPr lang="en-US" dirty="0" smtClean="0"/>
              <a:t>	Returns </a:t>
            </a:r>
            <a:r>
              <a:rPr lang="en-US" dirty="0"/>
              <a:t>true if every member of </a:t>
            </a:r>
            <a:r>
              <a:rPr lang="en-US" i="1" dirty="0"/>
              <a:t>t</a:t>
            </a:r>
            <a:r>
              <a:rPr lang="en-US" i="1" dirty="0" smtClean="0"/>
              <a:t> </a:t>
            </a:r>
            <a:r>
              <a:rPr lang="en-US" dirty="0"/>
              <a:t>is in </a:t>
            </a:r>
            <a:r>
              <a:rPr lang="en-US" i="1" dirty="0"/>
              <a:t>s</a:t>
            </a:r>
            <a:r>
              <a:rPr lang="en-US" dirty="0" smtClean="0"/>
              <a:t>, </a:t>
            </a:r>
            <a:r>
              <a:rPr lang="en-US" dirty="0"/>
              <a:t>False otherwise</a:t>
            </a:r>
          </a:p>
          <a:p>
            <a:r>
              <a:rPr lang="en-US" i="1" dirty="0" err="1"/>
              <a:t>s</a:t>
            </a:r>
            <a:r>
              <a:rPr lang="en-US" dirty="0" err="1"/>
              <a:t>.union</a:t>
            </a:r>
            <a:r>
              <a:rPr lang="en-US" dirty="0"/>
              <a:t>(t) </a:t>
            </a:r>
            <a:r>
              <a:rPr lang="en-US" dirty="0" smtClean="0"/>
              <a:t>		Returns </a:t>
            </a:r>
            <a:r>
              <a:rPr lang="en-US" dirty="0"/>
              <a:t>a new set with the members of </a:t>
            </a:r>
            <a:r>
              <a:rPr lang="en-US" i="1" dirty="0"/>
              <a:t>s </a:t>
            </a:r>
            <a:r>
              <a:rPr lang="en-US" dirty="0"/>
              <a:t>or </a:t>
            </a:r>
            <a:r>
              <a:rPr lang="en-US" i="1" dirty="0"/>
              <a:t>t</a:t>
            </a:r>
          </a:p>
          <a:p>
            <a:r>
              <a:rPr lang="en-US" i="1" dirty="0" err="1"/>
              <a:t>s</a:t>
            </a:r>
            <a:r>
              <a:rPr lang="en-US" dirty="0" err="1"/>
              <a:t>.intersection</a:t>
            </a:r>
            <a:r>
              <a:rPr lang="en-US" dirty="0"/>
              <a:t>(t</a:t>
            </a:r>
            <a:r>
              <a:rPr lang="en-US" dirty="0" smtClean="0"/>
              <a:t>)	Returns </a:t>
            </a:r>
            <a:r>
              <a:rPr lang="en-US" dirty="0"/>
              <a:t>a new set with members of </a:t>
            </a:r>
            <a:r>
              <a:rPr lang="en-US" i="1" dirty="0"/>
              <a:t>s </a:t>
            </a:r>
            <a:r>
              <a:rPr lang="en-US" dirty="0"/>
              <a:t>and </a:t>
            </a:r>
            <a:r>
              <a:rPr lang="en-US" i="1" dirty="0"/>
              <a:t>t</a:t>
            </a:r>
          </a:p>
          <a:p>
            <a:r>
              <a:rPr lang="en-US" i="1" dirty="0" err="1"/>
              <a:t>s</a:t>
            </a:r>
            <a:r>
              <a:rPr lang="en-US" dirty="0" err="1"/>
              <a:t>.difference</a:t>
            </a:r>
            <a:r>
              <a:rPr lang="en-US" dirty="0"/>
              <a:t>(t) </a:t>
            </a:r>
            <a:r>
              <a:rPr lang="en-US" dirty="0" smtClean="0"/>
              <a:t>	Returns </a:t>
            </a:r>
            <a:r>
              <a:rPr lang="en-US" dirty="0"/>
              <a:t>a new set with members of </a:t>
            </a:r>
            <a:r>
              <a:rPr lang="en-US" i="1" dirty="0"/>
              <a:t>s </a:t>
            </a:r>
            <a:r>
              <a:rPr lang="en-US" dirty="0"/>
              <a:t>but not </a:t>
            </a:r>
            <a:r>
              <a:rPr lang="en-US" i="1" dirty="0"/>
              <a:t>t</a:t>
            </a:r>
          </a:p>
          <a:p>
            <a:r>
              <a:rPr lang="en-US" i="1" dirty="0" err="1"/>
              <a:t>s</a:t>
            </a:r>
            <a:r>
              <a:rPr lang="en-US" dirty="0" err="1"/>
              <a:t>.symmetric_difference</a:t>
            </a:r>
            <a:r>
              <a:rPr lang="en-US" dirty="0"/>
              <a:t>(t) </a:t>
            </a:r>
            <a:r>
              <a:rPr lang="en-US" dirty="0" smtClean="0"/>
              <a:t>	Returns </a:t>
            </a:r>
            <a:r>
              <a:rPr lang="en-US" dirty="0"/>
              <a:t>a new set with members of </a:t>
            </a:r>
            <a:r>
              <a:rPr lang="en-US" i="1" dirty="0"/>
              <a:t>s </a:t>
            </a:r>
            <a:r>
              <a:rPr lang="en-US" dirty="0"/>
              <a:t>or </a:t>
            </a:r>
            <a:r>
              <a:rPr lang="en-US" i="1" dirty="0"/>
              <a:t>t </a:t>
            </a:r>
            <a:r>
              <a:rPr lang="en-US" dirty="0"/>
              <a:t>but not both</a:t>
            </a:r>
          </a:p>
          <a:p>
            <a:r>
              <a:rPr lang="en-US" i="1" dirty="0" err="1"/>
              <a:t>s</a:t>
            </a:r>
            <a:r>
              <a:rPr lang="en-US" dirty="0" err="1"/>
              <a:t>.copy</a:t>
            </a:r>
            <a:r>
              <a:rPr lang="en-US" dirty="0" smtClean="0"/>
              <a:t>()		 </a:t>
            </a:r>
            <a:r>
              <a:rPr lang="en-US" dirty="0"/>
              <a:t>Returns a new set that is a (shallow) copy of </a:t>
            </a:r>
            <a:r>
              <a:rPr lang="en-US" i="1" dirty="0"/>
              <a:t>s</a:t>
            </a:r>
            <a:endParaRPr lang="en-IN" dirty="0"/>
          </a:p>
        </p:txBody>
      </p:sp>
    </p:spTree>
    <p:extLst>
      <p:ext uri="{BB962C8B-B14F-4D97-AF65-F5344CB8AC3E}">
        <p14:creationId xmlns="" xmlns:p14="http://schemas.microsoft.com/office/powerpoint/2010/main" val="3526324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Methods (Mutable Sets Only)</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IN" b="1" i="1" dirty="0"/>
              <a:t>Method Name </a:t>
            </a:r>
            <a:r>
              <a:rPr lang="en-IN" b="1" i="1" dirty="0" smtClean="0"/>
              <a:t>			Operation</a:t>
            </a:r>
            <a:endParaRPr lang="en-IN" b="1" i="1" dirty="0"/>
          </a:p>
          <a:p>
            <a:pPr marL="0" indent="0">
              <a:buNone/>
            </a:pPr>
            <a:r>
              <a:rPr lang="en-US" dirty="0" err="1"/>
              <a:t>s.update</a:t>
            </a:r>
            <a:r>
              <a:rPr lang="en-US" dirty="0"/>
              <a:t>(t) </a:t>
            </a:r>
            <a:r>
              <a:rPr lang="en-US" dirty="0" smtClean="0"/>
              <a:t>		Updates </a:t>
            </a:r>
            <a:r>
              <a:rPr lang="en-US" dirty="0"/>
              <a:t>s with elements added from </a:t>
            </a:r>
            <a:r>
              <a:rPr lang="en-US" i="1" dirty="0"/>
              <a:t>t</a:t>
            </a:r>
            <a:r>
              <a:rPr lang="en-US" dirty="0"/>
              <a:t>; in </a:t>
            </a:r>
            <a:r>
              <a:rPr lang="en-US" dirty="0" smtClean="0"/>
              <a:t>		                    			other </a:t>
            </a:r>
            <a:r>
              <a:rPr lang="en-US" dirty="0"/>
              <a:t>words, s now </a:t>
            </a:r>
            <a:r>
              <a:rPr lang="en-US" dirty="0" smtClean="0"/>
              <a:t>has members </a:t>
            </a:r>
            <a:r>
              <a:rPr lang="en-US" dirty="0"/>
              <a:t>of either </a:t>
            </a:r>
            <a:r>
              <a:rPr lang="en-US" i="1" dirty="0"/>
              <a:t>s </a:t>
            </a:r>
            <a:r>
              <a:rPr lang="en-US" dirty="0"/>
              <a:t>or </a:t>
            </a:r>
            <a:r>
              <a:rPr lang="en-US" i="1" dirty="0"/>
              <a:t>t</a:t>
            </a:r>
          </a:p>
          <a:p>
            <a:pPr marL="0" indent="0">
              <a:buNone/>
            </a:pPr>
            <a:r>
              <a:rPr lang="en-US" dirty="0" err="1"/>
              <a:t>s.intersection_update</a:t>
            </a:r>
            <a:r>
              <a:rPr lang="en-US" dirty="0"/>
              <a:t>(t) </a:t>
            </a:r>
            <a:r>
              <a:rPr lang="en-US" dirty="0" smtClean="0"/>
              <a:t>	       Updates </a:t>
            </a:r>
            <a:r>
              <a:rPr lang="en-US" i="1" dirty="0"/>
              <a:t>s </a:t>
            </a:r>
            <a:r>
              <a:rPr lang="en-US" dirty="0"/>
              <a:t>with members of both </a:t>
            </a:r>
            <a:r>
              <a:rPr lang="en-US" i="1" dirty="0"/>
              <a:t>s </a:t>
            </a:r>
            <a:r>
              <a:rPr lang="en-US" dirty="0"/>
              <a:t>and </a:t>
            </a:r>
            <a:r>
              <a:rPr lang="en-US" i="1" dirty="0"/>
              <a:t>t</a:t>
            </a:r>
          </a:p>
          <a:p>
            <a:pPr marL="0" indent="0">
              <a:buNone/>
            </a:pPr>
            <a:endParaRPr lang="en-US" dirty="0" smtClean="0"/>
          </a:p>
          <a:p>
            <a:pPr marL="0" indent="0">
              <a:buNone/>
            </a:pPr>
            <a:r>
              <a:rPr lang="en-US" dirty="0" err="1" smtClean="0"/>
              <a:t>s.difference_update</a:t>
            </a:r>
            <a:r>
              <a:rPr lang="en-US" dirty="0" smtClean="0"/>
              <a:t>(t</a:t>
            </a:r>
            <a:r>
              <a:rPr lang="en-US" dirty="0"/>
              <a:t>) </a:t>
            </a:r>
            <a:r>
              <a:rPr lang="en-US" dirty="0" smtClean="0"/>
              <a:t>	Updates </a:t>
            </a:r>
            <a:r>
              <a:rPr lang="en-US" i="1" dirty="0"/>
              <a:t>s </a:t>
            </a:r>
            <a:r>
              <a:rPr lang="en-US" dirty="0"/>
              <a:t>with members of </a:t>
            </a:r>
            <a:r>
              <a:rPr lang="en-US" i="1" dirty="0"/>
              <a:t>s </a:t>
            </a:r>
            <a:r>
              <a:rPr lang="en-US" dirty="0"/>
              <a:t>without </a:t>
            </a:r>
            <a:r>
              <a:rPr lang="en-US" dirty="0" smtClean="0"/>
              <a:t>			                                  elements </a:t>
            </a:r>
            <a:r>
              <a:rPr lang="en-US" dirty="0"/>
              <a:t>of </a:t>
            </a:r>
            <a:r>
              <a:rPr lang="en-US" i="1" dirty="0" smtClean="0"/>
              <a:t>t.</a:t>
            </a:r>
          </a:p>
          <a:p>
            <a:pPr marL="0" indent="0">
              <a:buNone/>
            </a:pPr>
            <a:r>
              <a:rPr lang="en-US" dirty="0" err="1"/>
              <a:t>s.symmetric_difference_update</a:t>
            </a:r>
            <a:r>
              <a:rPr lang="en-US" dirty="0"/>
              <a:t>(t) </a:t>
            </a:r>
            <a:r>
              <a:rPr lang="en-US" dirty="0" smtClean="0"/>
              <a:t>	Updates </a:t>
            </a:r>
            <a:r>
              <a:rPr lang="en-US" i="1" dirty="0"/>
              <a:t>s </a:t>
            </a:r>
            <a:r>
              <a:rPr lang="en-US" dirty="0"/>
              <a:t>with members of </a:t>
            </a:r>
            <a:r>
              <a:rPr lang="en-US" i="1" dirty="0"/>
              <a:t>s </a:t>
            </a:r>
            <a:r>
              <a:rPr lang="en-US" dirty="0"/>
              <a:t>or </a:t>
            </a:r>
            <a:r>
              <a:rPr lang="en-US" i="1" dirty="0"/>
              <a:t>t </a:t>
            </a:r>
            <a:r>
              <a:rPr lang="en-US" i="1" dirty="0" smtClean="0"/>
              <a:t>						</a:t>
            </a:r>
            <a:r>
              <a:rPr lang="en-US" dirty="0" smtClean="0"/>
              <a:t>but </a:t>
            </a:r>
            <a:r>
              <a:rPr lang="en-US" dirty="0"/>
              <a:t>not both</a:t>
            </a:r>
            <a:endParaRPr lang="en-US" i="1" dirty="0" smtClean="0"/>
          </a:p>
          <a:p>
            <a:pPr marL="0" indent="0">
              <a:buNone/>
            </a:pPr>
            <a:endParaRPr lang="en-IN" dirty="0"/>
          </a:p>
        </p:txBody>
      </p:sp>
    </p:spTree>
    <p:extLst>
      <p:ext uri="{BB962C8B-B14F-4D97-AF65-F5344CB8AC3E}">
        <p14:creationId xmlns="" xmlns:p14="http://schemas.microsoft.com/office/powerpoint/2010/main" val="18572803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US" i="1" dirty="0" err="1"/>
              <a:t>s.</a:t>
            </a:r>
            <a:r>
              <a:rPr lang="en-US" dirty="0" err="1"/>
              <a:t>add</a:t>
            </a:r>
            <a:r>
              <a:rPr lang="en-US" dirty="0"/>
              <a:t>(</a:t>
            </a:r>
            <a:r>
              <a:rPr lang="en-US" i="1" dirty="0" err="1"/>
              <a:t>obj</a:t>
            </a:r>
            <a:r>
              <a:rPr lang="en-US" dirty="0"/>
              <a:t>) </a:t>
            </a:r>
            <a:r>
              <a:rPr lang="en-US" dirty="0" smtClean="0"/>
              <a:t>		Adds </a:t>
            </a:r>
            <a:r>
              <a:rPr lang="en-US" dirty="0"/>
              <a:t>object </a:t>
            </a:r>
            <a:r>
              <a:rPr lang="en-US" i="1" dirty="0" err="1"/>
              <a:t>obj</a:t>
            </a:r>
            <a:r>
              <a:rPr lang="en-US" i="1" dirty="0"/>
              <a:t> </a:t>
            </a:r>
            <a:r>
              <a:rPr lang="en-US" dirty="0"/>
              <a:t>to set </a:t>
            </a:r>
            <a:r>
              <a:rPr lang="en-US" i="1" dirty="0" smtClean="0"/>
              <a:t>s</a:t>
            </a:r>
          </a:p>
          <a:p>
            <a:pPr marL="0" indent="0">
              <a:buNone/>
            </a:pPr>
            <a:endParaRPr lang="en-US" i="1" dirty="0"/>
          </a:p>
          <a:p>
            <a:pPr marL="0" indent="0">
              <a:buNone/>
            </a:pPr>
            <a:r>
              <a:rPr lang="en-US" i="1" dirty="0" err="1"/>
              <a:t>s.</a:t>
            </a:r>
            <a:r>
              <a:rPr lang="en-US" dirty="0" err="1"/>
              <a:t>remove</a:t>
            </a:r>
            <a:r>
              <a:rPr lang="en-US" dirty="0"/>
              <a:t>(</a:t>
            </a:r>
            <a:r>
              <a:rPr lang="en-US" i="1" dirty="0" err="1"/>
              <a:t>obj</a:t>
            </a:r>
            <a:r>
              <a:rPr lang="en-US" dirty="0"/>
              <a:t>) </a:t>
            </a:r>
            <a:r>
              <a:rPr lang="en-US" dirty="0" smtClean="0"/>
              <a:t>	Removes </a:t>
            </a:r>
            <a:r>
              <a:rPr lang="en-US" dirty="0"/>
              <a:t>object </a:t>
            </a:r>
            <a:r>
              <a:rPr lang="en-US" i="1" dirty="0" err="1"/>
              <a:t>obj</a:t>
            </a:r>
            <a:r>
              <a:rPr lang="en-US" i="1" dirty="0"/>
              <a:t> </a:t>
            </a:r>
            <a:r>
              <a:rPr lang="en-US" dirty="0"/>
              <a:t>from set </a:t>
            </a:r>
            <a:r>
              <a:rPr lang="en-US" i="1" dirty="0"/>
              <a:t>s</a:t>
            </a:r>
            <a:r>
              <a:rPr lang="en-US" dirty="0"/>
              <a:t>; </a:t>
            </a:r>
            <a:r>
              <a:rPr lang="en-US" dirty="0" err="1"/>
              <a:t>KeyError</a:t>
            </a:r>
            <a:r>
              <a:rPr lang="en-US" dirty="0"/>
              <a:t> raised if </a:t>
            </a:r>
            <a:r>
              <a:rPr lang="en-US" i="1" dirty="0" err="1"/>
              <a:t>obj</a:t>
            </a:r>
            <a:r>
              <a:rPr lang="en-US" i="1" dirty="0"/>
              <a:t> </a:t>
            </a:r>
            <a:r>
              <a:rPr lang="en-US" i="1" dirty="0" smtClean="0"/>
              <a:t>				</a:t>
            </a:r>
            <a:r>
              <a:rPr lang="en-US" dirty="0" smtClean="0"/>
              <a:t>is </a:t>
            </a:r>
            <a:r>
              <a:rPr lang="en-US" dirty="0"/>
              <a:t>not </a:t>
            </a:r>
            <a:r>
              <a:rPr lang="en-US" dirty="0" smtClean="0"/>
              <a:t>an element </a:t>
            </a:r>
            <a:r>
              <a:rPr lang="en-US" dirty="0"/>
              <a:t>of s (</a:t>
            </a:r>
            <a:r>
              <a:rPr lang="en-US" dirty="0" err="1"/>
              <a:t>obj</a:t>
            </a:r>
            <a:r>
              <a:rPr lang="en-US" dirty="0"/>
              <a:t> </a:t>
            </a:r>
            <a:r>
              <a:rPr lang="en-US" b="1" dirty="0"/>
              <a:t>not in </a:t>
            </a:r>
            <a:r>
              <a:rPr lang="en-US" i="1" dirty="0"/>
              <a:t>s</a:t>
            </a:r>
            <a:r>
              <a:rPr lang="en-US" dirty="0" smtClean="0"/>
              <a:t>)</a:t>
            </a:r>
          </a:p>
          <a:p>
            <a:pPr marL="0" indent="0">
              <a:buNone/>
            </a:pPr>
            <a:endParaRPr lang="en-US" dirty="0"/>
          </a:p>
          <a:p>
            <a:pPr marL="0" indent="0">
              <a:buNone/>
            </a:pPr>
            <a:r>
              <a:rPr lang="en-US" i="1" dirty="0" err="1"/>
              <a:t>s.</a:t>
            </a:r>
            <a:r>
              <a:rPr lang="en-US" dirty="0" err="1"/>
              <a:t>discard</a:t>
            </a:r>
            <a:r>
              <a:rPr lang="en-US" dirty="0"/>
              <a:t>(</a:t>
            </a:r>
            <a:r>
              <a:rPr lang="en-US" i="1" dirty="0" err="1"/>
              <a:t>obj</a:t>
            </a:r>
            <a:r>
              <a:rPr lang="en-US" dirty="0" smtClean="0"/>
              <a:t>)		Removes </a:t>
            </a:r>
            <a:r>
              <a:rPr lang="en-US" dirty="0"/>
              <a:t>object </a:t>
            </a:r>
            <a:r>
              <a:rPr lang="en-US" i="1" dirty="0" err="1"/>
              <a:t>obj</a:t>
            </a:r>
            <a:r>
              <a:rPr lang="en-US" i="1" dirty="0"/>
              <a:t> </a:t>
            </a:r>
            <a:r>
              <a:rPr lang="en-US" dirty="0"/>
              <a:t>if </a:t>
            </a:r>
            <a:r>
              <a:rPr lang="en-US" i="1" dirty="0" err="1"/>
              <a:t>obj</a:t>
            </a:r>
            <a:r>
              <a:rPr lang="en-US" i="1" dirty="0"/>
              <a:t> </a:t>
            </a:r>
            <a:r>
              <a:rPr lang="en-US" dirty="0"/>
              <a:t>is an element of </a:t>
            </a:r>
            <a:r>
              <a:rPr lang="en-US" i="1" dirty="0"/>
              <a:t>s (</a:t>
            </a:r>
            <a:r>
              <a:rPr lang="en-US" i="1" dirty="0" err="1"/>
              <a:t>obj</a:t>
            </a:r>
            <a:r>
              <a:rPr lang="en-US" i="1" dirty="0"/>
              <a:t> </a:t>
            </a:r>
            <a:r>
              <a:rPr lang="en-US" b="1" dirty="0"/>
              <a:t>in </a:t>
            </a:r>
            <a:r>
              <a:rPr lang="en-US" i="1" dirty="0"/>
              <a:t>s</a:t>
            </a:r>
            <a:r>
              <a:rPr lang="en-US" dirty="0" smtClean="0"/>
              <a:t>)</a:t>
            </a:r>
          </a:p>
          <a:p>
            <a:pPr marL="0" indent="0">
              <a:buNone/>
            </a:pPr>
            <a:endParaRPr lang="en-US" dirty="0"/>
          </a:p>
          <a:p>
            <a:pPr marL="0" indent="0">
              <a:buNone/>
            </a:pPr>
            <a:r>
              <a:rPr lang="en-US" i="1" dirty="0" err="1"/>
              <a:t>s.</a:t>
            </a:r>
            <a:r>
              <a:rPr lang="en-US" dirty="0" err="1"/>
              <a:t>pop</a:t>
            </a:r>
            <a:r>
              <a:rPr lang="en-US" dirty="0"/>
              <a:t>() </a:t>
            </a:r>
            <a:r>
              <a:rPr lang="en-US" dirty="0" smtClean="0"/>
              <a:t>		Removes </a:t>
            </a:r>
            <a:r>
              <a:rPr lang="en-US" dirty="0"/>
              <a:t>and returns an arbitrary object of </a:t>
            </a:r>
            <a:r>
              <a:rPr lang="en-US" i="1" dirty="0" smtClean="0"/>
              <a:t>s</a:t>
            </a:r>
          </a:p>
          <a:p>
            <a:pPr marL="0" indent="0">
              <a:buNone/>
            </a:pPr>
            <a:endParaRPr lang="en-US" i="1" dirty="0"/>
          </a:p>
          <a:p>
            <a:pPr marL="0" indent="0">
              <a:buNone/>
            </a:pPr>
            <a:r>
              <a:rPr lang="en-US" i="1" dirty="0" err="1"/>
              <a:t>s.</a:t>
            </a:r>
            <a:r>
              <a:rPr lang="en-US" dirty="0" err="1"/>
              <a:t>clear</a:t>
            </a:r>
            <a:r>
              <a:rPr lang="en-US" dirty="0"/>
              <a:t>() </a:t>
            </a:r>
            <a:r>
              <a:rPr lang="en-US" dirty="0" smtClean="0"/>
              <a:t>		Removes </a:t>
            </a:r>
            <a:r>
              <a:rPr lang="en-US" dirty="0"/>
              <a:t>all elements from </a:t>
            </a:r>
            <a:r>
              <a:rPr lang="en-US" i="1" dirty="0"/>
              <a:t>s</a:t>
            </a:r>
            <a:endParaRPr lang="en-IN" dirty="0"/>
          </a:p>
        </p:txBody>
      </p:sp>
    </p:spTree>
    <p:extLst>
      <p:ext uri="{BB962C8B-B14F-4D97-AF65-F5344CB8AC3E}">
        <p14:creationId xmlns="" xmlns:p14="http://schemas.microsoft.com/office/powerpoint/2010/main" val="110994939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STRINGS</a:t>
            </a:r>
            <a:endParaRPr lang="en-IN" dirty="0"/>
          </a:p>
        </p:txBody>
      </p:sp>
      <p:sp>
        <p:nvSpPr>
          <p:cNvPr id="3" name="Subtitle 2"/>
          <p:cNvSpPr>
            <a:spLocks noGrp="1"/>
          </p:cNvSpPr>
          <p:nvPr>
            <p:ph type="subTitle" idx="1"/>
          </p:nvPr>
        </p:nvSpPr>
        <p:spPr/>
        <p:txBody>
          <a:bodyPr>
            <a:normAutofit fontScale="77500" lnSpcReduction="20000"/>
          </a:bodyPr>
          <a:lstStyle/>
          <a:p>
            <a:r>
              <a:rPr lang="en-US" dirty="0" smtClean="0"/>
              <a:t>By </a:t>
            </a:r>
          </a:p>
          <a:p>
            <a:r>
              <a:rPr lang="en-US" dirty="0" smtClean="0"/>
              <a:t>Mrs. E </a:t>
            </a:r>
            <a:r>
              <a:rPr lang="en-US" dirty="0" err="1" smtClean="0"/>
              <a:t>Himabindu</a:t>
            </a:r>
            <a:endParaRPr lang="en-US" dirty="0" smtClean="0"/>
          </a:p>
          <a:p>
            <a:r>
              <a:rPr lang="en-US" dirty="0" smtClean="0"/>
              <a:t>Asst. Professor</a:t>
            </a:r>
          </a:p>
          <a:p>
            <a:r>
              <a:rPr lang="en-US" dirty="0" smtClean="0"/>
              <a:t>SVIT</a:t>
            </a:r>
          </a:p>
          <a:p>
            <a:endParaRPr lang="en-IN" dirty="0"/>
          </a:p>
        </p:txBody>
      </p:sp>
    </p:spTree>
    <p:extLst>
      <p:ext uri="{BB962C8B-B14F-4D97-AF65-F5344CB8AC3E}">
        <p14:creationId xmlns="" xmlns:p14="http://schemas.microsoft.com/office/powerpoint/2010/main" val="453349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IN" dirty="0"/>
          </a:p>
        </p:txBody>
      </p:sp>
      <p:sp>
        <p:nvSpPr>
          <p:cNvPr id="3" name="Content Placeholder 2"/>
          <p:cNvSpPr>
            <a:spLocks noGrp="1"/>
          </p:cNvSpPr>
          <p:nvPr>
            <p:ph idx="1"/>
          </p:nvPr>
        </p:nvSpPr>
        <p:spPr/>
        <p:txBody>
          <a:bodyPr/>
          <a:lstStyle/>
          <a:p>
            <a:r>
              <a:rPr lang="en-IN" dirty="0">
                <a:latin typeface="Times New Roman" panose="02020603050405020304" pitchFamily="18" charset="0"/>
                <a:ea typeface="Calibri" panose="020F0502020204030204" pitchFamily="34" charset="0"/>
              </a:rPr>
              <a:t>Strings are among the most popular types in Python. We can create them simply by enclosing characters in quotes. Python treats single quotes the same as double quotes. Python does not have a character type; this is probably another reason why single and double quotes are treated the same</a:t>
            </a:r>
            <a:r>
              <a:rPr lang="en-IN" dirty="0" smtClean="0">
                <a:latin typeface="Times New Roman" panose="02020603050405020304" pitchFamily="18" charset="0"/>
                <a:ea typeface="Calibri" panose="020F0502020204030204" pitchFamily="34" charset="0"/>
              </a:rPr>
              <a:t>.</a:t>
            </a:r>
          </a:p>
          <a:p>
            <a:r>
              <a:rPr lang="en-IN" dirty="0">
                <a:latin typeface="Times New Roman" panose="02020603050405020304" pitchFamily="18" charset="0"/>
                <a:ea typeface="Calibri" panose="020F0502020204030204" pitchFamily="34" charset="0"/>
              </a:rPr>
              <a:t>Strings are a literal or scalar </a:t>
            </a:r>
            <a:r>
              <a:rPr lang="en-IN" dirty="0" smtClean="0">
                <a:latin typeface="Times New Roman" panose="02020603050405020304" pitchFamily="18" charset="0"/>
                <a:ea typeface="Calibri" panose="020F0502020204030204" pitchFamily="34" charset="0"/>
              </a:rPr>
              <a:t>type.</a:t>
            </a:r>
          </a:p>
          <a:p>
            <a:r>
              <a:rPr lang="en-IN" dirty="0">
                <a:latin typeface="Times New Roman" panose="02020603050405020304" pitchFamily="18" charset="0"/>
                <a:ea typeface="Calibri" panose="020F0502020204030204" pitchFamily="34" charset="0"/>
              </a:rPr>
              <a:t>Strings are </a:t>
            </a:r>
            <a:r>
              <a:rPr lang="en-IN" dirty="0" smtClean="0">
                <a:latin typeface="Times New Roman" panose="02020603050405020304" pitchFamily="18" charset="0"/>
                <a:ea typeface="Calibri" panose="020F0502020204030204" pitchFamily="34" charset="0"/>
              </a:rPr>
              <a:t>immutable.</a:t>
            </a:r>
          </a:p>
          <a:p>
            <a:r>
              <a:rPr lang="en-US" dirty="0" smtClean="0">
                <a:latin typeface="Times New Roman" panose="02020603050405020304" pitchFamily="18" charset="0"/>
              </a:rPr>
              <a:t>Strings are of sequence type.</a:t>
            </a:r>
            <a:endParaRPr lang="en-IN" dirty="0"/>
          </a:p>
        </p:txBody>
      </p:sp>
    </p:spTree>
    <p:extLst>
      <p:ext uri="{BB962C8B-B14F-4D97-AF65-F5344CB8AC3E}">
        <p14:creationId xmlns="" xmlns:p14="http://schemas.microsoft.com/office/powerpoint/2010/main" val="46339335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How to Create and Assign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Strings</a:t>
            </a:r>
            <a:endParaRPr lang="en-IN" dirty="0"/>
          </a:p>
        </p:txBody>
      </p:sp>
      <p:sp>
        <p:nvSpPr>
          <p:cNvPr id="3" name="Content Placeholder 2"/>
          <p:cNvSpPr>
            <a:spLocks noGrp="1"/>
          </p:cNvSpPr>
          <p:nvPr>
            <p:ph idx="1"/>
          </p:nvPr>
        </p:nvSpPr>
        <p:spPr/>
        <p:txBody>
          <a:bodyPr>
            <a:normAutofit fontScale="55000" lnSpcReduction="20000"/>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Creating strings is as simple as using a scalar value or having the </a:t>
            </a:r>
            <a:r>
              <a:rPr lang="en-US" dirty="0" err="1">
                <a:latin typeface="Times New Roman" panose="02020603050405020304" pitchFamily="18" charset="0"/>
                <a:ea typeface="Calibri" panose="020F0502020204030204" pitchFamily="34" charset="0"/>
                <a:cs typeface="Times New Roman" panose="02020603050405020304" pitchFamily="18" charset="0"/>
              </a:rPr>
              <a:t>str</a:t>
            </a:r>
            <a:r>
              <a:rPr lang="en-US" dirty="0">
                <a:latin typeface="Times New Roman" panose="02020603050405020304" pitchFamily="18" charset="0"/>
                <a:ea typeface="Calibri" panose="020F0502020204030204" pitchFamily="34" charset="0"/>
                <a:cs typeface="Times New Roman" panose="02020603050405020304" pitchFamily="18" charset="0"/>
              </a:rPr>
              <a:t>() factory function make one and assigning it to a variable:</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&gt;&gt;&gt; </a:t>
            </a:r>
            <a:r>
              <a:rPr lang="en-US" dirty="0" err="1"/>
              <a:t>aString</a:t>
            </a:r>
            <a:r>
              <a:rPr lang="en-US" dirty="0"/>
              <a:t> = 'Hello World!' 		</a:t>
            </a:r>
            <a:r>
              <a:rPr lang="en-US" dirty="0" smtClean="0"/>
              <a:t>    	</a:t>
            </a:r>
            <a:r>
              <a:rPr lang="en-US" dirty="0"/>
              <a:t>	# using single quotes</a:t>
            </a:r>
            <a:endParaRPr lang="en-IN" dirty="0"/>
          </a:p>
          <a:p>
            <a:pPr marL="0" indent="0">
              <a:buNone/>
            </a:pPr>
            <a:r>
              <a:rPr lang="en-US" dirty="0"/>
              <a:t>&gt;&gt;&gt; </a:t>
            </a:r>
            <a:r>
              <a:rPr lang="en-US" dirty="0" err="1"/>
              <a:t>anotherString</a:t>
            </a:r>
            <a:r>
              <a:rPr lang="en-US" dirty="0"/>
              <a:t> = "Python is cool!"	</a:t>
            </a:r>
            <a:r>
              <a:rPr lang="en-US" dirty="0" smtClean="0"/>
              <a:t>	# </a:t>
            </a:r>
            <a:r>
              <a:rPr lang="en-US" dirty="0"/>
              <a:t>double quotes</a:t>
            </a:r>
            <a:endParaRPr lang="en-IN" dirty="0"/>
          </a:p>
          <a:p>
            <a:pPr marL="0" indent="0">
              <a:buNone/>
            </a:pPr>
            <a:r>
              <a:rPr lang="en-US" dirty="0"/>
              <a:t>&gt;&gt;&gt; print(</a:t>
            </a:r>
            <a:r>
              <a:rPr lang="en-US" dirty="0" err="1"/>
              <a:t>aString</a:t>
            </a:r>
            <a:r>
              <a:rPr lang="en-US" dirty="0"/>
              <a:t>)					# print, no quotes! </a:t>
            </a:r>
            <a:endParaRPr lang="en-IN" dirty="0"/>
          </a:p>
          <a:p>
            <a:pPr marL="0" indent="0">
              <a:buNone/>
            </a:pPr>
            <a:r>
              <a:rPr lang="en-US" dirty="0"/>
              <a:t>Hello World!</a:t>
            </a:r>
            <a:endParaRPr lang="en-IN" dirty="0"/>
          </a:p>
          <a:p>
            <a:pPr marL="0" indent="0">
              <a:buNone/>
            </a:pPr>
            <a:r>
              <a:rPr lang="en-US" dirty="0"/>
              <a:t>&gt;&gt;&gt; </a:t>
            </a:r>
            <a:r>
              <a:rPr lang="en-US" dirty="0" err="1"/>
              <a:t>anotherString</a:t>
            </a:r>
            <a:r>
              <a:rPr lang="en-US" dirty="0"/>
              <a:t>					# no print, quotes! </a:t>
            </a:r>
            <a:endParaRPr lang="en-IN" dirty="0"/>
          </a:p>
          <a:p>
            <a:pPr marL="0" indent="0">
              <a:buNone/>
            </a:pPr>
            <a:r>
              <a:rPr lang="en-US" dirty="0"/>
              <a:t>'Python is cool!'</a:t>
            </a:r>
            <a:endParaRPr lang="en-IN" dirty="0"/>
          </a:p>
          <a:p>
            <a:pPr marL="0" indent="0">
              <a:buNone/>
            </a:pPr>
            <a:r>
              <a:rPr lang="en-US" dirty="0"/>
              <a:t>&gt;&gt;&gt; s = </a:t>
            </a:r>
            <a:r>
              <a:rPr lang="en-US" dirty="0" err="1"/>
              <a:t>str</a:t>
            </a:r>
            <a:r>
              <a:rPr lang="en-US" dirty="0"/>
              <a:t>(range(4))					 # turn list to string</a:t>
            </a:r>
            <a:endParaRPr lang="en-IN" dirty="0"/>
          </a:p>
          <a:p>
            <a:pPr marL="0" indent="0">
              <a:buNone/>
            </a:pPr>
            <a:r>
              <a:rPr lang="en-US" dirty="0"/>
              <a:t>&gt;&gt;&gt; s</a:t>
            </a:r>
            <a:endParaRPr lang="en-IN" dirty="0"/>
          </a:p>
          <a:p>
            <a:pPr marL="0" indent="0">
              <a:buNone/>
            </a:pPr>
            <a:r>
              <a:rPr lang="en-US" dirty="0"/>
              <a:t>'[0, 1, 2, 3]'</a:t>
            </a:r>
            <a:endParaRPr lang="en-IN" dirty="0"/>
          </a:p>
          <a:p>
            <a:pPr marL="0" indent="0">
              <a:buNone/>
            </a:pPr>
            <a:endParaRPr lang="en-IN" dirty="0"/>
          </a:p>
        </p:txBody>
      </p:sp>
    </p:spTree>
    <p:extLst>
      <p:ext uri="{BB962C8B-B14F-4D97-AF65-F5344CB8AC3E}">
        <p14:creationId xmlns="" xmlns:p14="http://schemas.microsoft.com/office/powerpoint/2010/main" val="381140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3333"/>
                </a:solidFill>
                <a:latin typeface="Arial" panose="020B0604020202020204" pitchFamily="34" charset="0"/>
              </a:rPr>
              <a:t>How to Remove Dictionary Elements and Dictionaries</a:t>
            </a:r>
            <a:endParaRPr lang="en-IN" dirty="0"/>
          </a:p>
        </p:txBody>
      </p:sp>
      <p:sp>
        <p:nvSpPr>
          <p:cNvPr id="3" name="Content Placeholder 2"/>
          <p:cNvSpPr>
            <a:spLocks noGrp="1"/>
          </p:cNvSpPr>
          <p:nvPr>
            <p:ph idx="1"/>
          </p:nvPr>
        </p:nvSpPr>
        <p:spPr/>
        <p:txBody>
          <a:bodyPr>
            <a:normAutofit fontScale="92500" lnSpcReduction="10000"/>
          </a:bodyPr>
          <a:lstStyle/>
          <a:p>
            <a:r>
              <a:rPr lang="en-US" dirty="0"/>
              <a:t>Generally, you either remove </a:t>
            </a:r>
            <a:r>
              <a:rPr lang="en-US" dirty="0" smtClean="0"/>
              <a:t>individual dictionary </a:t>
            </a:r>
            <a:r>
              <a:rPr lang="en-US" dirty="0"/>
              <a:t>elements or clear the entire contents of a dictionary</a:t>
            </a:r>
            <a:r>
              <a:rPr lang="en-US" dirty="0" smtClean="0"/>
              <a:t>.</a:t>
            </a:r>
          </a:p>
          <a:p>
            <a:endParaRPr lang="en-US" dirty="0"/>
          </a:p>
          <a:p>
            <a:r>
              <a:rPr lang="en-US" b="1" dirty="0"/>
              <a:t>del </a:t>
            </a:r>
            <a:r>
              <a:rPr lang="en-US" dirty="0"/>
              <a:t>dict2['name'] </a:t>
            </a:r>
            <a:r>
              <a:rPr lang="en-US" dirty="0" smtClean="0"/>
              <a:t>		# </a:t>
            </a:r>
            <a:r>
              <a:rPr lang="en-US" dirty="0"/>
              <a:t>remove entry with key 'name'</a:t>
            </a:r>
          </a:p>
          <a:p>
            <a:r>
              <a:rPr lang="en-US" dirty="0"/>
              <a:t>dict2.clear</a:t>
            </a:r>
            <a:r>
              <a:rPr lang="en-US" dirty="0" smtClean="0"/>
              <a:t>()			# </a:t>
            </a:r>
            <a:r>
              <a:rPr lang="en-US" dirty="0"/>
              <a:t>remove all entries in dict1</a:t>
            </a:r>
          </a:p>
          <a:p>
            <a:r>
              <a:rPr lang="it-IT" b="1" dirty="0"/>
              <a:t>del </a:t>
            </a:r>
            <a:r>
              <a:rPr lang="it-IT" dirty="0"/>
              <a:t>dict2 </a:t>
            </a:r>
            <a:r>
              <a:rPr lang="it-IT" dirty="0" smtClean="0"/>
              <a:t>				# </a:t>
            </a:r>
            <a:r>
              <a:rPr lang="it-IT" dirty="0"/>
              <a:t>delete entire dictionary</a:t>
            </a:r>
          </a:p>
          <a:p>
            <a:r>
              <a:rPr lang="en-US" dirty="0"/>
              <a:t>dict2.pop('name') </a:t>
            </a:r>
            <a:r>
              <a:rPr lang="en-US" dirty="0" smtClean="0"/>
              <a:t>		# </a:t>
            </a:r>
            <a:r>
              <a:rPr lang="en-US" dirty="0"/>
              <a:t>remove &amp; return entry w/key</a:t>
            </a:r>
            <a:endParaRPr lang="en-IN" dirty="0"/>
          </a:p>
        </p:txBody>
      </p:sp>
    </p:spTree>
    <p:extLst>
      <p:ext uri="{BB962C8B-B14F-4D97-AF65-F5344CB8AC3E}">
        <p14:creationId xmlns="" xmlns:p14="http://schemas.microsoft.com/office/powerpoint/2010/main" val="156764022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ea typeface="Calibri" panose="020F0502020204030204" pitchFamily="34" charset="0"/>
              </a:rPr>
              <a:t>How to Access Values (Characters and Substrings) in Strings</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To </a:t>
            </a:r>
            <a:r>
              <a:rPr lang="en-US" dirty="0"/>
              <a:t>access substrings, use the square brackets for slicing along with the index or indices to obtain your substring</a:t>
            </a:r>
            <a:r>
              <a:rPr lang="en-US" dirty="0" smtClean="0"/>
              <a:t>:</a:t>
            </a:r>
          </a:p>
          <a:p>
            <a:pPr marL="0" indent="0">
              <a:buNone/>
            </a:pPr>
            <a:r>
              <a:rPr lang="en-US" dirty="0"/>
              <a:t>&gt;&gt;&gt; </a:t>
            </a:r>
            <a:r>
              <a:rPr lang="en-US" dirty="0" err="1"/>
              <a:t>aString</a:t>
            </a:r>
            <a:r>
              <a:rPr lang="en-US" dirty="0"/>
              <a:t> = 'Hello World!'</a:t>
            </a:r>
            <a:endParaRPr lang="en-IN" dirty="0"/>
          </a:p>
          <a:p>
            <a:pPr marL="0" indent="0">
              <a:buNone/>
            </a:pPr>
            <a:r>
              <a:rPr lang="en-US" dirty="0"/>
              <a:t>&gt;&gt;&gt; </a:t>
            </a:r>
            <a:r>
              <a:rPr lang="en-US" dirty="0" err="1"/>
              <a:t>aString</a:t>
            </a:r>
            <a:r>
              <a:rPr lang="en-US" dirty="0"/>
              <a:t>[0]</a:t>
            </a:r>
            <a:endParaRPr lang="en-IN" dirty="0"/>
          </a:p>
          <a:p>
            <a:pPr marL="0" indent="0">
              <a:buNone/>
            </a:pPr>
            <a:r>
              <a:rPr lang="en-US" dirty="0"/>
              <a:t> 'H'</a:t>
            </a:r>
            <a:endParaRPr lang="en-IN" dirty="0"/>
          </a:p>
          <a:p>
            <a:pPr marL="0" indent="0">
              <a:buNone/>
            </a:pPr>
            <a:r>
              <a:rPr lang="en-US" dirty="0"/>
              <a:t>&gt;&gt;&gt; </a:t>
            </a:r>
            <a:r>
              <a:rPr lang="en-US" dirty="0" err="1"/>
              <a:t>aString</a:t>
            </a:r>
            <a:r>
              <a:rPr lang="en-US" dirty="0"/>
              <a:t>[1:5] </a:t>
            </a:r>
            <a:endParaRPr lang="en-IN" dirty="0"/>
          </a:p>
          <a:p>
            <a:pPr marL="0" indent="0">
              <a:buNone/>
            </a:pPr>
            <a:r>
              <a:rPr lang="en-US" dirty="0"/>
              <a:t>'</a:t>
            </a:r>
            <a:r>
              <a:rPr lang="en-US" dirty="0" err="1"/>
              <a:t>ello</a:t>
            </a:r>
            <a:r>
              <a:rPr lang="en-US" dirty="0"/>
              <a:t>'</a:t>
            </a:r>
            <a:endParaRPr lang="en-IN" dirty="0"/>
          </a:p>
          <a:p>
            <a:pPr marL="0" indent="0">
              <a:buNone/>
            </a:pPr>
            <a:r>
              <a:rPr lang="en-US" dirty="0"/>
              <a:t>&gt;&gt;&gt; </a:t>
            </a:r>
            <a:r>
              <a:rPr lang="en-US" dirty="0" err="1"/>
              <a:t>aString</a:t>
            </a:r>
            <a:r>
              <a:rPr lang="en-US" dirty="0"/>
              <a:t>[6:] </a:t>
            </a:r>
            <a:endParaRPr lang="en-IN" dirty="0"/>
          </a:p>
          <a:p>
            <a:pPr marL="0" indent="0">
              <a:buNone/>
            </a:pPr>
            <a:r>
              <a:rPr lang="en-US" dirty="0"/>
              <a:t>'World!'</a:t>
            </a:r>
            <a:endParaRPr lang="en-IN" dirty="0"/>
          </a:p>
          <a:p>
            <a:endParaRPr lang="en-IN" dirty="0"/>
          </a:p>
        </p:txBody>
      </p:sp>
    </p:spTree>
    <p:extLst>
      <p:ext uri="{BB962C8B-B14F-4D97-AF65-F5344CB8AC3E}">
        <p14:creationId xmlns="" xmlns:p14="http://schemas.microsoft.com/office/powerpoint/2010/main" val="108879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How to Update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Strings</a:t>
            </a:r>
            <a:endParaRPr lang="en-IN" dirty="0"/>
          </a:p>
        </p:txBody>
      </p:sp>
      <p:sp>
        <p:nvSpPr>
          <p:cNvPr id="3" name="Content Placeholder 2"/>
          <p:cNvSpPr>
            <a:spLocks noGrp="1"/>
          </p:cNvSpPr>
          <p:nvPr>
            <p:ph idx="1"/>
          </p:nvPr>
        </p:nvSpPr>
        <p:spPr/>
        <p:txBody>
          <a:bodyPr>
            <a:normAutofit fontScale="85000" lnSpcReduction="20000"/>
          </a:bodyPr>
          <a:lstStyle/>
          <a:p>
            <a:r>
              <a:rPr lang="en-US" dirty="0"/>
              <a:t>You can "update" an existing string by (re)assigning a variable to another string. The new value can be related to its previous value or to a completely different string altogether</a:t>
            </a:r>
            <a:r>
              <a:rPr lang="en-US" dirty="0" smtClean="0"/>
              <a:t>.</a:t>
            </a:r>
          </a:p>
          <a:p>
            <a:pPr marL="0" indent="0">
              <a:buNone/>
            </a:pPr>
            <a:r>
              <a:rPr lang="en-US" dirty="0"/>
              <a:t>&gt;&gt;&gt; </a:t>
            </a:r>
            <a:r>
              <a:rPr lang="en-US" dirty="0" err="1"/>
              <a:t>aString</a:t>
            </a:r>
            <a:r>
              <a:rPr lang="en-US" dirty="0"/>
              <a:t> = </a:t>
            </a:r>
            <a:r>
              <a:rPr lang="en-US" dirty="0" err="1"/>
              <a:t>aString</a:t>
            </a:r>
            <a:r>
              <a:rPr lang="en-US" dirty="0"/>
              <a:t>[:6] + 'Python</a:t>
            </a:r>
            <a:r>
              <a:rPr lang="en-US" dirty="0" smtClean="0"/>
              <a:t>!' </a:t>
            </a:r>
            <a:endParaRPr lang="en-IN" dirty="0"/>
          </a:p>
          <a:p>
            <a:pPr marL="0" indent="0">
              <a:buNone/>
            </a:pPr>
            <a:r>
              <a:rPr lang="en-US" dirty="0"/>
              <a:t>&gt;&gt;&gt; </a:t>
            </a:r>
            <a:r>
              <a:rPr lang="en-US" dirty="0" err="1"/>
              <a:t>aString</a:t>
            </a:r>
            <a:r>
              <a:rPr lang="en-US" dirty="0"/>
              <a:t> </a:t>
            </a:r>
            <a:endParaRPr lang="en-IN" dirty="0"/>
          </a:p>
          <a:p>
            <a:pPr marL="0" indent="0">
              <a:buNone/>
            </a:pPr>
            <a:r>
              <a:rPr lang="en-US" dirty="0"/>
              <a:t>'Hello Python!'</a:t>
            </a:r>
            <a:endParaRPr lang="en-IN" dirty="0"/>
          </a:p>
          <a:p>
            <a:pPr marL="0" indent="0">
              <a:buNone/>
            </a:pPr>
            <a:r>
              <a:rPr lang="en-US" dirty="0"/>
              <a:t>&gt;&gt;&gt; </a:t>
            </a:r>
            <a:r>
              <a:rPr lang="en-US" dirty="0" err="1"/>
              <a:t>aString</a:t>
            </a:r>
            <a:r>
              <a:rPr lang="en-US" dirty="0"/>
              <a:t> = 'different string altogether'</a:t>
            </a:r>
            <a:endParaRPr lang="en-IN" dirty="0"/>
          </a:p>
          <a:p>
            <a:pPr marL="0" indent="0">
              <a:buNone/>
            </a:pPr>
            <a:r>
              <a:rPr lang="en-US" dirty="0"/>
              <a:t>&gt;&gt;&gt; </a:t>
            </a:r>
            <a:r>
              <a:rPr lang="en-US" dirty="0" err="1"/>
              <a:t>aString</a:t>
            </a:r>
            <a:endParaRPr lang="en-IN" dirty="0"/>
          </a:p>
          <a:p>
            <a:pPr marL="0" indent="0">
              <a:buNone/>
            </a:pPr>
            <a:r>
              <a:rPr lang="en-US" dirty="0"/>
              <a:t>'different string altogether'</a:t>
            </a:r>
            <a:endParaRPr lang="en-IN" dirty="0"/>
          </a:p>
          <a:p>
            <a:pPr marL="0" indent="0">
              <a:buNone/>
            </a:pPr>
            <a:endParaRPr lang="en-IN" dirty="0"/>
          </a:p>
        </p:txBody>
      </p:sp>
    </p:spTree>
    <p:extLst>
      <p:ext uri="{BB962C8B-B14F-4D97-AF65-F5344CB8AC3E}">
        <p14:creationId xmlns="" xmlns:p14="http://schemas.microsoft.com/office/powerpoint/2010/main" val="146628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a:t>Like numbers, strings are not mutable, so you cannot change an existing string without creating a new one from scratch. That means that you cannot update individual characters or substrings in a string.</a:t>
            </a:r>
            <a:endParaRPr lang="en-IN" dirty="0"/>
          </a:p>
          <a:p>
            <a:endParaRPr lang="en-US" dirty="0" smtClean="0"/>
          </a:p>
          <a:p>
            <a:endParaRPr lang="en-US" dirty="0"/>
          </a:p>
          <a:p>
            <a:r>
              <a:rPr lang="en-US" dirty="0" smtClean="0"/>
              <a:t>However</a:t>
            </a:r>
            <a:r>
              <a:rPr lang="en-US" dirty="0"/>
              <a:t>, as you can see above, there is nothing wrong with piecing together parts of your old string into a new string</a:t>
            </a:r>
            <a:r>
              <a:rPr lang="en-US" dirty="0" smtClean="0"/>
              <a:t>.</a:t>
            </a:r>
          </a:p>
          <a:p>
            <a:endParaRPr lang="en-IN" dirty="0"/>
          </a:p>
        </p:txBody>
      </p:sp>
    </p:spTree>
    <p:extLst>
      <p:ext uri="{BB962C8B-B14F-4D97-AF65-F5344CB8AC3E}">
        <p14:creationId xmlns="" xmlns:p14="http://schemas.microsoft.com/office/powerpoint/2010/main" val="270661353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IN" dirty="0" err="1"/>
              <a:t>Eg</a:t>
            </a:r>
            <a:r>
              <a:rPr lang="en-IN" dirty="0"/>
              <a:t>: To remove one letter from "Hello World!"...the (lowercase) letter "l," for example:</a:t>
            </a:r>
          </a:p>
          <a:p>
            <a:pPr marL="0" indent="0">
              <a:buNone/>
            </a:pPr>
            <a:r>
              <a:rPr lang="en-IN" dirty="0"/>
              <a:t>&gt;&gt;&gt; </a:t>
            </a:r>
            <a:r>
              <a:rPr lang="en-IN" dirty="0" err="1"/>
              <a:t>aString</a:t>
            </a:r>
            <a:r>
              <a:rPr lang="en-IN" dirty="0"/>
              <a:t> = 'Hello World!'</a:t>
            </a:r>
          </a:p>
          <a:p>
            <a:pPr marL="0" indent="0">
              <a:buNone/>
            </a:pPr>
            <a:r>
              <a:rPr lang="en-IN" dirty="0"/>
              <a:t>&gt;&gt;&gt; </a:t>
            </a:r>
            <a:r>
              <a:rPr lang="en-IN" dirty="0" err="1"/>
              <a:t>aString</a:t>
            </a:r>
            <a:r>
              <a:rPr lang="en-IN" dirty="0"/>
              <a:t> = </a:t>
            </a:r>
            <a:r>
              <a:rPr lang="en-IN" dirty="0" err="1"/>
              <a:t>aString</a:t>
            </a:r>
            <a:r>
              <a:rPr lang="en-IN" dirty="0"/>
              <a:t>[:3] + </a:t>
            </a:r>
            <a:r>
              <a:rPr lang="en-IN" dirty="0" err="1"/>
              <a:t>aString</a:t>
            </a:r>
            <a:r>
              <a:rPr lang="en-IN" dirty="0"/>
              <a:t>[4:]</a:t>
            </a:r>
          </a:p>
          <a:p>
            <a:pPr marL="0" indent="0">
              <a:buNone/>
            </a:pPr>
            <a:r>
              <a:rPr lang="en-IN" dirty="0"/>
              <a:t>&gt;&gt;&gt; </a:t>
            </a:r>
            <a:r>
              <a:rPr lang="en-IN" dirty="0" err="1"/>
              <a:t>aString</a:t>
            </a:r>
            <a:endParaRPr lang="en-IN" dirty="0"/>
          </a:p>
          <a:p>
            <a:pPr marL="0" indent="0">
              <a:buNone/>
            </a:pPr>
            <a:r>
              <a:rPr lang="en-IN" dirty="0"/>
              <a:t>'</a:t>
            </a:r>
            <a:r>
              <a:rPr lang="en-IN" dirty="0" err="1"/>
              <a:t>Helo</a:t>
            </a:r>
            <a:r>
              <a:rPr lang="en-IN" dirty="0"/>
              <a:t> World!'</a:t>
            </a:r>
          </a:p>
          <a:p>
            <a:pPr marL="0" indent="0">
              <a:buNone/>
            </a:pPr>
            <a:r>
              <a:rPr lang="en-IN" dirty="0"/>
              <a:t>To clear or remove a string, you assign an empty string or use the </a:t>
            </a:r>
            <a:r>
              <a:rPr lang="en-IN" b="1" dirty="0"/>
              <a:t>del </a:t>
            </a:r>
            <a:r>
              <a:rPr lang="en-IN" dirty="0"/>
              <a:t>statement, respectively:</a:t>
            </a:r>
          </a:p>
          <a:p>
            <a:pPr marL="0" indent="0">
              <a:buNone/>
            </a:pPr>
            <a:r>
              <a:rPr lang="en-IN" dirty="0"/>
              <a:t>&gt;&gt;&gt; </a:t>
            </a:r>
            <a:r>
              <a:rPr lang="en-IN" dirty="0" err="1"/>
              <a:t>aString</a:t>
            </a:r>
            <a:r>
              <a:rPr lang="en-IN" dirty="0"/>
              <a:t> = ''</a:t>
            </a:r>
          </a:p>
          <a:p>
            <a:pPr marL="0" indent="0">
              <a:buNone/>
            </a:pPr>
            <a:r>
              <a:rPr lang="en-IN" dirty="0"/>
              <a:t>&gt;&gt;&gt; </a:t>
            </a:r>
            <a:r>
              <a:rPr lang="en-IN" dirty="0" err="1"/>
              <a:t>aString</a:t>
            </a:r>
            <a:endParaRPr lang="en-IN" dirty="0"/>
          </a:p>
          <a:p>
            <a:pPr marL="0" indent="0">
              <a:buNone/>
            </a:pPr>
            <a:r>
              <a:rPr lang="en-IN" dirty="0"/>
              <a:t>' '</a:t>
            </a:r>
          </a:p>
          <a:p>
            <a:pPr marL="0" indent="0">
              <a:buNone/>
            </a:pPr>
            <a:r>
              <a:rPr lang="en-IN" dirty="0"/>
              <a:t>&gt;&gt;&gt; </a:t>
            </a:r>
            <a:r>
              <a:rPr lang="en-IN" b="1" dirty="0"/>
              <a:t>del </a:t>
            </a:r>
            <a:r>
              <a:rPr lang="en-IN" dirty="0" err="1"/>
              <a:t>aString</a:t>
            </a:r>
            <a:endParaRPr lang="en-IN" dirty="0"/>
          </a:p>
          <a:p>
            <a:pPr marL="0" indent="0">
              <a:buNone/>
            </a:pPr>
            <a:endParaRPr lang="en-IN" dirty="0"/>
          </a:p>
        </p:txBody>
      </p:sp>
    </p:spTree>
    <p:extLst>
      <p:ext uri="{BB962C8B-B14F-4D97-AF65-F5344CB8AC3E}">
        <p14:creationId xmlns="" xmlns:p14="http://schemas.microsoft.com/office/powerpoint/2010/main" val="110229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Strings and Operators:</a:t>
            </a:r>
            <a:endParaRPr lang="en-IN" dirty="0"/>
          </a:p>
        </p:txBody>
      </p:sp>
      <p:sp>
        <p:nvSpPr>
          <p:cNvPr id="3" name="Content Placeholder 2"/>
          <p:cNvSpPr>
            <a:spLocks noGrp="1"/>
          </p:cNvSpPr>
          <p:nvPr>
            <p:ph idx="1"/>
          </p:nvPr>
        </p:nvSpPr>
        <p:spPr/>
        <p:txBody>
          <a:bodyPr/>
          <a:lstStyle/>
          <a:p>
            <a:pPr marL="514350" indent="-514350">
              <a:buFont typeface="+mj-lt"/>
              <a:buAutoNum type="arabicPeriod"/>
            </a:pPr>
            <a:endParaRPr lang="en-IN" b="1" dirty="0" smtClean="0"/>
          </a:p>
          <a:p>
            <a:pPr marL="514350" indent="-514350">
              <a:buFont typeface="+mj-lt"/>
              <a:buAutoNum type="arabicPeriod"/>
            </a:pPr>
            <a:r>
              <a:rPr lang="en-IN" b="1" dirty="0" smtClean="0"/>
              <a:t>Standard </a:t>
            </a:r>
            <a:r>
              <a:rPr lang="en-IN" b="1" dirty="0"/>
              <a:t>Type </a:t>
            </a:r>
            <a:r>
              <a:rPr lang="en-IN" b="1" dirty="0" smtClean="0"/>
              <a:t>Operators</a:t>
            </a:r>
          </a:p>
          <a:p>
            <a:pPr marL="514350" indent="-514350">
              <a:buFont typeface="+mj-lt"/>
              <a:buAutoNum type="arabicPeriod"/>
            </a:pPr>
            <a:endParaRPr lang="en-US" b="1" dirty="0"/>
          </a:p>
          <a:p>
            <a:pPr marL="514350" indent="-514350">
              <a:buFont typeface="+mj-lt"/>
              <a:buAutoNum type="arabicPeriod"/>
            </a:pPr>
            <a:r>
              <a:rPr lang="en-IN" b="1" dirty="0" smtClean="0"/>
              <a:t>Sequence Operators</a:t>
            </a:r>
          </a:p>
          <a:p>
            <a:pPr marL="514350" indent="-514350">
              <a:buFont typeface="+mj-lt"/>
              <a:buAutoNum type="arabicPeriod"/>
            </a:pPr>
            <a:endParaRPr lang="en-US" b="1" dirty="0"/>
          </a:p>
          <a:p>
            <a:pPr marL="514350" indent="-514350">
              <a:buFont typeface="+mj-lt"/>
              <a:buAutoNum type="arabicPeriod"/>
            </a:pPr>
            <a:r>
              <a:rPr lang="en-US" b="1" dirty="0" smtClean="0"/>
              <a:t>String only operators</a:t>
            </a:r>
            <a:endParaRPr lang="en-IN" dirty="0"/>
          </a:p>
          <a:p>
            <a:endParaRPr lang="en-IN" dirty="0"/>
          </a:p>
          <a:p>
            <a:endParaRPr lang="en-IN" dirty="0"/>
          </a:p>
        </p:txBody>
      </p:sp>
    </p:spTree>
    <p:extLst>
      <p:ext uri="{BB962C8B-B14F-4D97-AF65-F5344CB8AC3E}">
        <p14:creationId xmlns="" xmlns:p14="http://schemas.microsoft.com/office/powerpoint/2010/main" val="405572692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4184"/>
          </a:xfrm>
        </p:spPr>
        <p:txBody>
          <a:bodyPr>
            <a:normAutofit/>
          </a:bodyPr>
          <a:lstStyle/>
          <a:p>
            <a:pPr marL="342900" lvl="0" indent="-342900">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Standard Type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Operators</a:t>
            </a:r>
            <a:endParaRPr lang="en-IN" dirty="0"/>
          </a:p>
        </p:txBody>
      </p:sp>
      <p:sp>
        <p:nvSpPr>
          <p:cNvPr id="3" name="Content Placeholder 2"/>
          <p:cNvSpPr>
            <a:spLocks noGrp="1"/>
          </p:cNvSpPr>
          <p:nvPr>
            <p:ph idx="1"/>
          </p:nvPr>
        </p:nvSpPr>
        <p:spPr>
          <a:xfrm>
            <a:off x="838200" y="1399310"/>
            <a:ext cx="10515600" cy="4777653"/>
          </a:xfrm>
        </p:spPr>
        <p:txBody>
          <a:bodyPr>
            <a:normAutofit fontScale="92500" lnSpcReduction="20000"/>
          </a:bodyPr>
          <a:lstStyle/>
          <a:p>
            <a:r>
              <a:rPr lang="en-IN" dirty="0"/>
              <a:t>The standard type operators, which are object value comparison operators, object identity comparison operators and Boolean operators, generally work with all sequence types. They work with strings also.</a:t>
            </a:r>
          </a:p>
          <a:p>
            <a:pPr marL="0" indent="0">
              <a:buNone/>
            </a:pPr>
            <a:r>
              <a:rPr lang="en-IN" dirty="0"/>
              <a:t>&gt;&gt;&gt; str1 = '</a:t>
            </a:r>
            <a:r>
              <a:rPr lang="en-IN" dirty="0" err="1"/>
              <a:t>abc</a:t>
            </a:r>
            <a:r>
              <a:rPr lang="en-IN" dirty="0"/>
              <a:t>'</a:t>
            </a:r>
          </a:p>
          <a:p>
            <a:pPr marL="0" indent="0">
              <a:buNone/>
            </a:pPr>
            <a:r>
              <a:rPr lang="en-IN" dirty="0"/>
              <a:t>&gt;&gt;&gt; str2 = '</a:t>
            </a:r>
            <a:r>
              <a:rPr lang="en-IN" dirty="0" err="1"/>
              <a:t>lmn</a:t>
            </a:r>
            <a:r>
              <a:rPr lang="en-IN" dirty="0"/>
              <a:t>'</a:t>
            </a:r>
          </a:p>
          <a:p>
            <a:pPr marL="0" indent="0">
              <a:buNone/>
            </a:pPr>
            <a:r>
              <a:rPr lang="en-IN" dirty="0"/>
              <a:t>&gt;&gt;&gt; str3 = 'xyz'</a:t>
            </a:r>
          </a:p>
          <a:p>
            <a:pPr marL="0" indent="0">
              <a:buNone/>
            </a:pPr>
            <a:r>
              <a:rPr lang="en-IN" dirty="0"/>
              <a:t>&gt;&gt;&gt; str1 &lt; str2</a:t>
            </a:r>
          </a:p>
          <a:p>
            <a:pPr marL="0" indent="0">
              <a:buNone/>
            </a:pPr>
            <a:r>
              <a:rPr lang="en-IN" dirty="0"/>
              <a:t>True</a:t>
            </a:r>
          </a:p>
          <a:p>
            <a:pPr marL="0" indent="0">
              <a:buNone/>
            </a:pPr>
            <a:r>
              <a:rPr lang="en-IN" dirty="0"/>
              <a:t>&gt;&gt;&gt; str2 != str3</a:t>
            </a:r>
          </a:p>
          <a:p>
            <a:pPr marL="0" indent="0">
              <a:buNone/>
            </a:pPr>
            <a:r>
              <a:rPr lang="en-IN" dirty="0"/>
              <a:t>True</a:t>
            </a:r>
          </a:p>
          <a:p>
            <a:pPr marL="0" indent="0">
              <a:buNone/>
            </a:pPr>
            <a:r>
              <a:rPr lang="en-IN" dirty="0"/>
              <a:t>&gt;&gt;&gt; str1 &lt; str3 </a:t>
            </a:r>
            <a:r>
              <a:rPr lang="en-IN" b="1" dirty="0"/>
              <a:t>and </a:t>
            </a:r>
            <a:r>
              <a:rPr lang="en-IN" dirty="0"/>
              <a:t>str2 == 'xyz'</a:t>
            </a:r>
          </a:p>
          <a:p>
            <a:pPr marL="0" indent="0">
              <a:buNone/>
            </a:pPr>
            <a:r>
              <a:rPr lang="en-IN" dirty="0"/>
              <a:t>False</a:t>
            </a:r>
          </a:p>
          <a:p>
            <a:endParaRPr lang="en-IN" dirty="0"/>
          </a:p>
        </p:txBody>
      </p:sp>
    </p:spTree>
    <p:extLst>
      <p:ext uri="{BB962C8B-B14F-4D97-AF65-F5344CB8AC3E}">
        <p14:creationId xmlns="" xmlns:p14="http://schemas.microsoft.com/office/powerpoint/2010/main" val="274515688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Sequence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Operators</a:t>
            </a:r>
            <a:endParaRPr lang="en-IN" dirty="0"/>
          </a:p>
        </p:txBody>
      </p:sp>
      <p:sp>
        <p:nvSpPr>
          <p:cNvPr id="3" name="Content Placeholder 2"/>
          <p:cNvSpPr>
            <a:spLocks noGrp="1"/>
          </p:cNvSpPr>
          <p:nvPr>
            <p:ph idx="1"/>
          </p:nvPr>
        </p:nvSpPr>
        <p:spPr/>
        <p:txBody>
          <a:bodyPr>
            <a:normAutofit fontScale="85000" lnSpcReduction="20000"/>
          </a:bodyPr>
          <a:lstStyle/>
          <a:p>
            <a:r>
              <a:rPr lang="en-IN" b="1" dirty="0"/>
              <a:t>Slices ( [ ] and [ : ] </a:t>
            </a:r>
            <a:r>
              <a:rPr lang="en-IN" b="1" dirty="0" smtClean="0"/>
              <a:t>)</a:t>
            </a:r>
          </a:p>
          <a:p>
            <a:pPr marL="0" indent="0">
              <a:buNone/>
            </a:pPr>
            <a:r>
              <a:rPr lang="en-IN" dirty="0"/>
              <a:t>We can access individual or a group of elements from a string using slice operator. In particular, we will look at:</a:t>
            </a:r>
          </a:p>
          <a:p>
            <a:pPr marL="0" lvl="0" indent="0">
              <a:buNone/>
            </a:pPr>
            <a:r>
              <a:rPr lang="en-IN" dirty="0"/>
              <a:t>Counting forward</a:t>
            </a:r>
          </a:p>
          <a:p>
            <a:pPr marL="0" lvl="0" indent="0">
              <a:buNone/>
            </a:pPr>
            <a:r>
              <a:rPr lang="en-IN" dirty="0"/>
              <a:t>Counting backward</a:t>
            </a:r>
          </a:p>
          <a:p>
            <a:pPr marL="0" lvl="0" indent="0">
              <a:buNone/>
            </a:pPr>
            <a:r>
              <a:rPr lang="en-IN" dirty="0"/>
              <a:t>Default/missing indexes</a:t>
            </a:r>
          </a:p>
          <a:p>
            <a:pPr marL="0" indent="0">
              <a:buNone/>
            </a:pPr>
            <a:r>
              <a:rPr lang="en-IN" dirty="0"/>
              <a:t>For the following examples, we use the single string '</a:t>
            </a:r>
            <a:r>
              <a:rPr lang="en-IN" dirty="0" err="1"/>
              <a:t>abcd</a:t>
            </a:r>
            <a:r>
              <a:rPr lang="en-IN" dirty="0"/>
              <a:t>'. Provided in the figure is a list of positive and negative indexes that indicate the position in which each character is located within the string itself</a:t>
            </a:r>
            <a:r>
              <a:rPr lang="en-IN" dirty="0" smtClean="0"/>
              <a:t>.</a:t>
            </a:r>
          </a:p>
          <a:p>
            <a:pPr marL="0" indent="0">
              <a:buNone/>
            </a:pPr>
            <a:endParaRPr lang="en-IN" dirty="0"/>
          </a:p>
          <a:p>
            <a:pPr marL="0" indent="0">
              <a:buNone/>
            </a:pPr>
            <a:endParaRPr lang="en-IN" b="1" dirty="0" smtClean="0"/>
          </a:p>
          <a:p>
            <a:pPr marL="0" indent="0">
              <a:buNone/>
            </a:pPr>
            <a:endParaRPr lang="en-IN" dirty="0"/>
          </a:p>
        </p:txBody>
      </p:sp>
      <p:pic>
        <p:nvPicPr>
          <p:cNvPr id="4" name="Picture 3"/>
          <p:cNvPicPr/>
          <p:nvPr/>
        </p:nvPicPr>
        <p:blipFill>
          <a:blip r:embed="rId2">
            <a:extLst>
              <a:ext uri="{28A0092B-C50C-407E-A947-70E740481C1C}">
                <a14:useLocalDpi xmlns="" xmlns:a14="http://schemas.microsoft.com/office/drawing/2010/main" val="0"/>
              </a:ext>
            </a:extLst>
          </a:blip>
          <a:srcRect/>
          <a:stretch>
            <a:fillRect/>
          </a:stretch>
        </p:blipFill>
        <p:spPr bwMode="auto">
          <a:xfrm>
            <a:off x="6234545" y="3296443"/>
            <a:ext cx="3380509" cy="1358683"/>
          </a:xfrm>
          <a:prstGeom prst="rect">
            <a:avLst/>
          </a:prstGeom>
          <a:noFill/>
          <a:ln>
            <a:noFill/>
          </a:ln>
        </p:spPr>
      </p:pic>
    </p:spTree>
    <p:extLst>
      <p:ext uri="{BB962C8B-B14F-4D97-AF65-F5344CB8AC3E}">
        <p14:creationId xmlns="" xmlns:p14="http://schemas.microsoft.com/office/powerpoint/2010/main" val="415441809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7500" lnSpcReduction="20000"/>
          </a:bodyPr>
          <a:lstStyle/>
          <a:p>
            <a:pPr marL="0" indent="0">
              <a:buNone/>
            </a:pPr>
            <a:r>
              <a:rPr lang="en-IN" dirty="0"/>
              <a:t>Using slice operator</a:t>
            </a:r>
          </a:p>
          <a:p>
            <a:pPr marL="0" indent="0">
              <a:buNone/>
            </a:pPr>
            <a:r>
              <a:rPr lang="en-IN" dirty="0"/>
              <a:t>&gt;&gt;&gt; </a:t>
            </a:r>
            <a:r>
              <a:rPr lang="en-IN" dirty="0" err="1"/>
              <a:t>aString</a:t>
            </a:r>
            <a:r>
              <a:rPr lang="en-IN" dirty="0"/>
              <a:t>[0]</a:t>
            </a:r>
          </a:p>
          <a:p>
            <a:pPr marL="0" indent="0">
              <a:buNone/>
            </a:pPr>
            <a:r>
              <a:rPr lang="en-IN" dirty="0"/>
              <a:t>'a'</a:t>
            </a:r>
          </a:p>
          <a:p>
            <a:pPr marL="0" indent="0">
              <a:buNone/>
            </a:pPr>
            <a:r>
              <a:rPr lang="en-IN" dirty="0"/>
              <a:t>&gt;&gt;&gt; </a:t>
            </a:r>
            <a:r>
              <a:rPr lang="en-IN" dirty="0" err="1"/>
              <a:t>aString</a:t>
            </a:r>
            <a:r>
              <a:rPr lang="en-IN" dirty="0"/>
              <a:t>[1:3]</a:t>
            </a:r>
          </a:p>
          <a:p>
            <a:pPr marL="0" indent="0">
              <a:buNone/>
            </a:pPr>
            <a:r>
              <a:rPr lang="en-IN" dirty="0"/>
              <a:t>'</a:t>
            </a:r>
            <a:r>
              <a:rPr lang="en-IN" dirty="0" err="1"/>
              <a:t>bc</a:t>
            </a:r>
            <a:r>
              <a:rPr lang="en-IN" dirty="0"/>
              <a:t>'</a:t>
            </a:r>
          </a:p>
          <a:p>
            <a:pPr marL="0" indent="0">
              <a:buNone/>
            </a:pPr>
            <a:r>
              <a:rPr lang="en-IN" dirty="0"/>
              <a:t>&gt;&gt;&gt; </a:t>
            </a:r>
            <a:r>
              <a:rPr lang="en-IN" dirty="0" err="1"/>
              <a:t>aString</a:t>
            </a:r>
            <a:r>
              <a:rPr lang="en-IN" dirty="0"/>
              <a:t>[2:4]</a:t>
            </a:r>
          </a:p>
          <a:p>
            <a:pPr marL="0" indent="0">
              <a:buNone/>
            </a:pPr>
            <a:r>
              <a:rPr lang="en-IN" dirty="0"/>
              <a:t>'cd'</a:t>
            </a:r>
          </a:p>
          <a:p>
            <a:pPr marL="0" indent="0">
              <a:buNone/>
            </a:pPr>
            <a:r>
              <a:rPr lang="en-IN" dirty="0"/>
              <a:t>&gt;&gt;&gt; </a:t>
            </a:r>
            <a:r>
              <a:rPr lang="en-IN" dirty="0" err="1"/>
              <a:t>aString</a:t>
            </a:r>
            <a:r>
              <a:rPr lang="en-IN" dirty="0"/>
              <a:t>[4]</a:t>
            </a:r>
          </a:p>
          <a:p>
            <a:pPr marL="0" indent="0">
              <a:buNone/>
            </a:pPr>
            <a:r>
              <a:rPr lang="en-IN" dirty="0" err="1"/>
              <a:t>Traceback</a:t>
            </a:r>
            <a:r>
              <a:rPr lang="en-IN" dirty="0"/>
              <a:t> (innermost last):</a:t>
            </a:r>
          </a:p>
          <a:p>
            <a:pPr marL="0" indent="0">
              <a:buNone/>
            </a:pPr>
            <a:r>
              <a:rPr lang="en-IN" dirty="0"/>
              <a:t>File "&lt;</a:t>
            </a:r>
            <a:r>
              <a:rPr lang="en-IN" dirty="0" err="1"/>
              <a:t>stdin</a:t>
            </a:r>
            <a:r>
              <a:rPr lang="en-IN" dirty="0"/>
              <a:t>&gt;", line 1, in ?</a:t>
            </a:r>
          </a:p>
          <a:p>
            <a:pPr marL="0" indent="0">
              <a:buNone/>
            </a:pPr>
            <a:r>
              <a:rPr lang="en-IN" dirty="0" err="1"/>
              <a:t>IndexError</a:t>
            </a:r>
            <a:r>
              <a:rPr lang="en-IN" dirty="0"/>
              <a:t>: string index out of range.</a:t>
            </a:r>
          </a:p>
          <a:p>
            <a:pPr marL="0" indent="0">
              <a:buNone/>
            </a:pPr>
            <a:r>
              <a:rPr lang="en-IN" dirty="0"/>
              <a:t>Any index outside our valid index range (in our example, 0 to 3) results in an error.</a:t>
            </a:r>
          </a:p>
          <a:p>
            <a:endParaRPr lang="en-IN" dirty="0"/>
          </a:p>
        </p:txBody>
      </p:sp>
    </p:spTree>
    <p:extLst>
      <p:ext uri="{BB962C8B-B14F-4D97-AF65-F5344CB8AC3E}">
        <p14:creationId xmlns="" xmlns:p14="http://schemas.microsoft.com/office/powerpoint/2010/main" val="46653351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dirty="0"/>
              <a:t>When counting </a:t>
            </a:r>
            <a:r>
              <a:rPr lang="en-IN" dirty="0" smtClean="0"/>
              <a:t>backward</a:t>
            </a:r>
          </a:p>
          <a:p>
            <a:pPr marL="0" indent="0">
              <a:buNone/>
            </a:pPr>
            <a:r>
              <a:rPr lang="en-IN" dirty="0" err="1" smtClean="0"/>
              <a:t>final_index</a:t>
            </a:r>
            <a:r>
              <a:rPr lang="en-IN" dirty="0" smtClean="0"/>
              <a:t> </a:t>
            </a:r>
            <a:r>
              <a:rPr lang="en-IN" dirty="0"/>
              <a:t>= -</a:t>
            </a:r>
            <a:r>
              <a:rPr lang="en-IN" dirty="0" err="1"/>
              <a:t>len</a:t>
            </a:r>
            <a:r>
              <a:rPr lang="en-IN" dirty="0"/>
              <a:t>(</a:t>
            </a:r>
            <a:r>
              <a:rPr lang="en-IN" dirty="0" err="1"/>
              <a:t>aString</a:t>
            </a:r>
            <a:r>
              <a:rPr lang="en-IN" dirty="0"/>
              <a:t>)</a:t>
            </a:r>
          </a:p>
          <a:p>
            <a:pPr marL="0" indent="0">
              <a:buNone/>
            </a:pPr>
            <a:r>
              <a:rPr lang="en-IN" dirty="0"/>
              <a:t>= -4</a:t>
            </a:r>
          </a:p>
          <a:p>
            <a:pPr marL="0" indent="0">
              <a:buNone/>
            </a:pPr>
            <a:r>
              <a:rPr lang="en-IN" dirty="0"/>
              <a:t>&gt;&gt;&gt; </a:t>
            </a:r>
            <a:r>
              <a:rPr lang="en-IN" dirty="0" err="1"/>
              <a:t>aString</a:t>
            </a:r>
            <a:r>
              <a:rPr lang="en-IN" dirty="0"/>
              <a:t>[-1]</a:t>
            </a:r>
          </a:p>
          <a:p>
            <a:pPr marL="0" indent="0">
              <a:buNone/>
            </a:pPr>
            <a:r>
              <a:rPr lang="en-IN" dirty="0"/>
              <a:t>'d'</a:t>
            </a:r>
          </a:p>
          <a:p>
            <a:pPr marL="0" indent="0">
              <a:buNone/>
            </a:pPr>
            <a:r>
              <a:rPr lang="en-IN" dirty="0"/>
              <a:t>&gt;&gt;&gt; </a:t>
            </a:r>
            <a:r>
              <a:rPr lang="en-IN" dirty="0" err="1"/>
              <a:t>aString</a:t>
            </a:r>
            <a:r>
              <a:rPr lang="en-IN" dirty="0"/>
              <a:t>[-3:-1]</a:t>
            </a:r>
          </a:p>
          <a:p>
            <a:pPr marL="0" indent="0">
              <a:buNone/>
            </a:pPr>
            <a:r>
              <a:rPr lang="en-IN" dirty="0"/>
              <a:t>'</a:t>
            </a:r>
            <a:r>
              <a:rPr lang="en-IN" dirty="0" err="1"/>
              <a:t>bc</a:t>
            </a:r>
            <a:r>
              <a:rPr lang="en-IN" dirty="0"/>
              <a:t>'</a:t>
            </a:r>
          </a:p>
          <a:p>
            <a:pPr marL="0" indent="0">
              <a:buNone/>
            </a:pPr>
            <a:r>
              <a:rPr lang="en-IN" dirty="0"/>
              <a:t>&gt;&gt;&gt; </a:t>
            </a:r>
            <a:r>
              <a:rPr lang="en-IN" dirty="0" err="1"/>
              <a:t>aString</a:t>
            </a:r>
            <a:r>
              <a:rPr lang="en-IN" dirty="0"/>
              <a:t>[-4]</a:t>
            </a:r>
          </a:p>
          <a:p>
            <a:pPr marL="0" indent="0">
              <a:buNone/>
            </a:pPr>
            <a:r>
              <a:rPr lang="en-IN" dirty="0"/>
              <a:t>'a'</a:t>
            </a:r>
          </a:p>
          <a:p>
            <a:endParaRPr lang="en-IN" dirty="0"/>
          </a:p>
        </p:txBody>
      </p:sp>
    </p:spTree>
    <p:extLst>
      <p:ext uri="{BB962C8B-B14F-4D97-AF65-F5344CB8AC3E}">
        <p14:creationId xmlns="" xmlns:p14="http://schemas.microsoft.com/office/powerpoint/2010/main" val="120044160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IN" dirty="0"/>
              <a:t>When either a starting or an ending index is missing, they default to the beginning or end of the string, respectively.</a:t>
            </a:r>
          </a:p>
          <a:p>
            <a:pPr marL="0" indent="0">
              <a:buNone/>
            </a:pPr>
            <a:r>
              <a:rPr lang="en-IN" dirty="0"/>
              <a:t>&gt;&gt;&gt; </a:t>
            </a:r>
            <a:r>
              <a:rPr lang="en-IN" dirty="0" err="1"/>
              <a:t>aString</a:t>
            </a:r>
            <a:r>
              <a:rPr lang="en-IN" dirty="0"/>
              <a:t>[2:]</a:t>
            </a:r>
          </a:p>
          <a:p>
            <a:pPr marL="0" indent="0">
              <a:buNone/>
            </a:pPr>
            <a:r>
              <a:rPr lang="en-IN" dirty="0"/>
              <a:t>'cd'</a:t>
            </a:r>
          </a:p>
          <a:p>
            <a:pPr marL="0" indent="0">
              <a:buNone/>
            </a:pPr>
            <a:r>
              <a:rPr lang="en-IN" dirty="0"/>
              <a:t>&gt;&gt;&gt; </a:t>
            </a:r>
            <a:r>
              <a:rPr lang="en-IN" dirty="0" err="1"/>
              <a:t>aString</a:t>
            </a:r>
            <a:r>
              <a:rPr lang="en-IN" dirty="0"/>
              <a:t>[1:]</a:t>
            </a:r>
          </a:p>
          <a:p>
            <a:pPr marL="0" indent="0">
              <a:buNone/>
            </a:pPr>
            <a:r>
              <a:rPr lang="en-IN" dirty="0"/>
              <a:t>'</a:t>
            </a:r>
            <a:r>
              <a:rPr lang="en-IN" dirty="0" err="1"/>
              <a:t>bcd</a:t>
            </a:r>
            <a:r>
              <a:rPr lang="en-IN" dirty="0"/>
              <a:t>'</a:t>
            </a:r>
          </a:p>
          <a:p>
            <a:pPr marL="0" indent="0">
              <a:buNone/>
            </a:pPr>
            <a:r>
              <a:rPr lang="en-IN" dirty="0"/>
              <a:t>&gt;&gt;&gt; </a:t>
            </a:r>
            <a:r>
              <a:rPr lang="en-IN" dirty="0" err="1"/>
              <a:t>aString</a:t>
            </a:r>
            <a:r>
              <a:rPr lang="en-IN" dirty="0"/>
              <a:t>[:-1]</a:t>
            </a:r>
          </a:p>
          <a:p>
            <a:pPr marL="0" indent="0">
              <a:buNone/>
            </a:pPr>
            <a:r>
              <a:rPr lang="en-IN" dirty="0"/>
              <a:t>'</a:t>
            </a:r>
            <a:r>
              <a:rPr lang="en-IN" dirty="0" err="1"/>
              <a:t>abc</a:t>
            </a:r>
            <a:r>
              <a:rPr lang="en-IN" dirty="0"/>
              <a:t>'</a:t>
            </a:r>
          </a:p>
          <a:p>
            <a:pPr marL="0" indent="0">
              <a:buNone/>
            </a:pPr>
            <a:r>
              <a:rPr lang="en-IN" dirty="0"/>
              <a:t>&gt;&gt;&gt; </a:t>
            </a:r>
            <a:r>
              <a:rPr lang="en-IN" dirty="0" err="1"/>
              <a:t>aString</a:t>
            </a:r>
            <a:r>
              <a:rPr lang="en-IN" dirty="0"/>
              <a:t>[:]</a:t>
            </a:r>
          </a:p>
          <a:p>
            <a:pPr marL="0" indent="0">
              <a:buNone/>
            </a:pPr>
            <a:r>
              <a:rPr lang="en-IN" dirty="0"/>
              <a:t>'</a:t>
            </a:r>
            <a:r>
              <a:rPr lang="en-IN" dirty="0" err="1"/>
              <a:t>abcd</a:t>
            </a:r>
            <a:r>
              <a:rPr lang="en-IN" dirty="0"/>
              <a:t>'</a:t>
            </a:r>
          </a:p>
          <a:p>
            <a:endParaRPr lang="en-IN" dirty="0"/>
          </a:p>
        </p:txBody>
      </p:sp>
    </p:spTree>
    <p:extLst>
      <p:ext uri="{BB962C8B-B14F-4D97-AF65-F5344CB8AC3E}">
        <p14:creationId xmlns="" xmlns:p14="http://schemas.microsoft.com/office/powerpoint/2010/main" val="488189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333333"/>
                </a:solidFill>
                <a:latin typeface="Arial" panose="020B0604020202020204" pitchFamily="34" charset="0"/>
              </a:rPr>
              <a:t>Operators</a:t>
            </a:r>
            <a:endParaRPr lang="en-IN" dirty="0"/>
          </a:p>
        </p:txBody>
      </p:sp>
      <p:sp>
        <p:nvSpPr>
          <p:cNvPr id="3" name="Content Placeholder 2"/>
          <p:cNvSpPr>
            <a:spLocks noGrp="1"/>
          </p:cNvSpPr>
          <p:nvPr>
            <p:ph idx="1"/>
          </p:nvPr>
        </p:nvSpPr>
        <p:spPr/>
        <p:txBody>
          <a:bodyPr>
            <a:normAutofit fontScale="92500" lnSpcReduction="10000"/>
          </a:bodyPr>
          <a:lstStyle/>
          <a:p>
            <a:r>
              <a:rPr lang="en-US" dirty="0"/>
              <a:t>Dictionaries will work with all of the standard type operators but do not support operations such </a:t>
            </a:r>
            <a:r>
              <a:rPr lang="en-US" dirty="0" smtClean="0"/>
              <a:t>as </a:t>
            </a:r>
            <a:r>
              <a:rPr lang="en-IN" dirty="0" smtClean="0"/>
              <a:t>concatenation </a:t>
            </a:r>
            <a:r>
              <a:rPr lang="en-IN" dirty="0"/>
              <a:t>and repetition</a:t>
            </a:r>
            <a:r>
              <a:rPr lang="en-IN" dirty="0" smtClean="0"/>
              <a:t>.</a:t>
            </a:r>
          </a:p>
          <a:p>
            <a:r>
              <a:rPr lang="en-IN" dirty="0"/>
              <a:t>operators you can </a:t>
            </a:r>
            <a:r>
              <a:rPr lang="en-IN" dirty="0" smtClean="0"/>
              <a:t>use with dictionaries are.</a:t>
            </a:r>
          </a:p>
          <a:p>
            <a:endParaRPr lang="en-US" dirty="0"/>
          </a:p>
          <a:p>
            <a:r>
              <a:rPr lang="en-IN" b="1" dirty="0"/>
              <a:t>Standard Type </a:t>
            </a:r>
            <a:r>
              <a:rPr lang="en-IN" b="1" dirty="0" smtClean="0"/>
              <a:t>Operators</a:t>
            </a:r>
          </a:p>
          <a:p>
            <a:endParaRPr lang="en-US" b="1" dirty="0"/>
          </a:p>
          <a:p>
            <a:r>
              <a:rPr lang="en-IN" b="1" dirty="0"/>
              <a:t>Mapping Type Operators</a:t>
            </a:r>
            <a:endParaRPr lang="en-IN" dirty="0"/>
          </a:p>
        </p:txBody>
      </p:sp>
    </p:spTree>
    <p:extLst>
      <p:ext uri="{BB962C8B-B14F-4D97-AF65-F5344CB8AC3E}">
        <p14:creationId xmlns="" xmlns:p14="http://schemas.microsoft.com/office/powerpoint/2010/main" val="32749054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IN" b="1" dirty="0"/>
              <a:t>Membership (in, not in</a:t>
            </a:r>
            <a:r>
              <a:rPr lang="en-IN" b="1" dirty="0" smtClean="0"/>
              <a:t>):</a:t>
            </a:r>
          </a:p>
          <a:p>
            <a:pPr marL="0" indent="0">
              <a:buNone/>
            </a:pPr>
            <a:r>
              <a:rPr lang="en-IN" dirty="0"/>
              <a:t>The membership question asks whether a (sub)string appears in a (</a:t>
            </a:r>
            <a:r>
              <a:rPr lang="en-IN" dirty="0" err="1"/>
              <a:t>nother</a:t>
            </a:r>
            <a:r>
              <a:rPr lang="en-IN" dirty="0"/>
              <a:t>) string. true is returned if that character appears in the string and False otherwise.</a:t>
            </a:r>
          </a:p>
          <a:p>
            <a:pPr marL="0" indent="0">
              <a:buNone/>
            </a:pPr>
            <a:r>
              <a:rPr lang="en-IN" dirty="0"/>
              <a:t>Below are a few examples of strings and the membership operators.</a:t>
            </a:r>
          </a:p>
          <a:p>
            <a:pPr marL="0" indent="0">
              <a:buNone/>
            </a:pPr>
            <a:r>
              <a:rPr lang="en-IN" dirty="0"/>
              <a:t>&gt;&gt;&gt; '</a:t>
            </a:r>
            <a:r>
              <a:rPr lang="en-IN" dirty="0" err="1"/>
              <a:t>bc</a:t>
            </a:r>
            <a:r>
              <a:rPr lang="en-IN" dirty="0"/>
              <a:t>' </a:t>
            </a:r>
            <a:r>
              <a:rPr lang="en-IN" b="1" dirty="0"/>
              <a:t>in </a:t>
            </a:r>
            <a:r>
              <a:rPr lang="en-IN" dirty="0"/>
              <a:t>'</a:t>
            </a:r>
            <a:r>
              <a:rPr lang="en-IN" dirty="0" err="1"/>
              <a:t>abcd</a:t>
            </a:r>
            <a:r>
              <a:rPr lang="en-IN" dirty="0"/>
              <a:t>'</a:t>
            </a:r>
          </a:p>
          <a:p>
            <a:pPr marL="0" indent="0">
              <a:buNone/>
            </a:pPr>
            <a:r>
              <a:rPr lang="en-IN" dirty="0"/>
              <a:t>True</a:t>
            </a:r>
          </a:p>
          <a:p>
            <a:pPr marL="0" indent="0">
              <a:buNone/>
            </a:pPr>
            <a:r>
              <a:rPr lang="en-IN" dirty="0"/>
              <a:t>&gt;&gt;&gt; 'n' </a:t>
            </a:r>
            <a:r>
              <a:rPr lang="en-IN" b="1" dirty="0"/>
              <a:t>in </a:t>
            </a:r>
            <a:r>
              <a:rPr lang="en-IN" dirty="0"/>
              <a:t>'</a:t>
            </a:r>
            <a:r>
              <a:rPr lang="en-IN" dirty="0" err="1"/>
              <a:t>abcd</a:t>
            </a:r>
            <a:r>
              <a:rPr lang="en-IN" dirty="0"/>
              <a:t>'</a:t>
            </a:r>
          </a:p>
          <a:p>
            <a:pPr marL="0" indent="0">
              <a:buNone/>
            </a:pPr>
            <a:r>
              <a:rPr lang="en-IN" dirty="0"/>
              <a:t>False</a:t>
            </a:r>
          </a:p>
          <a:p>
            <a:pPr marL="0" indent="0">
              <a:buNone/>
            </a:pPr>
            <a:r>
              <a:rPr lang="en-IN" dirty="0"/>
              <a:t>&gt;&gt;&gt; 'nm' </a:t>
            </a:r>
            <a:r>
              <a:rPr lang="en-IN" b="1" dirty="0"/>
              <a:t>not in </a:t>
            </a:r>
            <a:r>
              <a:rPr lang="en-IN" dirty="0"/>
              <a:t>'</a:t>
            </a:r>
            <a:r>
              <a:rPr lang="en-IN" dirty="0" err="1"/>
              <a:t>abcd</a:t>
            </a:r>
            <a:r>
              <a:rPr lang="en-IN" dirty="0"/>
              <a:t>'</a:t>
            </a:r>
          </a:p>
          <a:p>
            <a:pPr marL="0" indent="0">
              <a:buNone/>
            </a:pPr>
            <a:r>
              <a:rPr lang="en-IN" dirty="0"/>
              <a:t>True</a:t>
            </a:r>
          </a:p>
          <a:p>
            <a:pPr marL="0" indent="0">
              <a:buNone/>
            </a:pPr>
            <a:endParaRPr lang="en-IN" dirty="0"/>
          </a:p>
        </p:txBody>
      </p:sp>
    </p:spTree>
    <p:extLst>
      <p:ext uri="{BB962C8B-B14F-4D97-AF65-F5344CB8AC3E}">
        <p14:creationId xmlns="" xmlns:p14="http://schemas.microsoft.com/office/powerpoint/2010/main" val="255920669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Compile-Time String Concatenation</a:t>
            </a:r>
            <a:endParaRPr lang="en-IN" dirty="0"/>
          </a:p>
          <a:p>
            <a:r>
              <a:rPr lang="en-IN" dirty="0"/>
              <a:t>Python's syntax allows you to create a single string from multiple string literals placed adjacent to each other in the body of your source code.</a:t>
            </a:r>
          </a:p>
          <a:p>
            <a:pPr marL="0" indent="0">
              <a:buNone/>
            </a:pPr>
            <a:r>
              <a:rPr lang="en-IN" dirty="0"/>
              <a:t>&gt;&gt;&gt; </a:t>
            </a:r>
            <a:r>
              <a:rPr lang="en-IN" dirty="0" err="1"/>
              <a:t>str</a:t>
            </a:r>
            <a:r>
              <a:rPr lang="en-IN" dirty="0"/>
              <a:t> = "Hello" 'world!'</a:t>
            </a:r>
          </a:p>
          <a:p>
            <a:pPr marL="0" indent="0">
              <a:buNone/>
            </a:pPr>
            <a:r>
              <a:rPr lang="en-IN" dirty="0"/>
              <a:t>&gt;&gt;&gt; </a:t>
            </a:r>
            <a:r>
              <a:rPr lang="en-IN" dirty="0" err="1"/>
              <a:t>str</a:t>
            </a:r>
            <a:endParaRPr lang="en-IN" dirty="0"/>
          </a:p>
          <a:p>
            <a:pPr marL="0" indent="0">
              <a:buNone/>
            </a:pPr>
            <a:r>
              <a:rPr lang="en-IN" dirty="0"/>
              <a:t>'</a:t>
            </a:r>
            <a:r>
              <a:rPr lang="en-IN" dirty="0" err="1"/>
              <a:t>Helloworld</a:t>
            </a:r>
            <a:r>
              <a:rPr lang="en-IN" dirty="0"/>
              <a:t>!'</a:t>
            </a:r>
          </a:p>
          <a:p>
            <a:endParaRPr lang="en-IN" dirty="0"/>
          </a:p>
        </p:txBody>
      </p:sp>
    </p:spTree>
    <p:extLst>
      <p:ext uri="{BB962C8B-B14F-4D97-AF65-F5344CB8AC3E}">
        <p14:creationId xmlns="" xmlns:p14="http://schemas.microsoft.com/office/powerpoint/2010/main" val="327206648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a:t>Repetition ( * )</a:t>
            </a:r>
            <a:endParaRPr lang="en-IN" dirty="0"/>
          </a:p>
          <a:p>
            <a:r>
              <a:rPr lang="en-IN" dirty="0"/>
              <a:t>The repetition operator creates new strings, concatenating multiple copies of the same string to accomplish its functionality:</a:t>
            </a:r>
          </a:p>
          <a:p>
            <a:pPr marL="0" indent="0">
              <a:buNone/>
            </a:pPr>
            <a:r>
              <a:rPr lang="en-IN" dirty="0"/>
              <a:t>Example:</a:t>
            </a:r>
          </a:p>
          <a:p>
            <a:pPr marL="0" indent="0">
              <a:buNone/>
            </a:pPr>
            <a:r>
              <a:rPr lang="en-IN" dirty="0"/>
              <a:t>&gt;&gt;&gt; 'Hi!' * 3</a:t>
            </a:r>
          </a:p>
          <a:p>
            <a:pPr marL="0" indent="0">
              <a:buNone/>
            </a:pPr>
            <a:r>
              <a:rPr lang="en-IN" dirty="0"/>
              <a:t>'</a:t>
            </a:r>
            <a:r>
              <a:rPr lang="en-IN" dirty="0" err="1"/>
              <a:t>Hi!Hi!Hi</a:t>
            </a:r>
            <a:r>
              <a:rPr lang="en-IN" dirty="0"/>
              <a:t>!'</a:t>
            </a:r>
          </a:p>
          <a:p>
            <a:pPr marL="0" indent="0">
              <a:buNone/>
            </a:pPr>
            <a:r>
              <a:rPr lang="en-IN" dirty="0"/>
              <a:t>&gt;&gt;&gt; print ('-' *20,'Hello','-'*20)</a:t>
            </a:r>
          </a:p>
          <a:p>
            <a:pPr marL="0" indent="0">
              <a:buNone/>
            </a:pPr>
            <a:r>
              <a:rPr lang="en-IN" dirty="0"/>
              <a:t>-------------------- Hello --------------------</a:t>
            </a:r>
          </a:p>
          <a:p>
            <a:pPr marL="0" indent="0">
              <a:buNone/>
            </a:pPr>
            <a:endParaRPr lang="en-IN" dirty="0"/>
          </a:p>
        </p:txBody>
      </p:sp>
    </p:spTree>
    <p:extLst>
      <p:ext uri="{BB962C8B-B14F-4D97-AF65-F5344CB8AC3E}">
        <p14:creationId xmlns="" xmlns:p14="http://schemas.microsoft.com/office/powerpoint/2010/main" val="254372510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333333"/>
                </a:solidFill>
                <a:latin typeface="Arial" panose="020B0604020202020204" pitchFamily="34" charset="0"/>
              </a:rPr>
              <a:t>String-Only Operators</a:t>
            </a:r>
            <a:endParaRPr lang="en-IN" dirty="0"/>
          </a:p>
        </p:txBody>
      </p:sp>
      <p:sp>
        <p:nvSpPr>
          <p:cNvPr id="3" name="Content Placeholder 2"/>
          <p:cNvSpPr>
            <a:spLocks noGrp="1"/>
          </p:cNvSpPr>
          <p:nvPr>
            <p:ph idx="1"/>
          </p:nvPr>
        </p:nvSpPr>
        <p:spPr/>
        <p:txBody>
          <a:bodyPr>
            <a:normAutofit fontScale="92500" lnSpcReduction="20000"/>
          </a:bodyPr>
          <a:lstStyle/>
          <a:p>
            <a:r>
              <a:rPr lang="en-US" dirty="0"/>
              <a:t>Python features a string format operator. This operator is unique to </a:t>
            </a:r>
            <a:r>
              <a:rPr lang="en-US" dirty="0" smtClean="0"/>
              <a:t>strings. It uses </a:t>
            </a:r>
            <a:r>
              <a:rPr lang="en-IN" dirty="0" smtClean="0"/>
              <a:t>the </a:t>
            </a:r>
            <a:r>
              <a:rPr lang="en-IN" dirty="0"/>
              <a:t>percent sign </a:t>
            </a:r>
            <a:r>
              <a:rPr lang="en-IN" dirty="0" smtClean="0"/>
              <a:t>(%), </a:t>
            </a:r>
            <a:r>
              <a:rPr lang="en-US" dirty="0" smtClean="0"/>
              <a:t>and </a:t>
            </a:r>
            <a:r>
              <a:rPr lang="en-US" dirty="0"/>
              <a:t>supports all the </a:t>
            </a:r>
            <a:r>
              <a:rPr lang="en-US" dirty="0" err="1"/>
              <a:t>printf</a:t>
            </a:r>
            <a:r>
              <a:rPr lang="en-US" dirty="0"/>
              <a:t>() formatting codes</a:t>
            </a:r>
            <a:r>
              <a:rPr lang="en-US" dirty="0" smtClean="0"/>
              <a:t>.</a:t>
            </a:r>
          </a:p>
          <a:p>
            <a:r>
              <a:rPr lang="en-US" dirty="0"/>
              <a:t>The syntax for using the format operator is as follows:</a:t>
            </a:r>
          </a:p>
          <a:p>
            <a:pPr marL="0" indent="0">
              <a:buNone/>
            </a:pPr>
            <a:r>
              <a:rPr lang="en-IN" i="1" dirty="0" smtClean="0"/>
              <a:t>	</a:t>
            </a:r>
            <a:r>
              <a:rPr lang="en-IN" i="1" dirty="0" err="1" smtClean="0"/>
              <a:t>format_string</a:t>
            </a:r>
            <a:r>
              <a:rPr lang="en-IN" i="1" dirty="0" smtClean="0"/>
              <a:t> </a:t>
            </a:r>
            <a:r>
              <a:rPr lang="en-IN" dirty="0"/>
              <a:t>% (</a:t>
            </a:r>
            <a:r>
              <a:rPr lang="en-IN" i="1" dirty="0" err="1"/>
              <a:t>arguments_to_convert</a:t>
            </a:r>
            <a:r>
              <a:rPr lang="en-IN" dirty="0" smtClean="0"/>
              <a:t>)</a:t>
            </a:r>
          </a:p>
          <a:p>
            <a:pPr marL="0" indent="0">
              <a:buNone/>
            </a:pPr>
            <a:r>
              <a:rPr lang="en-IN" dirty="0"/>
              <a:t>&gt;&gt;&gt; '%.2f' % 1234.567890</a:t>
            </a:r>
          </a:p>
          <a:p>
            <a:pPr marL="0" indent="0">
              <a:buNone/>
            </a:pPr>
            <a:r>
              <a:rPr lang="en-IN" dirty="0" smtClean="0"/>
              <a:t>'1234.57‘</a:t>
            </a:r>
          </a:p>
          <a:p>
            <a:pPr marL="0" indent="0">
              <a:buNone/>
            </a:pPr>
            <a:r>
              <a:rPr lang="es-ES" dirty="0"/>
              <a:t>&gt;&gt;&gt; "MM/DD/YY = %02d/%02d/%d" % (2, 15, 67)</a:t>
            </a:r>
          </a:p>
          <a:p>
            <a:pPr marL="0" indent="0">
              <a:buNone/>
            </a:pPr>
            <a:r>
              <a:rPr lang="en-IN" dirty="0"/>
              <a:t>'MM/DD/YY = 02/15/67'</a:t>
            </a:r>
          </a:p>
        </p:txBody>
      </p:sp>
    </p:spTree>
    <p:extLst>
      <p:ext uri="{BB962C8B-B14F-4D97-AF65-F5344CB8AC3E}">
        <p14:creationId xmlns="" xmlns:p14="http://schemas.microsoft.com/office/powerpoint/2010/main" val="244820014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Raw String Operator ( r / R )</a:t>
            </a:r>
            <a:endParaRPr lang="en-IN" dirty="0"/>
          </a:p>
          <a:p>
            <a:r>
              <a:rPr lang="en-IN" dirty="0"/>
              <a:t>The purpose of raw strings is to counteract the </a:t>
            </a:r>
            <a:r>
              <a:rPr lang="en-IN" dirty="0" err="1"/>
              <a:t>behavior</a:t>
            </a:r>
            <a:r>
              <a:rPr lang="en-IN" dirty="0"/>
              <a:t> of the special escape characters that occur in strings(such as \n, \t </a:t>
            </a:r>
            <a:r>
              <a:rPr lang="en-IN" dirty="0" err="1"/>
              <a:t>etc</a:t>
            </a:r>
            <a:r>
              <a:rPr lang="en-IN" dirty="0"/>
              <a:t>). In raw strings, all characters are taken with no translation to special or non-printed characters.</a:t>
            </a:r>
          </a:p>
          <a:p>
            <a:r>
              <a:rPr lang="en-IN" dirty="0"/>
              <a:t>when you prefix a string with the letter r or R such as r'...' and R'...', that string becomes a raw string. Unlike a regular string, a raw string treats the backslashes (\) as literal characters.</a:t>
            </a:r>
          </a:p>
          <a:p>
            <a:r>
              <a:rPr lang="en-IN" dirty="0"/>
              <a:t>Raw strings are useful when you deal with strings that have many backslashes, for example, regular expressions or directory paths on Windows.</a:t>
            </a:r>
          </a:p>
        </p:txBody>
      </p:sp>
    </p:spTree>
    <p:extLst>
      <p:ext uri="{BB962C8B-B14F-4D97-AF65-F5344CB8AC3E}">
        <p14:creationId xmlns="" xmlns:p14="http://schemas.microsoft.com/office/powerpoint/2010/main" val="152947165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Consider the following example</a:t>
            </a:r>
            <a:r>
              <a:rPr lang="en-IN" dirty="0" smtClean="0"/>
              <a:t>:</a:t>
            </a:r>
          </a:p>
          <a:p>
            <a:endParaRPr lang="en-IN" dirty="0"/>
          </a:p>
          <a:p>
            <a:pPr marL="0" indent="0">
              <a:buNone/>
            </a:pPr>
            <a:r>
              <a:rPr lang="en-IN" dirty="0"/>
              <a:t>&gt;&gt;&gt; s='</a:t>
            </a:r>
            <a:r>
              <a:rPr lang="en-IN" dirty="0" err="1"/>
              <a:t>lang</a:t>
            </a:r>
            <a:r>
              <a:rPr lang="en-IN" dirty="0"/>
              <a:t>\</a:t>
            </a:r>
            <a:r>
              <a:rPr lang="en-IN" dirty="0" err="1"/>
              <a:t>tPython</a:t>
            </a:r>
            <a:r>
              <a:rPr lang="en-IN" dirty="0"/>
              <a:t>\</a:t>
            </a:r>
            <a:r>
              <a:rPr lang="en-IN" dirty="0" err="1"/>
              <a:t>nver</a:t>
            </a:r>
            <a:r>
              <a:rPr lang="en-IN" dirty="0"/>
              <a:t>\t3'</a:t>
            </a:r>
          </a:p>
          <a:p>
            <a:pPr marL="0" indent="0">
              <a:buNone/>
            </a:pPr>
            <a:r>
              <a:rPr lang="en-IN" dirty="0"/>
              <a:t>&gt;&gt;&gt; print(s)</a:t>
            </a:r>
          </a:p>
          <a:p>
            <a:pPr marL="0" indent="0">
              <a:buNone/>
            </a:pPr>
            <a:r>
              <a:rPr lang="en-IN" dirty="0" err="1"/>
              <a:t>lang</a:t>
            </a:r>
            <a:r>
              <a:rPr lang="en-IN" dirty="0"/>
              <a:t>       Python</a:t>
            </a:r>
          </a:p>
          <a:p>
            <a:pPr marL="0" indent="0">
              <a:buNone/>
            </a:pPr>
            <a:r>
              <a:rPr lang="en-IN" dirty="0" err="1"/>
              <a:t>ver</a:t>
            </a:r>
            <a:r>
              <a:rPr lang="en-IN" dirty="0"/>
              <a:t>        3</a:t>
            </a:r>
          </a:p>
          <a:p>
            <a:endParaRPr lang="en-IN" dirty="0"/>
          </a:p>
        </p:txBody>
      </p:sp>
    </p:spTree>
    <p:extLst>
      <p:ext uri="{BB962C8B-B14F-4D97-AF65-F5344CB8AC3E}">
        <p14:creationId xmlns="" xmlns:p14="http://schemas.microsoft.com/office/powerpoint/2010/main" val="307893967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However, raw strings treat the backslash (\) as a literal character. </a:t>
            </a:r>
            <a:endParaRPr lang="en-IN" dirty="0" smtClean="0"/>
          </a:p>
          <a:p>
            <a:r>
              <a:rPr lang="en-IN" dirty="0" smtClean="0"/>
              <a:t>For example</a:t>
            </a:r>
          </a:p>
          <a:p>
            <a:endParaRPr lang="en-IN" dirty="0"/>
          </a:p>
          <a:p>
            <a:pPr marL="0" indent="0">
              <a:buNone/>
            </a:pPr>
            <a:r>
              <a:rPr lang="en-IN" dirty="0"/>
              <a:t>&gt;&gt;&gt; s=</a:t>
            </a:r>
            <a:r>
              <a:rPr lang="en-IN" dirty="0" err="1"/>
              <a:t>r'lang</a:t>
            </a:r>
            <a:r>
              <a:rPr lang="en-IN" dirty="0"/>
              <a:t>\</a:t>
            </a:r>
            <a:r>
              <a:rPr lang="en-IN" dirty="0" err="1"/>
              <a:t>tPython</a:t>
            </a:r>
            <a:r>
              <a:rPr lang="en-IN" dirty="0"/>
              <a:t>\</a:t>
            </a:r>
            <a:r>
              <a:rPr lang="en-IN" dirty="0" err="1"/>
              <a:t>nversion</a:t>
            </a:r>
            <a:r>
              <a:rPr lang="en-IN" dirty="0"/>
              <a:t>\t3'</a:t>
            </a:r>
          </a:p>
          <a:p>
            <a:pPr marL="0" indent="0">
              <a:buNone/>
            </a:pPr>
            <a:r>
              <a:rPr lang="en-IN" dirty="0"/>
              <a:t>&gt;&gt;&gt; print(s1)</a:t>
            </a:r>
          </a:p>
          <a:p>
            <a:pPr marL="0" indent="0">
              <a:buNone/>
            </a:pPr>
            <a:r>
              <a:rPr lang="en-IN" dirty="0" err="1"/>
              <a:t>lang</a:t>
            </a:r>
            <a:r>
              <a:rPr lang="en-IN" dirty="0"/>
              <a:t>\</a:t>
            </a:r>
            <a:r>
              <a:rPr lang="en-IN" dirty="0" err="1"/>
              <a:t>tPython</a:t>
            </a:r>
            <a:r>
              <a:rPr lang="en-IN" dirty="0"/>
              <a:t>\</a:t>
            </a:r>
            <a:r>
              <a:rPr lang="en-IN" dirty="0" err="1"/>
              <a:t>nversion</a:t>
            </a:r>
            <a:r>
              <a:rPr lang="en-IN" dirty="0"/>
              <a:t>\t3</a:t>
            </a:r>
          </a:p>
          <a:p>
            <a:endParaRPr lang="en-IN" dirty="0"/>
          </a:p>
        </p:txBody>
      </p:sp>
    </p:spTree>
    <p:extLst>
      <p:ext uri="{BB962C8B-B14F-4D97-AF65-F5344CB8AC3E}">
        <p14:creationId xmlns="" xmlns:p14="http://schemas.microsoft.com/office/powerpoint/2010/main" val="113521968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IN" dirty="0"/>
              <a:t>A raw string is like its regular string with the backslash (\) represented as double backslashes (\\):</a:t>
            </a:r>
          </a:p>
          <a:p>
            <a:pPr marL="0" indent="0">
              <a:buNone/>
            </a:pPr>
            <a:r>
              <a:rPr lang="en-IN" dirty="0"/>
              <a:t>&gt;&gt;&gt; s1=</a:t>
            </a:r>
            <a:r>
              <a:rPr lang="en-IN" dirty="0" err="1"/>
              <a:t>r'lang</a:t>
            </a:r>
            <a:r>
              <a:rPr lang="en-IN" dirty="0"/>
              <a:t>\</a:t>
            </a:r>
            <a:r>
              <a:rPr lang="en-IN" dirty="0" err="1"/>
              <a:t>tPython</a:t>
            </a:r>
            <a:r>
              <a:rPr lang="en-IN" dirty="0"/>
              <a:t>\</a:t>
            </a:r>
            <a:r>
              <a:rPr lang="en-IN" dirty="0" err="1"/>
              <a:t>nversion</a:t>
            </a:r>
            <a:r>
              <a:rPr lang="en-IN" dirty="0"/>
              <a:t>\t3'</a:t>
            </a:r>
          </a:p>
          <a:p>
            <a:pPr marL="0" indent="0">
              <a:buNone/>
            </a:pPr>
            <a:r>
              <a:rPr lang="en-IN" dirty="0"/>
              <a:t>&gt;&gt;&gt; print(s1)</a:t>
            </a:r>
          </a:p>
          <a:p>
            <a:pPr marL="0" indent="0">
              <a:buNone/>
            </a:pPr>
            <a:r>
              <a:rPr lang="en-IN" dirty="0" err="1"/>
              <a:t>lang</a:t>
            </a:r>
            <a:r>
              <a:rPr lang="en-IN" dirty="0"/>
              <a:t>\</a:t>
            </a:r>
            <a:r>
              <a:rPr lang="en-IN" dirty="0" err="1"/>
              <a:t>tPython</a:t>
            </a:r>
            <a:r>
              <a:rPr lang="en-IN" dirty="0"/>
              <a:t>\</a:t>
            </a:r>
            <a:r>
              <a:rPr lang="en-IN" dirty="0" err="1"/>
              <a:t>nversion</a:t>
            </a:r>
            <a:r>
              <a:rPr lang="en-IN" dirty="0"/>
              <a:t>\t3</a:t>
            </a:r>
          </a:p>
          <a:p>
            <a:pPr marL="0" indent="0">
              <a:buNone/>
            </a:pPr>
            <a:r>
              <a:rPr lang="en-IN" dirty="0"/>
              <a:t>Now</a:t>
            </a:r>
          </a:p>
          <a:p>
            <a:pPr marL="0" indent="0">
              <a:buNone/>
            </a:pPr>
            <a:r>
              <a:rPr lang="en-IN" dirty="0"/>
              <a:t>&gt;&gt;&gt; s2='</a:t>
            </a:r>
            <a:r>
              <a:rPr lang="en-IN" dirty="0" err="1"/>
              <a:t>lang</a:t>
            </a:r>
            <a:r>
              <a:rPr lang="en-IN" dirty="0"/>
              <a:t>\\</a:t>
            </a:r>
            <a:r>
              <a:rPr lang="en-IN" dirty="0" err="1"/>
              <a:t>tPython</a:t>
            </a:r>
            <a:r>
              <a:rPr lang="en-IN" dirty="0"/>
              <a:t>\\</a:t>
            </a:r>
            <a:r>
              <a:rPr lang="en-IN" dirty="0" err="1"/>
              <a:t>nversion</a:t>
            </a:r>
            <a:r>
              <a:rPr lang="en-IN" dirty="0"/>
              <a:t>\\t3'</a:t>
            </a:r>
          </a:p>
          <a:p>
            <a:pPr marL="0" indent="0">
              <a:buNone/>
            </a:pPr>
            <a:r>
              <a:rPr lang="en-IN" dirty="0"/>
              <a:t>&gt;&gt;&gt; print(s2)</a:t>
            </a:r>
          </a:p>
          <a:p>
            <a:pPr marL="0" indent="0">
              <a:buNone/>
            </a:pPr>
            <a:r>
              <a:rPr lang="en-IN" dirty="0" err="1"/>
              <a:t>lang</a:t>
            </a:r>
            <a:r>
              <a:rPr lang="en-IN" dirty="0"/>
              <a:t>\</a:t>
            </a:r>
            <a:r>
              <a:rPr lang="en-IN" dirty="0" err="1"/>
              <a:t>tPython</a:t>
            </a:r>
            <a:r>
              <a:rPr lang="en-IN" dirty="0"/>
              <a:t>\</a:t>
            </a:r>
            <a:r>
              <a:rPr lang="en-IN" dirty="0" err="1"/>
              <a:t>nversion</a:t>
            </a:r>
            <a:r>
              <a:rPr lang="en-IN" dirty="0"/>
              <a:t>\t3</a:t>
            </a:r>
          </a:p>
          <a:p>
            <a:pPr marL="0" indent="0">
              <a:buNone/>
            </a:pPr>
            <a:r>
              <a:rPr lang="en-IN" dirty="0"/>
              <a:t>&gt;&gt;&gt; s1==s2</a:t>
            </a:r>
          </a:p>
          <a:p>
            <a:pPr marL="0" indent="0">
              <a:buNone/>
            </a:pPr>
            <a:r>
              <a:rPr lang="en-IN" dirty="0"/>
              <a:t>True</a:t>
            </a:r>
          </a:p>
        </p:txBody>
      </p:sp>
    </p:spTree>
    <p:extLst>
      <p:ext uri="{BB962C8B-B14F-4D97-AF65-F5344CB8AC3E}">
        <p14:creationId xmlns="" xmlns:p14="http://schemas.microsoft.com/office/powerpoint/2010/main" val="42856310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Convert a regular string into a raw string</a:t>
            </a:r>
            <a:endParaRPr lang="en-IN" dirty="0"/>
          </a:p>
          <a:p>
            <a:r>
              <a:rPr lang="en-IN" dirty="0"/>
              <a:t>To convert a regular string into a raw string, you use the built-in </a:t>
            </a:r>
            <a:r>
              <a:rPr lang="en-IN" dirty="0" err="1"/>
              <a:t>repr</a:t>
            </a:r>
            <a:r>
              <a:rPr lang="en-IN" dirty="0"/>
              <a:t>() function. For example:</a:t>
            </a:r>
          </a:p>
          <a:p>
            <a:pPr marL="0" indent="0">
              <a:buNone/>
            </a:pPr>
            <a:r>
              <a:rPr lang="en-IN" dirty="0" err="1"/>
              <a:t>Eg</a:t>
            </a:r>
            <a:r>
              <a:rPr lang="en-IN" dirty="0"/>
              <a:t>:</a:t>
            </a:r>
          </a:p>
          <a:p>
            <a:pPr marL="0" indent="0">
              <a:buNone/>
            </a:pPr>
            <a:r>
              <a:rPr lang="en-IN" dirty="0"/>
              <a:t>&gt;&gt;&gt; s='\n'</a:t>
            </a:r>
          </a:p>
          <a:p>
            <a:pPr marL="0" indent="0">
              <a:buNone/>
            </a:pPr>
            <a:r>
              <a:rPr lang="en-IN" dirty="0"/>
              <a:t>&gt;&gt;&gt; </a:t>
            </a:r>
            <a:r>
              <a:rPr lang="en-IN" dirty="0" err="1"/>
              <a:t>r_s</a:t>
            </a:r>
            <a:r>
              <a:rPr lang="en-IN" dirty="0"/>
              <a:t>=</a:t>
            </a:r>
            <a:r>
              <a:rPr lang="en-IN" dirty="0" err="1"/>
              <a:t>repr</a:t>
            </a:r>
            <a:r>
              <a:rPr lang="en-IN" dirty="0"/>
              <a:t>(s)</a:t>
            </a:r>
          </a:p>
          <a:p>
            <a:pPr marL="0" indent="0">
              <a:buNone/>
            </a:pPr>
            <a:r>
              <a:rPr lang="en-IN" dirty="0"/>
              <a:t>&gt;&gt;&gt; print(</a:t>
            </a:r>
            <a:r>
              <a:rPr lang="en-IN" dirty="0" err="1"/>
              <a:t>r_s</a:t>
            </a:r>
            <a:r>
              <a:rPr lang="en-IN" dirty="0"/>
              <a:t>)</a:t>
            </a:r>
          </a:p>
          <a:p>
            <a:pPr marL="0" indent="0">
              <a:buNone/>
            </a:pPr>
            <a:r>
              <a:rPr lang="en-IN" dirty="0"/>
              <a:t>'\n'</a:t>
            </a:r>
          </a:p>
        </p:txBody>
      </p:sp>
    </p:spTree>
    <p:extLst>
      <p:ext uri="{BB962C8B-B14F-4D97-AF65-F5344CB8AC3E}">
        <p14:creationId xmlns="" xmlns:p14="http://schemas.microsoft.com/office/powerpoint/2010/main" val="16948808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Built-in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Functions</a:t>
            </a:r>
            <a:endParaRPr lang="en-IN" dirty="0"/>
          </a:p>
        </p:txBody>
      </p:sp>
      <p:sp>
        <p:nvSpPr>
          <p:cNvPr id="3" name="Content Placeholder 2"/>
          <p:cNvSpPr>
            <a:spLocks noGrp="1"/>
          </p:cNvSpPr>
          <p:nvPr>
            <p:ph idx="1"/>
          </p:nvPr>
        </p:nvSpPr>
        <p:spPr/>
        <p:txBody>
          <a:bodyPr/>
          <a:lstStyle/>
          <a:p>
            <a:pPr marL="514350" indent="-514350">
              <a:buFont typeface="+mj-lt"/>
              <a:buAutoNum type="arabicPeriod"/>
            </a:pPr>
            <a:endParaRPr lang="en-IN" b="1" dirty="0" smtClean="0"/>
          </a:p>
          <a:p>
            <a:pPr marL="514350" indent="-514350">
              <a:buFont typeface="+mj-lt"/>
              <a:buAutoNum type="arabicPeriod"/>
            </a:pPr>
            <a:r>
              <a:rPr lang="en-IN" b="1" dirty="0" smtClean="0"/>
              <a:t>Standard </a:t>
            </a:r>
            <a:r>
              <a:rPr lang="en-IN" b="1" dirty="0"/>
              <a:t>Type </a:t>
            </a:r>
            <a:r>
              <a:rPr lang="en-IN" b="1" dirty="0" smtClean="0"/>
              <a:t>Functions</a:t>
            </a:r>
          </a:p>
          <a:p>
            <a:pPr marL="514350" indent="-514350">
              <a:buFont typeface="+mj-lt"/>
              <a:buAutoNum type="arabicPeriod"/>
            </a:pPr>
            <a:endParaRPr lang="en-IN" dirty="0"/>
          </a:p>
          <a:p>
            <a:pPr marL="514350" indent="-514350">
              <a:buFont typeface="+mj-lt"/>
              <a:buAutoNum type="arabicPeriod"/>
            </a:pPr>
            <a:r>
              <a:rPr lang="en-IN" b="1" dirty="0"/>
              <a:t>Sequence Type </a:t>
            </a:r>
            <a:r>
              <a:rPr lang="en-IN" b="1" dirty="0" smtClean="0"/>
              <a:t>Functions</a:t>
            </a:r>
          </a:p>
          <a:p>
            <a:pPr marL="514350" indent="-514350">
              <a:buFont typeface="+mj-lt"/>
              <a:buAutoNum type="arabicPeriod"/>
            </a:pPr>
            <a:endParaRPr lang="en-US" b="1" dirty="0"/>
          </a:p>
          <a:p>
            <a:pPr marL="514350" indent="-514350">
              <a:buFont typeface="+mj-lt"/>
              <a:buAutoNum type="arabicPeriod"/>
            </a:pPr>
            <a:r>
              <a:rPr lang="en-IN" b="1" dirty="0" smtClean="0"/>
              <a:t>String </a:t>
            </a:r>
            <a:r>
              <a:rPr lang="en-IN" b="1" dirty="0"/>
              <a:t>Type Functions</a:t>
            </a:r>
            <a:endParaRPr lang="en-IN" dirty="0"/>
          </a:p>
          <a:p>
            <a:pPr marL="514350" indent="-514350">
              <a:buFont typeface="+mj-lt"/>
              <a:buAutoNum type="arabicPeriod"/>
            </a:pPr>
            <a:endParaRPr lang="en-IN" dirty="0"/>
          </a:p>
        </p:txBody>
      </p:sp>
    </p:spTree>
    <p:extLst>
      <p:ext uri="{BB962C8B-B14F-4D97-AF65-F5344CB8AC3E}">
        <p14:creationId xmlns="" xmlns:p14="http://schemas.microsoft.com/office/powerpoint/2010/main" val="676709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333333"/>
                </a:solidFill>
                <a:latin typeface="Arial" panose="020B0604020202020204" pitchFamily="34" charset="0"/>
              </a:rPr>
              <a:t>Standard Type Operators</a:t>
            </a:r>
            <a:endParaRPr lang="en-IN" dirty="0"/>
          </a:p>
        </p:txBody>
      </p:sp>
      <p:sp>
        <p:nvSpPr>
          <p:cNvPr id="3" name="Content Placeholder 2"/>
          <p:cNvSpPr>
            <a:spLocks noGrp="1"/>
          </p:cNvSpPr>
          <p:nvPr>
            <p:ph idx="1"/>
          </p:nvPr>
        </p:nvSpPr>
        <p:spPr/>
        <p:txBody>
          <a:bodyPr>
            <a:normAutofit fontScale="40000" lnSpcReduction="20000"/>
          </a:bodyPr>
          <a:lstStyle/>
          <a:p>
            <a:r>
              <a:rPr lang="en-US" dirty="0" smtClean="0"/>
              <a:t>Here </a:t>
            </a:r>
            <a:r>
              <a:rPr lang="en-US" dirty="0"/>
              <a:t>are some basic examples using some </a:t>
            </a:r>
            <a:r>
              <a:rPr lang="en-US" dirty="0" smtClean="0"/>
              <a:t>of the standard type </a:t>
            </a:r>
            <a:r>
              <a:rPr lang="en-IN" dirty="0" smtClean="0"/>
              <a:t>operators:</a:t>
            </a:r>
          </a:p>
          <a:p>
            <a:pPr marL="0" indent="0">
              <a:buNone/>
            </a:pPr>
            <a:r>
              <a:rPr lang="en-IN" dirty="0"/>
              <a:t>&gt;&gt;&gt; dict4 = {'</a:t>
            </a:r>
            <a:r>
              <a:rPr lang="en-IN" dirty="0" err="1"/>
              <a:t>abc</a:t>
            </a:r>
            <a:r>
              <a:rPr lang="en-IN" dirty="0"/>
              <a:t>': 123}</a:t>
            </a:r>
          </a:p>
          <a:p>
            <a:pPr marL="0" indent="0">
              <a:buNone/>
            </a:pPr>
            <a:r>
              <a:rPr lang="en-IN" dirty="0"/>
              <a:t>&gt;&gt;&gt; dict5 = {'</a:t>
            </a:r>
            <a:r>
              <a:rPr lang="en-IN" dirty="0" err="1"/>
              <a:t>abc</a:t>
            </a:r>
            <a:r>
              <a:rPr lang="en-IN" dirty="0"/>
              <a:t>': 456}</a:t>
            </a:r>
          </a:p>
          <a:p>
            <a:pPr marL="0" indent="0">
              <a:buNone/>
            </a:pPr>
            <a:r>
              <a:rPr lang="en-IN" dirty="0"/>
              <a:t>&gt;&gt;&gt; dict6 = {'</a:t>
            </a:r>
            <a:r>
              <a:rPr lang="en-IN" dirty="0" err="1"/>
              <a:t>abc</a:t>
            </a:r>
            <a:r>
              <a:rPr lang="en-IN" dirty="0"/>
              <a:t>': 123, 98.6: 37}</a:t>
            </a:r>
          </a:p>
          <a:p>
            <a:pPr marL="0" indent="0">
              <a:buNone/>
            </a:pPr>
            <a:r>
              <a:rPr lang="en-IN" dirty="0"/>
              <a:t>&gt;&gt;&gt; dict7 = {'xyz': 123}</a:t>
            </a:r>
          </a:p>
          <a:p>
            <a:pPr marL="0" indent="0">
              <a:buNone/>
            </a:pPr>
            <a:r>
              <a:rPr lang="en-IN" dirty="0"/>
              <a:t>&gt;&gt;&gt; dict4 &lt; dict5</a:t>
            </a:r>
          </a:p>
          <a:p>
            <a:pPr marL="0" indent="0">
              <a:buNone/>
            </a:pPr>
            <a:r>
              <a:rPr lang="en-IN" dirty="0"/>
              <a:t>True</a:t>
            </a:r>
          </a:p>
          <a:p>
            <a:pPr marL="0" indent="0">
              <a:buNone/>
            </a:pPr>
            <a:r>
              <a:rPr lang="en-US" dirty="0"/>
              <a:t>&gt;&gt;&gt; (dict4 &lt; dict6) </a:t>
            </a:r>
            <a:r>
              <a:rPr lang="en-US" b="1" dirty="0"/>
              <a:t>and </a:t>
            </a:r>
            <a:r>
              <a:rPr lang="en-US" dirty="0"/>
              <a:t>(dict4 &lt; dict7)</a:t>
            </a:r>
          </a:p>
          <a:p>
            <a:pPr marL="0" indent="0">
              <a:buNone/>
            </a:pPr>
            <a:r>
              <a:rPr lang="en-IN" dirty="0"/>
              <a:t>True</a:t>
            </a:r>
          </a:p>
          <a:p>
            <a:pPr marL="0" indent="0">
              <a:buNone/>
            </a:pPr>
            <a:r>
              <a:rPr lang="en-US" dirty="0"/>
              <a:t>&gt;&gt;&gt; (dict5 &lt; dict6) </a:t>
            </a:r>
            <a:r>
              <a:rPr lang="en-US" b="1" dirty="0"/>
              <a:t>and </a:t>
            </a:r>
            <a:r>
              <a:rPr lang="en-US" dirty="0"/>
              <a:t>(dict5 &lt; dict7)</a:t>
            </a:r>
          </a:p>
          <a:p>
            <a:pPr marL="0" indent="0">
              <a:buNone/>
            </a:pPr>
            <a:r>
              <a:rPr lang="en-IN" dirty="0"/>
              <a:t>True</a:t>
            </a:r>
          </a:p>
          <a:p>
            <a:pPr marL="0" indent="0">
              <a:buNone/>
            </a:pPr>
            <a:r>
              <a:rPr lang="en-IN" dirty="0"/>
              <a:t>&gt;&gt;&gt; dict6 &lt; dict7</a:t>
            </a:r>
          </a:p>
          <a:p>
            <a:pPr marL="0" indent="0">
              <a:buNone/>
            </a:pPr>
            <a:r>
              <a:rPr lang="en-IN" dirty="0"/>
              <a:t>False</a:t>
            </a:r>
          </a:p>
        </p:txBody>
      </p:sp>
    </p:spTree>
    <p:extLst>
      <p:ext uri="{BB962C8B-B14F-4D97-AF65-F5344CB8AC3E}">
        <p14:creationId xmlns="" xmlns:p14="http://schemas.microsoft.com/office/powerpoint/2010/main" val="346869183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 xmlns:p14="http://schemas.microsoft.com/office/powerpoint/2010/main" val="72065975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0220"/>
          </a:xfrm>
        </p:spPr>
        <p:txBody>
          <a:bodyPr>
            <a:normAutofit/>
          </a:bodyPr>
          <a:lstStyle/>
          <a:p>
            <a:pPr>
              <a:lnSpc>
                <a:spcPct val="107000"/>
              </a:lnSpc>
              <a:spcAft>
                <a:spcPts val="800"/>
              </a:spcAft>
            </a:pPr>
            <a:r>
              <a:rPr lang="en-IN" b="1" dirty="0" smtClean="0">
                <a:latin typeface="Times New Roman" panose="02020603050405020304" pitchFamily="18" charset="0"/>
                <a:ea typeface="Calibri" panose="020F0502020204030204" pitchFamily="34" charset="0"/>
                <a:cs typeface="Times New Roman" panose="02020603050405020304" pitchFamily="18" charset="0"/>
              </a:rPr>
              <a:t>1. Standard </a:t>
            </a:r>
            <a:r>
              <a:rPr lang="en-IN" b="1" dirty="0">
                <a:latin typeface="Times New Roman" panose="02020603050405020304" pitchFamily="18" charset="0"/>
                <a:ea typeface="Calibri" panose="020F0502020204030204" pitchFamily="34" charset="0"/>
                <a:cs typeface="Times New Roman" panose="02020603050405020304" pitchFamily="18" charset="0"/>
              </a:rPr>
              <a:t>Type Functions</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468582"/>
            <a:ext cx="10515600" cy="4973782"/>
          </a:xfrm>
        </p:spPr>
        <p:txBody>
          <a:bodyPr>
            <a:normAutofit lnSpcReduction="10000"/>
          </a:bodyPr>
          <a:lstStyle/>
          <a:p>
            <a:r>
              <a:rPr lang="en-IN" b="1" dirty="0"/>
              <a:t>Standard Type Functions</a:t>
            </a:r>
            <a:endParaRPr lang="en-IN" dirty="0"/>
          </a:p>
          <a:p>
            <a:r>
              <a:rPr lang="en-IN" b="1" dirty="0" err="1"/>
              <a:t>cmp</a:t>
            </a:r>
            <a:r>
              <a:rPr lang="en-IN" b="1" dirty="0"/>
              <a:t>()</a:t>
            </a:r>
            <a:endParaRPr lang="en-IN" dirty="0"/>
          </a:p>
          <a:p>
            <a:r>
              <a:rPr lang="en-IN" dirty="0"/>
              <a:t>As with the value comparison operators, the </a:t>
            </a:r>
            <a:r>
              <a:rPr lang="en-IN" dirty="0" err="1"/>
              <a:t>cmp</a:t>
            </a:r>
            <a:r>
              <a:rPr lang="en-IN" dirty="0"/>
              <a:t>() built-in function also performs a lexicographic (</a:t>
            </a:r>
            <a:r>
              <a:rPr lang="en-IN" dirty="0" smtClean="0"/>
              <a:t>ASCII value-based</a:t>
            </a:r>
            <a:r>
              <a:rPr lang="en-IN" dirty="0"/>
              <a:t>) comparison for strings.</a:t>
            </a:r>
          </a:p>
          <a:p>
            <a:r>
              <a:rPr lang="en-IN" dirty="0"/>
              <a:t>&gt;&gt;&gt; str1 = '</a:t>
            </a:r>
            <a:r>
              <a:rPr lang="en-IN" dirty="0" err="1"/>
              <a:t>abc</a:t>
            </a:r>
            <a:r>
              <a:rPr lang="en-IN" dirty="0"/>
              <a:t>'</a:t>
            </a:r>
          </a:p>
          <a:p>
            <a:r>
              <a:rPr lang="en-IN" dirty="0"/>
              <a:t>&gt;&gt;&gt; str2 = '</a:t>
            </a:r>
            <a:r>
              <a:rPr lang="en-IN" dirty="0" err="1"/>
              <a:t>lmn</a:t>
            </a:r>
            <a:r>
              <a:rPr lang="en-IN" dirty="0"/>
              <a:t>'</a:t>
            </a:r>
          </a:p>
          <a:p>
            <a:r>
              <a:rPr lang="en-IN" dirty="0"/>
              <a:t>&gt;&gt;&gt; str3 = 'xyz'</a:t>
            </a:r>
          </a:p>
          <a:p>
            <a:r>
              <a:rPr lang="en-IN" dirty="0"/>
              <a:t>&gt;&gt;&gt; </a:t>
            </a:r>
            <a:r>
              <a:rPr lang="en-IN" dirty="0" err="1"/>
              <a:t>cmp</a:t>
            </a:r>
            <a:r>
              <a:rPr lang="en-IN" dirty="0"/>
              <a:t>(str1, str2)</a:t>
            </a:r>
          </a:p>
          <a:p>
            <a:r>
              <a:rPr lang="en-IN" dirty="0"/>
              <a:t>-</a:t>
            </a:r>
            <a:r>
              <a:rPr lang="en-IN" dirty="0" smtClean="0"/>
              <a:t>11</a:t>
            </a:r>
          </a:p>
          <a:p>
            <a:r>
              <a:rPr lang="en-IN" dirty="0"/>
              <a:t>&gt;&gt;&gt; </a:t>
            </a:r>
            <a:r>
              <a:rPr lang="en-IN" dirty="0" err="1"/>
              <a:t>cmp</a:t>
            </a:r>
            <a:r>
              <a:rPr lang="en-IN" dirty="0"/>
              <a:t>(str3, str1)</a:t>
            </a:r>
          </a:p>
          <a:p>
            <a:r>
              <a:rPr lang="en-IN" dirty="0"/>
              <a:t>23</a:t>
            </a:r>
          </a:p>
          <a:p>
            <a:r>
              <a:rPr lang="en-IN" dirty="0"/>
              <a:t>&gt;&gt;&gt; </a:t>
            </a:r>
            <a:r>
              <a:rPr lang="en-IN" dirty="0" err="1"/>
              <a:t>cmp</a:t>
            </a:r>
            <a:r>
              <a:rPr lang="en-IN" dirty="0"/>
              <a:t>(str2, '</a:t>
            </a:r>
            <a:r>
              <a:rPr lang="en-IN" dirty="0" err="1"/>
              <a:t>lmn</a:t>
            </a:r>
            <a:r>
              <a:rPr lang="en-IN" dirty="0"/>
              <a:t>')</a:t>
            </a:r>
          </a:p>
          <a:p>
            <a:r>
              <a:rPr lang="en-IN" dirty="0"/>
              <a:t>0</a:t>
            </a:r>
          </a:p>
          <a:p>
            <a:endParaRPr lang="en-IN" dirty="0"/>
          </a:p>
          <a:p>
            <a:endParaRPr lang="en-IN" dirty="0"/>
          </a:p>
        </p:txBody>
      </p:sp>
    </p:spTree>
    <p:extLst>
      <p:ext uri="{BB962C8B-B14F-4D97-AF65-F5344CB8AC3E}">
        <p14:creationId xmlns="" xmlns:p14="http://schemas.microsoft.com/office/powerpoint/2010/main" val="160919461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Sequence Type Functions</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r>
              <a:rPr lang="en-IN" b="1" dirty="0" err="1" smtClean="0"/>
              <a:t>len</a:t>
            </a:r>
            <a:r>
              <a:rPr lang="en-IN" b="1" dirty="0"/>
              <a:t>(): </a:t>
            </a:r>
            <a:r>
              <a:rPr lang="en-IN" dirty="0"/>
              <a:t>The </a:t>
            </a:r>
            <a:r>
              <a:rPr lang="en-IN" dirty="0" err="1"/>
              <a:t>len</a:t>
            </a:r>
            <a:r>
              <a:rPr lang="en-IN" dirty="0"/>
              <a:t>() built-in function returns the number of characters in the string as expected.</a:t>
            </a:r>
          </a:p>
          <a:p>
            <a:pPr marL="0" indent="0">
              <a:buNone/>
            </a:pPr>
            <a:r>
              <a:rPr lang="en-IN" dirty="0"/>
              <a:t>&gt;&gt;&gt; str1 = '</a:t>
            </a:r>
            <a:r>
              <a:rPr lang="en-IN" dirty="0" err="1"/>
              <a:t>abc</a:t>
            </a:r>
            <a:r>
              <a:rPr lang="en-IN" dirty="0"/>
              <a:t>'</a:t>
            </a:r>
          </a:p>
          <a:p>
            <a:pPr marL="0" indent="0">
              <a:buNone/>
            </a:pPr>
            <a:r>
              <a:rPr lang="en-IN" dirty="0"/>
              <a:t>&gt;&gt;&gt; </a:t>
            </a:r>
            <a:r>
              <a:rPr lang="en-IN" dirty="0" err="1"/>
              <a:t>len</a:t>
            </a:r>
            <a:r>
              <a:rPr lang="en-IN" dirty="0"/>
              <a:t>(str1)</a:t>
            </a:r>
          </a:p>
          <a:p>
            <a:pPr marL="0" indent="0">
              <a:buNone/>
            </a:pPr>
            <a:r>
              <a:rPr lang="en-IN" dirty="0"/>
              <a:t>3</a:t>
            </a:r>
          </a:p>
          <a:p>
            <a:pPr marL="0" indent="0">
              <a:buNone/>
            </a:pPr>
            <a:r>
              <a:rPr lang="en-IN" dirty="0"/>
              <a:t>&gt;&gt;&gt; </a:t>
            </a:r>
            <a:r>
              <a:rPr lang="en-IN" dirty="0" err="1"/>
              <a:t>len</a:t>
            </a:r>
            <a:r>
              <a:rPr lang="en-IN" dirty="0"/>
              <a:t>('Hello World!')</a:t>
            </a:r>
          </a:p>
          <a:p>
            <a:pPr marL="0" indent="0">
              <a:buNone/>
            </a:pPr>
            <a:r>
              <a:rPr lang="en-IN" dirty="0"/>
              <a:t>12</a:t>
            </a:r>
          </a:p>
          <a:p>
            <a:endParaRPr lang="en-IN" dirty="0"/>
          </a:p>
        </p:txBody>
      </p:sp>
    </p:spTree>
    <p:extLst>
      <p:ext uri="{BB962C8B-B14F-4D97-AF65-F5344CB8AC3E}">
        <p14:creationId xmlns="" xmlns:p14="http://schemas.microsoft.com/office/powerpoint/2010/main" val="36453985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a:t>max() and min()</a:t>
            </a:r>
            <a:endParaRPr lang="en-IN" dirty="0"/>
          </a:p>
          <a:p>
            <a:r>
              <a:rPr lang="en-IN" dirty="0"/>
              <a:t>the max() and min() built-in functions, return the greatest and least characters (lexicographic order), respectively, of the given string.</a:t>
            </a:r>
          </a:p>
          <a:p>
            <a:pPr marL="0" indent="0">
              <a:buNone/>
            </a:pPr>
            <a:r>
              <a:rPr lang="en-IN" dirty="0" err="1"/>
              <a:t>Eg</a:t>
            </a:r>
            <a:r>
              <a:rPr lang="en-IN" dirty="0"/>
              <a:t>:</a:t>
            </a:r>
          </a:p>
          <a:p>
            <a:pPr marL="0" indent="0">
              <a:buNone/>
            </a:pPr>
            <a:r>
              <a:rPr lang="en-IN" dirty="0"/>
              <a:t>&gt;&gt;&gt; s='</a:t>
            </a:r>
            <a:r>
              <a:rPr lang="en-IN" dirty="0" err="1"/>
              <a:t>cndaft</a:t>
            </a:r>
            <a:r>
              <a:rPr lang="en-IN" dirty="0"/>
              <a:t>'</a:t>
            </a:r>
          </a:p>
          <a:p>
            <a:pPr marL="0" indent="0">
              <a:buNone/>
            </a:pPr>
            <a:r>
              <a:rPr lang="en-IN" dirty="0"/>
              <a:t>&gt;&gt;&gt; max(s)</a:t>
            </a:r>
          </a:p>
          <a:p>
            <a:pPr marL="0" indent="0">
              <a:buNone/>
            </a:pPr>
            <a:r>
              <a:rPr lang="en-IN" dirty="0"/>
              <a:t>'t'</a:t>
            </a:r>
          </a:p>
          <a:p>
            <a:pPr marL="0" indent="0">
              <a:buNone/>
            </a:pPr>
            <a:r>
              <a:rPr lang="en-IN" dirty="0"/>
              <a:t>&gt;&gt;&gt; min(s)</a:t>
            </a:r>
          </a:p>
          <a:p>
            <a:pPr marL="0" indent="0">
              <a:buNone/>
            </a:pPr>
            <a:r>
              <a:rPr lang="en-IN" dirty="0"/>
              <a:t>'a'</a:t>
            </a:r>
          </a:p>
          <a:p>
            <a:endParaRPr lang="en-IN" dirty="0"/>
          </a:p>
        </p:txBody>
      </p:sp>
    </p:spTree>
    <p:extLst>
      <p:ext uri="{BB962C8B-B14F-4D97-AF65-F5344CB8AC3E}">
        <p14:creationId xmlns="" xmlns:p14="http://schemas.microsoft.com/office/powerpoint/2010/main" val="108763711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enumerate()</a:t>
            </a:r>
            <a:endParaRPr lang="en-IN" dirty="0"/>
          </a:p>
          <a:p>
            <a:r>
              <a:rPr lang="en-IN" dirty="0"/>
              <a:t>&gt;&gt;&gt; s = </a:t>
            </a:r>
            <a:r>
              <a:rPr lang="en-IN" dirty="0" smtClean="0"/>
              <a:t>‘Python‘			or &gt;&gt;&gt;s=‘Python’</a:t>
            </a:r>
            <a:endParaRPr lang="en-IN" dirty="0"/>
          </a:p>
          <a:p>
            <a:r>
              <a:rPr lang="en-IN" dirty="0"/>
              <a:t>&gt;&gt;&gt; </a:t>
            </a:r>
            <a:r>
              <a:rPr lang="en-IN" b="1" dirty="0"/>
              <a:t>for </a:t>
            </a:r>
            <a:r>
              <a:rPr lang="en-IN" dirty="0" err="1"/>
              <a:t>i</a:t>
            </a:r>
            <a:r>
              <a:rPr lang="en-IN" dirty="0"/>
              <a:t>, t </a:t>
            </a:r>
            <a:r>
              <a:rPr lang="en-IN" b="1" dirty="0"/>
              <a:t>in </a:t>
            </a:r>
            <a:r>
              <a:rPr lang="en-IN" dirty="0"/>
              <a:t>enumerate(s</a:t>
            </a:r>
            <a:r>
              <a:rPr lang="en-IN" dirty="0" smtClean="0"/>
              <a:t>):		     &gt;&gt;&gt;list(enumerate(s)</a:t>
            </a:r>
          </a:p>
          <a:p>
            <a:r>
              <a:rPr lang="en-IN" dirty="0" smtClean="0"/>
              <a:t>... </a:t>
            </a:r>
            <a:r>
              <a:rPr lang="en-IN" b="1" dirty="0"/>
              <a:t>print </a:t>
            </a:r>
            <a:r>
              <a:rPr lang="en-IN" dirty="0" err="1"/>
              <a:t>i</a:t>
            </a:r>
            <a:r>
              <a:rPr lang="en-IN" dirty="0"/>
              <a:t>, </a:t>
            </a:r>
            <a:r>
              <a:rPr lang="en-IN" dirty="0" smtClean="0"/>
              <a:t>t				[(0, 'p'), (1, 'y'), (2, 'h'), (3, 't'), (4, 'o'), (5, 'n')]</a:t>
            </a:r>
            <a:endParaRPr lang="en-IN" dirty="0"/>
          </a:p>
          <a:p>
            <a:r>
              <a:rPr lang="en-IN" dirty="0"/>
              <a:t>...</a:t>
            </a:r>
          </a:p>
          <a:p>
            <a:r>
              <a:rPr lang="en-IN" dirty="0"/>
              <a:t>0 </a:t>
            </a:r>
            <a:r>
              <a:rPr lang="en-IN" dirty="0" smtClean="0"/>
              <a:t>P</a:t>
            </a:r>
            <a:endParaRPr lang="en-IN" dirty="0"/>
          </a:p>
          <a:p>
            <a:r>
              <a:rPr lang="en-IN" dirty="0"/>
              <a:t>1 </a:t>
            </a:r>
            <a:r>
              <a:rPr lang="en-IN" dirty="0" smtClean="0"/>
              <a:t>y</a:t>
            </a:r>
            <a:endParaRPr lang="en-IN" dirty="0"/>
          </a:p>
          <a:p>
            <a:r>
              <a:rPr lang="en-IN" dirty="0"/>
              <a:t>2 </a:t>
            </a:r>
            <a:r>
              <a:rPr lang="en-IN" dirty="0" smtClean="0"/>
              <a:t>t</a:t>
            </a:r>
            <a:endParaRPr lang="en-IN" dirty="0"/>
          </a:p>
          <a:p>
            <a:r>
              <a:rPr lang="en-IN" dirty="0"/>
              <a:t>3 </a:t>
            </a:r>
            <a:r>
              <a:rPr lang="en-IN" dirty="0" smtClean="0"/>
              <a:t>h</a:t>
            </a:r>
            <a:endParaRPr lang="en-IN" dirty="0"/>
          </a:p>
          <a:p>
            <a:r>
              <a:rPr lang="en-IN" dirty="0"/>
              <a:t>4 </a:t>
            </a:r>
            <a:r>
              <a:rPr lang="en-IN" dirty="0" smtClean="0"/>
              <a:t>o</a:t>
            </a:r>
            <a:endParaRPr lang="en-IN" dirty="0"/>
          </a:p>
          <a:p>
            <a:r>
              <a:rPr lang="en-IN" dirty="0"/>
              <a:t>5 </a:t>
            </a:r>
            <a:r>
              <a:rPr lang="en-IN" dirty="0" smtClean="0"/>
              <a:t>n</a:t>
            </a:r>
            <a:endParaRPr lang="en-IN" dirty="0"/>
          </a:p>
        </p:txBody>
      </p:sp>
    </p:spTree>
    <p:extLst>
      <p:ext uri="{BB962C8B-B14F-4D97-AF65-F5344CB8AC3E}">
        <p14:creationId xmlns="" xmlns:p14="http://schemas.microsoft.com/office/powerpoint/2010/main" val="16736862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zip</a:t>
            </a:r>
            <a:r>
              <a:rPr lang="en-IN" b="1" dirty="0" smtClean="0"/>
              <a:t>()</a:t>
            </a:r>
          </a:p>
          <a:p>
            <a:endParaRPr lang="en-IN" dirty="0"/>
          </a:p>
          <a:p>
            <a:pPr marL="0" indent="0">
              <a:buNone/>
            </a:pPr>
            <a:r>
              <a:rPr lang="en-IN" dirty="0"/>
              <a:t>&gt;&gt;&gt; s, t = '</a:t>
            </a:r>
            <a:r>
              <a:rPr lang="en-IN" dirty="0" err="1"/>
              <a:t>foa</a:t>
            </a:r>
            <a:r>
              <a:rPr lang="en-IN" dirty="0"/>
              <a:t>', '</a:t>
            </a:r>
            <a:r>
              <a:rPr lang="en-IN" dirty="0" err="1"/>
              <a:t>obr</a:t>
            </a:r>
            <a:r>
              <a:rPr lang="en-IN" dirty="0"/>
              <a:t>'</a:t>
            </a:r>
          </a:p>
          <a:p>
            <a:pPr marL="0" indent="0">
              <a:buNone/>
            </a:pPr>
            <a:r>
              <a:rPr lang="en-IN" dirty="0"/>
              <a:t>&gt;&gt;&gt; zip(s, t)</a:t>
            </a:r>
          </a:p>
          <a:p>
            <a:pPr marL="0" indent="0">
              <a:buNone/>
            </a:pPr>
            <a:r>
              <a:rPr lang="en-IN" dirty="0"/>
              <a:t>[('f', 'o'), ('o', 'b'), ('a', 'r')]</a:t>
            </a:r>
          </a:p>
          <a:p>
            <a:endParaRPr lang="en-IN" dirty="0"/>
          </a:p>
        </p:txBody>
      </p:sp>
    </p:spTree>
    <p:extLst>
      <p:ext uri="{BB962C8B-B14F-4D97-AF65-F5344CB8AC3E}">
        <p14:creationId xmlns="" xmlns:p14="http://schemas.microsoft.com/office/powerpoint/2010/main" val="222790463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String Type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Functions</a:t>
            </a:r>
            <a:endParaRPr lang="en-IN" dirty="0"/>
          </a:p>
        </p:txBody>
      </p:sp>
      <p:sp>
        <p:nvSpPr>
          <p:cNvPr id="3" name="Content Placeholder 2"/>
          <p:cNvSpPr>
            <a:spLocks noGrp="1"/>
          </p:cNvSpPr>
          <p:nvPr>
            <p:ph idx="1"/>
          </p:nvPr>
        </p:nvSpPr>
        <p:spPr/>
        <p:txBody>
          <a:bodyPr>
            <a:normAutofit fontScale="85000" lnSpcReduction="20000"/>
          </a:bodyPr>
          <a:lstStyle/>
          <a:p>
            <a:r>
              <a:rPr lang="en-IN" b="1" dirty="0" err="1"/>
              <a:t>raw_input</a:t>
            </a:r>
            <a:r>
              <a:rPr lang="en-IN" b="1" dirty="0"/>
              <a:t>()</a:t>
            </a:r>
            <a:endParaRPr lang="en-IN" dirty="0"/>
          </a:p>
          <a:p>
            <a:r>
              <a:rPr lang="en-IN" dirty="0"/>
              <a:t>The built-in </a:t>
            </a:r>
            <a:r>
              <a:rPr lang="en-IN" dirty="0" err="1"/>
              <a:t>raw_input</a:t>
            </a:r>
            <a:r>
              <a:rPr lang="en-IN" dirty="0"/>
              <a:t>() function prompts the user with a given string and accepts and returns a </a:t>
            </a:r>
            <a:r>
              <a:rPr lang="en-IN" dirty="0" err="1"/>
              <a:t>userinput</a:t>
            </a:r>
            <a:r>
              <a:rPr lang="en-IN" dirty="0"/>
              <a:t> string.</a:t>
            </a:r>
          </a:p>
          <a:p>
            <a:pPr marL="0" indent="0">
              <a:buNone/>
            </a:pPr>
            <a:r>
              <a:rPr lang="en-IN" dirty="0" err="1"/>
              <a:t>Eg</a:t>
            </a:r>
            <a:r>
              <a:rPr lang="en-IN" dirty="0"/>
              <a:t>:</a:t>
            </a:r>
          </a:p>
          <a:p>
            <a:pPr marL="0" indent="0">
              <a:buNone/>
            </a:pPr>
            <a:r>
              <a:rPr lang="en-IN" dirty="0"/>
              <a:t>&gt;&gt;&gt; </a:t>
            </a:r>
            <a:r>
              <a:rPr lang="en-IN" dirty="0" err="1"/>
              <a:t>user_input</a:t>
            </a:r>
            <a:r>
              <a:rPr lang="en-IN" dirty="0"/>
              <a:t> = </a:t>
            </a:r>
            <a:r>
              <a:rPr lang="en-IN" dirty="0" err="1"/>
              <a:t>raw_input</a:t>
            </a:r>
            <a:r>
              <a:rPr lang="en-IN" dirty="0"/>
              <a:t>("Enter your name: ")</a:t>
            </a:r>
          </a:p>
          <a:p>
            <a:pPr marL="0" indent="0">
              <a:buNone/>
            </a:pPr>
            <a:r>
              <a:rPr lang="en-IN" dirty="0"/>
              <a:t>Enter your name: John Doe</a:t>
            </a:r>
          </a:p>
          <a:p>
            <a:pPr marL="0" indent="0">
              <a:buNone/>
            </a:pPr>
            <a:r>
              <a:rPr lang="en-IN" dirty="0"/>
              <a:t>&gt;&gt;&gt; </a:t>
            </a:r>
          </a:p>
          <a:p>
            <a:pPr marL="0" indent="0">
              <a:buNone/>
            </a:pPr>
            <a:r>
              <a:rPr lang="en-IN" dirty="0"/>
              <a:t>&gt;&gt;&gt; </a:t>
            </a:r>
            <a:r>
              <a:rPr lang="en-IN" dirty="0" err="1"/>
              <a:t>user_input</a:t>
            </a:r>
            <a:endParaRPr lang="en-IN" dirty="0"/>
          </a:p>
          <a:p>
            <a:pPr marL="0" indent="0">
              <a:buNone/>
            </a:pPr>
            <a:r>
              <a:rPr lang="en-IN" dirty="0"/>
              <a:t>'John Doe'</a:t>
            </a:r>
          </a:p>
          <a:p>
            <a:pPr marL="0" indent="0">
              <a:buNone/>
            </a:pPr>
            <a:r>
              <a:rPr lang="en-IN" dirty="0"/>
              <a:t>&gt;&gt;&gt; </a:t>
            </a:r>
          </a:p>
          <a:p>
            <a:pPr marL="0" indent="0">
              <a:buNone/>
            </a:pPr>
            <a:r>
              <a:rPr lang="en-IN" dirty="0"/>
              <a:t>&gt;&gt;&gt; </a:t>
            </a:r>
            <a:r>
              <a:rPr lang="en-IN" dirty="0" err="1"/>
              <a:t>len</a:t>
            </a:r>
            <a:r>
              <a:rPr lang="en-IN" dirty="0"/>
              <a:t>(</a:t>
            </a:r>
            <a:r>
              <a:rPr lang="en-IN" dirty="0" err="1"/>
              <a:t>user_input</a:t>
            </a:r>
            <a:r>
              <a:rPr lang="en-IN" dirty="0"/>
              <a:t>)</a:t>
            </a:r>
          </a:p>
          <a:p>
            <a:pPr marL="0" indent="0">
              <a:buNone/>
            </a:pPr>
            <a:r>
              <a:rPr lang="en-IN" dirty="0"/>
              <a:t>8</a:t>
            </a:r>
          </a:p>
          <a:p>
            <a:endParaRPr lang="en-IN" dirty="0"/>
          </a:p>
        </p:txBody>
      </p:sp>
    </p:spTree>
    <p:extLst>
      <p:ext uri="{BB962C8B-B14F-4D97-AF65-F5344CB8AC3E}">
        <p14:creationId xmlns="" xmlns:p14="http://schemas.microsoft.com/office/powerpoint/2010/main" val="189421486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err="1"/>
              <a:t>str</a:t>
            </a:r>
            <a:r>
              <a:rPr lang="en-IN" b="1" dirty="0"/>
              <a:t>() and </a:t>
            </a:r>
            <a:r>
              <a:rPr lang="en-IN" b="1" dirty="0" err="1"/>
              <a:t>unicode</a:t>
            </a:r>
            <a:r>
              <a:rPr lang="en-IN" b="1" dirty="0"/>
              <a:t>()</a:t>
            </a:r>
            <a:endParaRPr lang="en-IN" dirty="0"/>
          </a:p>
          <a:p>
            <a:r>
              <a:rPr lang="en-IN" dirty="0"/>
              <a:t>Both </a:t>
            </a:r>
            <a:r>
              <a:rPr lang="en-IN" dirty="0" err="1"/>
              <a:t>str</a:t>
            </a:r>
            <a:r>
              <a:rPr lang="en-IN" dirty="0"/>
              <a:t>() and </a:t>
            </a:r>
            <a:r>
              <a:rPr lang="en-IN" dirty="0" err="1"/>
              <a:t>unicode</a:t>
            </a:r>
            <a:r>
              <a:rPr lang="en-IN" dirty="0"/>
              <a:t>() are factory functions, meaning that they produce new objects of their type respectively. They will take any object and create a printable or Unicode string representation of the argument object.</a:t>
            </a:r>
          </a:p>
          <a:p>
            <a:r>
              <a:rPr lang="en-IN" b="1" dirty="0" err="1"/>
              <a:t>chr</a:t>
            </a:r>
            <a:r>
              <a:rPr lang="en-IN" b="1" dirty="0"/>
              <a:t>(), </a:t>
            </a:r>
            <a:r>
              <a:rPr lang="en-IN" b="1" dirty="0" err="1"/>
              <a:t>unichr</a:t>
            </a:r>
            <a:r>
              <a:rPr lang="en-IN" b="1" dirty="0"/>
              <a:t>(), and </a:t>
            </a:r>
            <a:r>
              <a:rPr lang="en-IN" b="1" dirty="0" err="1"/>
              <a:t>ord</a:t>
            </a:r>
            <a:r>
              <a:rPr lang="en-IN" b="1" dirty="0"/>
              <a:t>()</a:t>
            </a:r>
            <a:endParaRPr lang="en-IN" dirty="0"/>
          </a:p>
          <a:p>
            <a:r>
              <a:rPr lang="en-IN" dirty="0" err="1"/>
              <a:t>chr</a:t>
            </a:r>
            <a:r>
              <a:rPr lang="en-IN" dirty="0"/>
              <a:t>() takes a single integer argument in range(256) (e.g., between 0 and 255) and returns the corresponding character.</a:t>
            </a:r>
          </a:p>
          <a:p>
            <a:pPr marL="0" indent="0">
              <a:buNone/>
            </a:pPr>
            <a:r>
              <a:rPr lang="en-IN" dirty="0"/>
              <a:t>&gt;&gt;&gt; </a:t>
            </a:r>
            <a:r>
              <a:rPr lang="en-IN" dirty="0" err="1"/>
              <a:t>chr</a:t>
            </a:r>
            <a:r>
              <a:rPr lang="en-IN" dirty="0"/>
              <a:t>(97)</a:t>
            </a:r>
          </a:p>
          <a:p>
            <a:pPr marL="0" indent="0">
              <a:buNone/>
            </a:pPr>
            <a:r>
              <a:rPr lang="en-IN" dirty="0"/>
              <a:t>'a'</a:t>
            </a:r>
          </a:p>
          <a:p>
            <a:pPr marL="0" indent="0">
              <a:buNone/>
            </a:pPr>
            <a:r>
              <a:rPr lang="en-IN" dirty="0"/>
              <a:t>&gt;&gt;&gt; </a:t>
            </a:r>
            <a:r>
              <a:rPr lang="en-IN" dirty="0" err="1"/>
              <a:t>chr</a:t>
            </a:r>
            <a:r>
              <a:rPr lang="en-IN" dirty="0"/>
              <a:t>(76)</a:t>
            </a:r>
          </a:p>
          <a:p>
            <a:pPr marL="0" indent="0">
              <a:buNone/>
            </a:pPr>
            <a:r>
              <a:rPr lang="en-IN" dirty="0"/>
              <a:t>'L'</a:t>
            </a:r>
          </a:p>
          <a:p>
            <a:endParaRPr lang="en-IN" dirty="0"/>
          </a:p>
        </p:txBody>
      </p:sp>
    </p:spTree>
    <p:extLst>
      <p:ext uri="{BB962C8B-B14F-4D97-AF65-F5344CB8AC3E}">
        <p14:creationId xmlns="" xmlns:p14="http://schemas.microsoft.com/office/powerpoint/2010/main" val="133181889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err="1"/>
              <a:t>unichr</a:t>
            </a:r>
            <a:r>
              <a:rPr lang="en-IN" dirty="0"/>
              <a:t>() does the same thing but for Unicode characters. The range for </a:t>
            </a:r>
            <a:r>
              <a:rPr lang="en-IN" dirty="0" err="1"/>
              <a:t>unichr</a:t>
            </a:r>
            <a:r>
              <a:rPr lang="en-IN" dirty="0"/>
              <a:t>(), added in Python 2.0, is dependent on how your Python was compiled.</a:t>
            </a:r>
          </a:p>
          <a:p>
            <a:r>
              <a:rPr lang="en-IN" dirty="0"/>
              <a:t>&gt;&gt;&gt; </a:t>
            </a:r>
            <a:r>
              <a:rPr lang="en-IN" dirty="0" err="1"/>
              <a:t>unichr</a:t>
            </a:r>
            <a:r>
              <a:rPr lang="en-IN" dirty="0"/>
              <a:t>(567)</a:t>
            </a:r>
          </a:p>
          <a:p>
            <a:r>
              <a:rPr lang="en-IN" dirty="0"/>
              <a:t>'ȷ'</a:t>
            </a:r>
          </a:p>
          <a:p>
            <a:r>
              <a:rPr lang="en-IN" dirty="0"/>
              <a:t>&gt;&gt;&gt; </a:t>
            </a:r>
            <a:r>
              <a:rPr lang="en-IN" dirty="0" err="1"/>
              <a:t>unichr</a:t>
            </a:r>
            <a:r>
              <a:rPr lang="en-IN" dirty="0"/>
              <a:t>(568)</a:t>
            </a:r>
          </a:p>
          <a:p>
            <a:r>
              <a:rPr lang="en-IN" dirty="0"/>
              <a:t>'ȸ'</a:t>
            </a:r>
          </a:p>
          <a:p>
            <a:r>
              <a:rPr lang="en-IN" dirty="0"/>
              <a:t>In the latest versions of python, </a:t>
            </a:r>
            <a:r>
              <a:rPr lang="en-IN" dirty="0" err="1"/>
              <a:t>chr</a:t>
            </a:r>
            <a:r>
              <a:rPr lang="en-IN" dirty="0"/>
              <a:t>() does the task of both </a:t>
            </a:r>
            <a:r>
              <a:rPr lang="en-IN" dirty="0" err="1"/>
              <a:t>chr</a:t>
            </a:r>
            <a:r>
              <a:rPr lang="en-IN" dirty="0"/>
              <a:t>() and also </a:t>
            </a:r>
            <a:r>
              <a:rPr lang="en-IN" dirty="0" err="1"/>
              <a:t>unichr</a:t>
            </a:r>
            <a:r>
              <a:rPr lang="en-IN" dirty="0"/>
              <a:t>(). There is no separate </a:t>
            </a:r>
            <a:r>
              <a:rPr lang="en-IN" dirty="0" err="1"/>
              <a:t>unichr</a:t>
            </a:r>
            <a:r>
              <a:rPr lang="en-IN" dirty="0"/>
              <a:t>().</a:t>
            </a:r>
          </a:p>
        </p:txBody>
      </p:sp>
    </p:spTree>
    <p:extLst>
      <p:ext uri="{BB962C8B-B14F-4D97-AF65-F5344CB8AC3E}">
        <p14:creationId xmlns="" xmlns:p14="http://schemas.microsoft.com/office/powerpoint/2010/main" val="390568510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err="1"/>
              <a:t>ord</a:t>
            </a:r>
            <a:r>
              <a:rPr lang="en-IN" dirty="0"/>
              <a:t>() is the inverse of </a:t>
            </a:r>
            <a:r>
              <a:rPr lang="en-IN" dirty="0" err="1"/>
              <a:t>chr</a:t>
            </a:r>
            <a:r>
              <a:rPr lang="en-IN" dirty="0"/>
              <a:t>() (for 8-bit ASCII strings) and </a:t>
            </a:r>
            <a:r>
              <a:rPr lang="en-IN" dirty="0" err="1"/>
              <a:t>unichr</a:t>
            </a:r>
            <a:r>
              <a:rPr lang="en-IN" dirty="0"/>
              <a:t>() (for Unicode objects)it takes a single</a:t>
            </a:r>
          </a:p>
          <a:p>
            <a:r>
              <a:rPr lang="en-IN" dirty="0"/>
              <a:t>character (string of length 1) and returns the corresponding character with that ASCII code or Unicode</a:t>
            </a:r>
          </a:p>
          <a:p>
            <a:r>
              <a:rPr lang="en-IN" dirty="0"/>
              <a:t>code point, respectively.</a:t>
            </a:r>
          </a:p>
          <a:p>
            <a:r>
              <a:rPr lang="en-IN" dirty="0"/>
              <a:t>&gt;&gt;&gt; </a:t>
            </a:r>
            <a:r>
              <a:rPr lang="en-IN" dirty="0" err="1"/>
              <a:t>ord</a:t>
            </a:r>
            <a:r>
              <a:rPr lang="en-IN" dirty="0"/>
              <a:t>('$')</a:t>
            </a:r>
          </a:p>
          <a:p>
            <a:r>
              <a:rPr lang="en-IN" dirty="0"/>
              <a:t>36</a:t>
            </a:r>
          </a:p>
          <a:p>
            <a:r>
              <a:rPr lang="en-IN" dirty="0"/>
              <a:t>&gt;&gt;&gt; </a:t>
            </a:r>
            <a:r>
              <a:rPr lang="en-IN" dirty="0" err="1"/>
              <a:t>ord</a:t>
            </a:r>
            <a:r>
              <a:rPr lang="en-IN" dirty="0"/>
              <a:t>('g')</a:t>
            </a:r>
          </a:p>
          <a:p>
            <a:r>
              <a:rPr lang="en-IN" dirty="0"/>
              <a:t>103</a:t>
            </a:r>
          </a:p>
          <a:p>
            <a:endParaRPr lang="en-IN" dirty="0"/>
          </a:p>
        </p:txBody>
      </p:sp>
    </p:spTree>
    <p:extLst>
      <p:ext uri="{BB962C8B-B14F-4D97-AF65-F5344CB8AC3E}">
        <p14:creationId xmlns="" xmlns:p14="http://schemas.microsoft.com/office/powerpoint/2010/main" val="346822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333333"/>
                </a:solidFill>
                <a:latin typeface="Arial" panose="020B0604020202020204" pitchFamily="34" charset="0"/>
              </a:rPr>
              <a:t>Mapping Type Operators</a:t>
            </a:r>
            <a:endParaRPr lang="en-IN" dirty="0"/>
          </a:p>
        </p:txBody>
      </p:sp>
      <p:sp>
        <p:nvSpPr>
          <p:cNvPr id="3" name="Content Placeholder 2"/>
          <p:cNvSpPr>
            <a:spLocks noGrp="1"/>
          </p:cNvSpPr>
          <p:nvPr>
            <p:ph idx="1"/>
          </p:nvPr>
        </p:nvSpPr>
        <p:spPr/>
        <p:txBody>
          <a:bodyPr>
            <a:normAutofit fontScale="62500" lnSpcReduction="20000"/>
          </a:bodyPr>
          <a:lstStyle/>
          <a:p>
            <a:r>
              <a:rPr lang="en-IN" b="1" dirty="0"/>
              <a:t>Dictionary Key-Lookup Operator ( [ ] </a:t>
            </a:r>
            <a:r>
              <a:rPr lang="en-IN" b="1" dirty="0" smtClean="0"/>
              <a:t>)</a:t>
            </a:r>
          </a:p>
          <a:p>
            <a:r>
              <a:rPr lang="en-US" dirty="0"/>
              <a:t>The only operator specific to dictionaries is the key-lookup operator, which works very similarly to </a:t>
            </a:r>
            <a:r>
              <a:rPr lang="en-US" dirty="0" smtClean="0"/>
              <a:t>the single </a:t>
            </a:r>
            <a:r>
              <a:rPr lang="en-US" dirty="0"/>
              <a:t>element slice operator for sequence types</a:t>
            </a:r>
            <a:r>
              <a:rPr lang="en-US" dirty="0" smtClean="0"/>
              <a:t>.</a:t>
            </a:r>
          </a:p>
          <a:p>
            <a:r>
              <a:rPr lang="en-US" dirty="0"/>
              <a:t>For a dictionary, lookups are by key, so that is the argument rather than an index</a:t>
            </a:r>
            <a:r>
              <a:rPr lang="en-US" dirty="0" smtClean="0"/>
              <a:t>.</a:t>
            </a:r>
          </a:p>
          <a:p>
            <a:pPr marL="0" indent="0">
              <a:buNone/>
            </a:pPr>
            <a:r>
              <a:rPr lang="en-IN" dirty="0" smtClean="0"/>
              <a:t>&gt;&gt;&gt; d={1:'a',2:'f'}</a:t>
            </a:r>
          </a:p>
          <a:p>
            <a:pPr marL="0" indent="0">
              <a:buNone/>
            </a:pPr>
            <a:r>
              <a:rPr lang="en-IN" dirty="0" smtClean="0"/>
              <a:t>&gt;&gt;&gt; d</a:t>
            </a:r>
          </a:p>
          <a:p>
            <a:pPr marL="0" indent="0">
              <a:buNone/>
            </a:pPr>
            <a:r>
              <a:rPr lang="en-IN" dirty="0" smtClean="0"/>
              <a:t>{1: 'a', 2: 'f'}</a:t>
            </a:r>
          </a:p>
          <a:p>
            <a:pPr marL="0" indent="0">
              <a:buNone/>
            </a:pPr>
            <a:r>
              <a:rPr lang="en-IN" dirty="0" smtClean="0"/>
              <a:t>&gt;&gt;&gt; d[3]='b'</a:t>
            </a:r>
          </a:p>
          <a:p>
            <a:pPr marL="0" indent="0">
              <a:buNone/>
            </a:pPr>
            <a:r>
              <a:rPr lang="en-IN" dirty="0" smtClean="0"/>
              <a:t>&gt;&gt;&gt; d							&gt;&gt;&gt;d[2]</a:t>
            </a:r>
          </a:p>
          <a:p>
            <a:pPr marL="0" indent="0">
              <a:buNone/>
            </a:pPr>
            <a:r>
              <a:rPr lang="en-IN" dirty="0" smtClean="0"/>
              <a:t>{1: 'a', 2: 'f', 3: 'b'}					‘f’</a:t>
            </a:r>
            <a:endParaRPr lang="en-IN" dirty="0"/>
          </a:p>
        </p:txBody>
      </p:sp>
    </p:spTree>
    <p:extLst>
      <p:ext uri="{BB962C8B-B14F-4D97-AF65-F5344CB8AC3E}">
        <p14:creationId xmlns="" xmlns:p14="http://schemas.microsoft.com/office/powerpoint/2010/main" val="3160142692"/>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333333"/>
                </a:solidFill>
                <a:latin typeface="Arial" panose="020B0604020202020204" pitchFamily="34" charset="0"/>
              </a:rPr>
              <a:t>String Built-in Methods</a:t>
            </a:r>
            <a:endParaRPr lang="en-IN" dirty="0"/>
          </a:p>
        </p:txBody>
      </p:sp>
      <p:sp>
        <p:nvSpPr>
          <p:cNvPr id="3" name="Content Placeholder 2"/>
          <p:cNvSpPr>
            <a:spLocks noGrp="1"/>
          </p:cNvSpPr>
          <p:nvPr>
            <p:ph idx="1"/>
          </p:nvPr>
        </p:nvSpPr>
        <p:spPr/>
        <p:txBody>
          <a:bodyPr>
            <a:normAutofit/>
          </a:bodyPr>
          <a:lstStyle/>
          <a:p>
            <a:r>
              <a:rPr lang="en-US" dirty="0"/>
              <a:t>All string methods should fully support </a:t>
            </a:r>
            <a:r>
              <a:rPr lang="en-US" dirty="0" smtClean="0"/>
              <a:t>Unicode strings</a:t>
            </a:r>
            <a:r>
              <a:rPr lang="en-US" dirty="0"/>
              <a:t>. Some are applicable only to Unicode strings</a:t>
            </a:r>
            <a:r>
              <a:rPr lang="en-US" dirty="0" smtClean="0"/>
              <a:t>.</a:t>
            </a:r>
          </a:p>
          <a:p>
            <a:pPr marL="0" indent="0">
              <a:buNone/>
            </a:pPr>
            <a:r>
              <a:rPr lang="en-US" dirty="0" smtClean="0"/>
              <a:t>&gt;&gt;&gt; s=‘</a:t>
            </a:r>
            <a:r>
              <a:rPr lang="en-US" dirty="0" err="1" smtClean="0"/>
              <a:t>abcDEfg</a:t>
            </a:r>
            <a:r>
              <a:rPr lang="en-US" dirty="0" smtClean="0"/>
              <a:t>’</a:t>
            </a:r>
          </a:p>
          <a:p>
            <a:pPr marL="0" indent="0">
              <a:buNone/>
            </a:pPr>
            <a:r>
              <a:rPr lang="en-IN" i="1" dirty="0" smtClean="0"/>
              <a:t>1) </a:t>
            </a:r>
            <a:r>
              <a:rPr lang="en-IN" b="1" i="1" dirty="0" err="1" smtClean="0"/>
              <a:t>string</a:t>
            </a:r>
            <a:r>
              <a:rPr lang="en-IN" b="1" dirty="0" err="1" smtClean="0"/>
              <a:t>.capitalize</a:t>
            </a:r>
            <a:r>
              <a:rPr lang="en-IN" b="1" dirty="0" smtClean="0"/>
              <a:t>(): </a:t>
            </a:r>
            <a:r>
              <a:rPr lang="en-US" dirty="0"/>
              <a:t>Capitalizes first letter of </a:t>
            </a:r>
            <a:r>
              <a:rPr lang="en-US" i="1" dirty="0" smtClean="0"/>
              <a:t>string.</a:t>
            </a:r>
          </a:p>
          <a:p>
            <a:pPr marL="0" indent="0">
              <a:buNone/>
            </a:pPr>
            <a:r>
              <a:rPr lang="en-US" i="1" dirty="0" smtClean="0"/>
              <a:t>&gt;&gt;&gt;</a:t>
            </a:r>
            <a:r>
              <a:rPr lang="en-US" i="1" dirty="0" err="1" smtClean="0"/>
              <a:t>s.capitalize</a:t>
            </a:r>
            <a:r>
              <a:rPr lang="en-US" i="1" dirty="0" smtClean="0"/>
              <a:t>()</a:t>
            </a:r>
          </a:p>
          <a:p>
            <a:pPr marL="0" indent="0">
              <a:buNone/>
            </a:pPr>
            <a:r>
              <a:rPr lang="en-US" i="1" dirty="0" err="1" smtClean="0"/>
              <a:t>Abcdefg</a:t>
            </a:r>
            <a:endParaRPr lang="en-US" i="1" dirty="0" smtClean="0"/>
          </a:p>
          <a:p>
            <a:pPr marL="0" indent="0">
              <a:buNone/>
            </a:pPr>
            <a:r>
              <a:rPr lang="en-US" i="1" dirty="0" smtClean="0"/>
              <a:t>2) </a:t>
            </a:r>
            <a:r>
              <a:rPr lang="en-US" b="1" i="1" dirty="0" err="1"/>
              <a:t>string</a:t>
            </a:r>
            <a:r>
              <a:rPr lang="en-US" b="1" dirty="0" err="1"/>
              <a:t>.center</a:t>
            </a:r>
            <a:r>
              <a:rPr lang="en-US" b="1" dirty="0"/>
              <a:t>(</a:t>
            </a:r>
            <a:r>
              <a:rPr lang="en-US" b="1" i="1" dirty="0"/>
              <a:t>width</a:t>
            </a:r>
            <a:r>
              <a:rPr lang="en-US" b="1" dirty="0" smtClean="0"/>
              <a:t>):</a:t>
            </a:r>
            <a:r>
              <a:rPr lang="en-US" dirty="0" smtClean="0"/>
              <a:t> </a:t>
            </a:r>
            <a:r>
              <a:rPr lang="en-US" dirty="0"/>
              <a:t>Returns a space-padded </a:t>
            </a:r>
            <a:r>
              <a:rPr lang="en-US" i="1" dirty="0"/>
              <a:t>string </a:t>
            </a:r>
            <a:r>
              <a:rPr lang="en-US" dirty="0"/>
              <a:t>with the </a:t>
            </a:r>
            <a:r>
              <a:rPr lang="en-US" dirty="0" smtClean="0"/>
              <a:t>original </a:t>
            </a:r>
            <a:r>
              <a:rPr lang="en-US" i="1" dirty="0" smtClean="0"/>
              <a:t>string </a:t>
            </a:r>
            <a:r>
              <a:rPr lang="en-US" dirty="0"/>
              <a:t>centered to a total of </a:t>
            </a:r>
            <a:r>
              <a:rPr lang="en-US" i="1" dirty="0"/>
              <a:t>width </a:t>
            </a:r>
            <a:r>
              <a:rPr lang="en-US" dirty="0" smtClean="0"/>
              <a:t>columns</a:t>
            </a:r>
          </a:p>
          <a:p>
            <a:pPr marL="0" indent="0">
              <a:buNone/>
            </a:pPr>
            <a:r>
              <a:rPr lang="en-US" i="1" dirty="0" smtClean="0"/>
              <a:t>&gt;&gt;&gt;</a:t>
            </a:r>
            <a:r>
              <a:rPr lang="en-US" i="1" dirty="0" err="1" smtClean="0"/>
              <a:t>s.center</a:t>
            </a:r>
            <a:r>
              <a:rPr lang="en-US" i="1" dirty="0" smtClean="0"/>
              <a:t>(21)</a:t>
            </a:r>
          </a:p>
          <a:p>
            <a:pPr marL="0" indent="0">
              <a:buNone/>
            </a:pPr>
            <a:r>
              <a:rPr lang="en-US" i="1" dirty="0" smtClean="0"/>
              <a:t>‘       </a:t>
            </a:r>
            <a:r>
              <a:rPr lang="en-US" i="1" dirty="0" err="1" smtClean="0"/>
              <a:t>abcDEfg</a:t>
            </a:r>
            <a:r>
              <a:rPr lang="en-US" i="1" dirty="0" smtClean="0"/>
              <a:t>       ‘</a:t>
            </a:r>
          </a:p>
          <a:p>
            <a:pPr marL="0" indent="0">
              <a:buNone/>
            </a:pPr>
            <a:endParaRPr lang="en-US" i="1" dirty="0" smtClean="0"/>
          </a:p>
          <a:p>
            <a:endParaRPr lang="en-IN" dirty="0" smtClean="0"/>
          </a:p>
          <a:p>
            <a:endParaRPr lang="en-IN" dirty="0"/>
          </a:p>
        </p:txBody>
      </p:sp>
    </p:spTree>
    <p:extLst>
      <p:ext uri="{BB962C8B-B14F-4D97-AF65-F5344CB8AC3E}">
        <p14:creationId xmlns="" xmlns:p14="http://schemas.microsoft.com/office/powerpoint/2010/main" val="137113415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i="1" dirty="0" err="1"/>
              <a:t>string</a:t>
            </a:r>
            <a:r>
              <a:rPr lang="en-US" b="1" dirty="0" err="1"/>
              <a:t>.count</a:t>
            </a:r>
            <a:r>
              <a:rPr lang="en-US" b="1" dirty="0"/>
              <a:t>(</a:t>
            </a:r>
            <a:r>
              <a:rPr lang="en-US" b="1" i="1" dirty="0" err="1"/>
              <a:t>str</a:t>
            </a:r>
            <a:r>
              <a:rPr lang="en-US" b="1" dirty="0"/>
              <a:t>, </a:t>
            </a:r>
            <a:r>
              <a:rPr lang="en-US" b="1" i="1" dirty="0"/>
              <a:t>beg</a:t>
            </a:r>
            <a:r>
              <a:rPr lang="en-US" b="1" dirty="0"/>
              <a:t>= 0, </a:t>
            </a:r>
            <a:r>
              <a:rPr lang="en-US" b="1" i="1" dirty="0"/>
              <a:t>end</a:t>
            </a:r>
            <a:r>
              <a:rPr lang="en-US" b="1" dirty="0"/>
              <a:t>=</a:t>
            </a:r>
            <a:r>
              <a:rPr lang="en-US" b="1" dirty="0" err="1"/>
              <a:t>len</a:t>
            </a:r>
            <a:r>
              <a:rPr lang="en-US" b="1" dirty="0"/>
              <a:t>(</a:t>
            </a:r>
            <a:r>
              <a:rPr lang="en-US" b="1" i="1" dirty="0"/>
              <a:t>string</a:t>
            </a:r>
            <a:r>
              <a:rPr lang="en-US" b="1" dirty="0" smtClean="0"/>
              <a:t>)):</a:t>
            </a:r>
            <a:r>
              <a:rPr lang="en-US" dirty="0" smtClean="0"/>
              <a:t> </a:t>
            </a:r>
            <a:r>
              <a:rPr lang="en-US" dirty="0"/>
              <a:t>Counts how many times </a:t>
            </a:r>
            <a:r>
              <a:rPr lang="en-US" i="1" dirty="0" err="1"/>
              <a:t>str</a:t>
            </a:r>
            <a:r>
              <a:rPr lang="en-US" i="1" dirty="0"/>
              <a:t> </a:t>
            </a:r>
            <a:r>
              <a:rPr lang="en-US" dirty="0"/>
              <a:t>occurs in </a:t>
            </a:r>
            <a:r>
              <a:rPr lang="en-US" i="1" dirty="0"/>
              <a:t>string</a:t>
            </a:r>
            <a:r>
              <a:rPr lang="en-US" dirty="0"/>
              <a:t>, </a:t>
            </a:r>
            <a:r>
              <a:rPr lang="en-US" dirty="0" smtClean="0"/>
              <a:t>or in </a:t>
            </a:r>
            <a:r>
              <a:rPr lang="en-US" dirty="0"/>
              <a:t>a substring of </a:t>
            </a:r>
            <a:r>
              <a:rPr lang="en-US" i="1" dirty="0"/>
              <a:t>string </a:t>
            </a:r>
            <a:r>
              <a:rPr lang="en-US" dirty="0"/>
              <a:t>if starting index </a:t>
            </a:r>
            <a:r>
              <a:rPr lang="en-US" i="1" dirty="0"/>
              <a:t>beg </a:t>
            </a:r>
            <a:r>
              <a:rPr lang="en-US" dirty="0" smtClean="0"/>
              <a:t>and ending </a:t>
            </a:r>
            <a:r>
              <a:rPr lang="en-US" dirty="0"/>
              <a:t>index </a:t>
            </a:r>
            <a:r>
              <a:rPr lang="en-US" i="1" dirty="0"/>
              <a:t>end </a:t>
            </a:r>
            <a:r>
              <a:rPr lang="en-US" dirty="0"/>
              <a:t>are </a:t>
            </a:r>
            <a:r>
              <a:rPr lang="en-US" dirty="0" smtClean="0"/>
              <a:t>given.</a:t>
            </a:r>
          </a:p>
          <a:p>
            <a:pPr marL="0" indent="0">
              <a:buNone/>
            </a:pPr>
            <a:r>
              <a:rPr lang="en-IN" dirty="0" smtClean="0"/>
              <a:t>&gt;&gt;&gt; </a:t>
            </a:r>
            <a:r>
              <a:rPr lang="en-IN" dirty="0" err="1" smtClean="0"/>
              <a:t>s.count</a:t>
            </a:r>
            <a:r>
              <a:rPr lang="en-IN" dirty="0" smtClean="0"/>
              <a:t>('Ef',3)</a:t>
            </a:r>
          </a:p>
          <a:p>
            <a:pPr marL="0" indent="0">
              <a:buNone/>
            </a:pPr>
            <a:r>
              <a:rPr lang="en-IN" dirty="0" smtClean="0"/>
              <a:t>1</a:t>
            </a:r>
          </a:p>
          <a:p>
            <a:pPr marL="0" indent="0">
              <a:buNone/>
            </a:pPr>
            <a:endParaRPr lang="en-IN" dirty="0"/>
          </a:p>
        </p:txBody>
      </p:sp>
    </p:spTree>
    <p:extLst>
      <p:ext uri="{BB962C8B-B14F-4D97-AF65-F5344CB8AC3E}">
        <p14:creationId xmlns="" xmlns:p14="http://schemas.microsoft.com/office/powerpoint/2010/main" val="377700956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TUPLES</a:t>
            </a:r>
            <a:endParaRPr lang="en-IN" dirty="0"/>
          </a:p>
        </p:txBody>
      </p:sp>
      <p:sp>
        <p:nvSpPr>
          <p:cNvPr id="3" name="Subtitle 2"/>
          <p:cNvSpPr>
            <a:spLocks noGrp="1"/>
          </p:cNvSpPr>
          <p:nvPr>
            <p:ph type="subTitle" idx="1"/>
          </p:nvPr>
        </p:nvSpPr>
        <p:spPr/>
        <p:txBody>
          <a:bodyPr>
            <a:normAutofit fontScale="77500" lnSpcReduction="20000"/>
          </a:bodyPr>
          <a:lstStyle/>
          <a:p>
            <a:r>
              <a:rPr lang="en-US" dirty="0" smtClean="0"/>
              <a:t>By</a:t>
            </a:r>
          </a:p>
          <a:p>
            <a:r>
              <a:rPr lang="en-US" dirty="0" smtClean="0"/>
              <a:t>Mrs. E. </a:t>
            </a:r>
            <a:r>
              <a:rPr lang="en-US" dirty="0" err="1" smtClean="0"/>
              <a:t>Himabindu</a:t>
            </a:r>
            <a:endParaRPr lang="en-US" dirty="0" smtClean="0"/>
          </a:p>
          <a:p>
            <a:r>
              <a:rPr lang="en-US" dirty="0" smtClean="0"/>
              <a:t>Asst. Professor</a:t>
            </a:r>
          </a:p>
          <a:p>
            <a:r>
              <a:rPr lang="en-US" dirty="0" smtClean="0"/>
              <a:t>SVIT</a:t>
            </a:r>
          </a:p>
          <a:p>
            <a:endParaRPr lang="en-IN" dirty="0"/>
          </a:p>
        </p:txBody>
      </p:sp>
    </p:spTree>
    <p:extLst>
      <p:ext uri="{BB962C8B-B14F-4D97-AF65-F5344CB8AC3E}">
        <p14:creationId xmlns="" xmlns:p14="http://schemas.microsoft.com/office/powerpoint/2010/main" val="26210466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Tuples</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Tuples are another container type almost similar to lists.</a:t>
            </a:r>
          </a:p>
          <a:p>
            <a:pPr>
              <a:buFont typeface="Courier New" panose="02070309020205020404" pitchFamily="49" charset="0"/>
              <a:buChar char="o"/>
            </a:pPr>
            <a:r>
              <a:rPr lang="en-US" dirty="0" smtClean="0"/>
              <a:t>Tuples use parentheses and lists use square brackets.</a:t>
            </a:r>
          </a:p>
          <a:p>
            <a:pPr>
              <a:buFont typeface="Courier New" panose="02070309020205020404" pitchFamily="49" charset="0"/>
              <a:buChar char="o"/>
            </a:pPr>
            <a:r>
              <a:rPr lang="en-US" dirty="0" smtClean="0"/>
              <a:t>Tuples are immutable and lists are mutable.</a:t>
            </a:r>
          </a:p>
          <a:p>
            <a:pPr>
              <a:buFont typeface="Courier New" panose="02070309020205020404" pitchFamily="49" charset="0"/>
              <a:buChar char="o"/>
            </a:pPr>
            <a:endParaRPr lang="en-US" dirty="0" smtClean="0"/>
          </a:p>
          <a:p>
            <a:pPr>
              <a:buFont typeface="Courier New" panose="02070309020205020404" pitchFamily="49" charset="0"/>
              <a:buChar char="o"/>
            </a:pPr>
            <a:endParaRPr lang="en-US" dirty="0"/>
          </a:p>
          <a:p>
            <a:r>
              <a:rPr lang="en-US" dirty="0" smtClean="0"/>
              <a:t>Tuples are immutable, so they can be a dictionary key.</a:t>
            </a:r>
          </a:p>
          <a:p>
            <a:r>
              <a:rPr lang="en-US" dirty="0" smtClean="0"/>
              <a:t>Tuples are default when dealing with a group of objects.</a:t>
            </a:r>
            <a:endParaRPr lang="en-IN" dirty="0"/>
          </a:p>
        </p:txBody>
      </p:sp>
    </p:spTree>
    <p:extLst>
      <p:ext uri="{BB962C8B-B14F-4D97-AF65-F5344CB8AC3E}">
        <p14:creationId xmlns="" xmlns:p14="http://schemas.microsoft.com/office/powerpoint/2010/main" val="37826628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create and assign, access values, update tuples, remove tuple elements and tuples.</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Create</a:t>
            </a:r>
          </a:p>
          <a:p>
            <a:pPr marL="0" indent="0">
              <a:buNone/>
            </a:pPr>
            <a:r>
              <a:rPr lang="en-US" dirty="0" smtClean="0"/>
              <a:t>&gt;&gt;&gt;t1=(123,’abc’,34.5,[‘</a:t>
            </a:r>
            <a:r>
              <a:rPr lang="en-US" dirty="0" err="1" smtClean="0"/>
              <a:t>x’,’y</a:t>
            </a:r>
            <a:r>
              <a:rPr lang="en-US" dirty="0" smtClean="0"/>
              <a:t>’],4+3j)</a:t>
            </a:r>
          </a:p>
          <a:p>
            <a:pPr marL="0" indent="0">
              <a:buNone/>
            </a:pPr>
            <a:r>
              <a:rPr lang="en-US" dirty="0" smtClean="0"/>
              <a:t>&gt;&gt;&gt;print(t1)		#or </a:t>
            </a:r>
            <a:r>
              <a:rPr lang="en-US" dirty="0" err="1" smtClean="0"/>
              <a:t>ti</a:t>
            </a:r>
            <a:endParaRPr lang="en-US" dirty="0" smtClean="0"/>
          </a:p>
          <a:p>
            <a:pPr marL="0" indent="0">
              <a:buNone/>
            </a:pPr>
            <a:r>
              <a:rPr lang="en-US" dirty="0" smtClean="0"/>
              <a:t>(123,’abc’,34.5,[‘</a:t>
            </a:r>
            <a:r>
              <a:rPr lang="en-US" dirty="0" err="1" smtClean="0"/>
              <a:t>x’,’y</a:t>
            </a:r>
            <a:r>
              <a:rPr lang="en-US" dirty="0" smtClean="0"/>
              <a:t>’],(4+3j))</a:t>
            </a:r>
          </a:p>
          <a:p>
            <a:pPr marL="0" indent="0">
              <a:buNone/>
            </a:pPr>
            <a:r>
              <a:rPr lang="en-US" dirty="0" smtClean="0"/>
              <a:t>&gt;&gt;&gt;tuple(‘</a:t>
            </a:r>
            <a:r>
              <a:rPr lang="en-US" dirty="0" err="1" smtClean="0"/>
              <a:t>abc</a:t>
            </a:r>
            <a:r>
              <a:rPr lang="en-US" dirty="0" smtClean="0"/>
              <a:t>’)</a:t>
            </a:r>
          </a:p>
          <a:p>
            <a:pPr marL="0" indent="0">
              <a:buNone/>
            </a:pPr>
            <a:r>
              <a:rPr lang="en-US" dirty="0" smtClean="0"/>
              <a:t>(‘</a:t>
            </a:r>
            <a:r>
              <a:rPr lang="en-US" dirty="0" err="1" smtClean="0"/>
              <a:t>a’,’b’,’c</a:t>
            </a:r>
            <a:r>
              <a:rPr lang="en-US" dirty="0" smtClean="0"/>
              <a:t>’)</a:t>
            </a:r>
          </a:p>
          <a:p>
            <a:pPr marL="0" indent="0">
              <a:buNone/>
            </a:pPr>
            <a:r>
              <a:rPr lang="en-US" dirty="0" smtClean="0"/>
              <a:t>&gt;&gt;&gt;tuple([1,2,3])</a:t>
            </a:r>
          </a:p>
          <a:p>
            <a:pPr marL="0" indent="0">
              <a:buNone/>
            </a:pPr>
            <a:r>
              <a:rPr lang="en-US" dirty="0" smtClean="0"/>
              <a:t>(1,2,3)</a:t>
            </a:r>
          </a:p>
        </p:txBody>
      </p:sp>
    </p:spTree>
    <p:extLst>
      <p:ext uri="{BB962C8B-B14F-4D97-AF65-F5344CB8AC3E}">
        <p14:creationId xmlns="" xmlns:p14="http://schemas.microsoft.com/office/powerpoint/2010/main" val="312982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Access</a:t>
            </a:r>
          </a:p>
          <a:p>
            <a:endParaRPr lang="en-US" dirty="0" smtClean="0"/>
          </a:p>
          <a:p>
            <a:pPr marL="0" indent="0">
              <a:buNone/>
            </a:pPr>
            <a:r>
              <a:rPr lang="en-US" dirty="0" smtClean="0"/>
              <a:t>&gt;&gt;&gt;t1[1:4]</a:t>
            </a:r>
          </a:p>
          <a:p>
            <a:pPr marL="0" indent="0">
              <a:buNone/>
            </a:pPr>
            <a:r>
              <a:rPr lang="en-US" dirty="0" smtClean="0"/>
              <a:t>(123,’abc’,34.5,[‘</a:t>
            </a:r>
            <a:r>
              <a:rPr lang="en-US" dirty="0" err="1" smtClean="0"/>
              <a:t>x’,’y</a:t>
            </a:r>
            <a:r>
              <a:rPr lang="en-US" dirty="0" smtClean="0"/>
              <a:t>’])</a:t>
            </a:r>
          </a:p>
          <a:p>
            <a:pPr marL="0" indent="0">
              <a:buNone/>
            </a:pPr>
            <a:r>
              <a:rPr lang="en-US" dirty="0" smtClean="0"/>
              <a:t>&gt;&gt;&gt;t1[3][0]</a:t>
            </a:r>
          </a:p>
          <a:p>
            <a:pPr marL="0" indent="0">
              <a:buNone/>
            </a:pPr>
            <a:r>
              <a:rPr lang="en-US" dirty="0" smtClean="0"/>
              <a:t>‘x’</a:t>
            </a:r>
            <a:endParaRPr lang="en-IN" dirty="0"/>
          </a:p>
        </p:txBody>
      </p:sp>
    </p:spTree>
    <p:extLst>
      <p:ext uri="{BB962C8B-B14F-4D97-AF65-F5344CB8AC3E}">
        <p14:creationId xmlns="" xmlns:p14="http://schemas.microsoft.com/office/powerpoint/2010/main" val="387009717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US" dirty="0" smtClean="0"/>
              <a:t>Update </a:t>
            </a:r>
          </a:p>
          <a:p>
            <a:pPr marL="0" indent="0">
              <a:buNone/>
            </a:pPr>
            <a:r>
              <a:rPr lang="en-US" dirty="0" smtClean="0"/>
              <a:t>&gt;&gt;&gt;t1=t1[0],t1[2],t1[4]</a:t>
            </a:r>
          </a:p>
          <a:p>
            <a:pPr marL="0" indent="0">
              <a:buNone/>
            </a:pPr>
            <a:r>
              <a:rPr lang="en-US" dirty="0" smtClean="0"/>
              <a:t>&gt;&gt;&gt;t1</a:t>
            </a:r>
          </a:p>
          <a:p>
            <a:pPr marL="0" indent="0">
              <a:buNone/>
            </a:pPr>
            <a:r>
              <a:rPr lang="en-US" dirty="0" smtClean="0"/>
              <a:t>(123,34.5,(4+3j))</a:t>
            </a:r>
          </a:p>
          <a:p>
            <a:pPr marL="0" indent="0">
              <a:buNone/>
            </a:pPr>
            <a:r>
              <a:rPr lang="en-US" dirty="0" smtClean="0"/>
              <a:t>&gt;&gt;&gt;t2=(12,34.5)</a:t>
            </a:r>
          </a:p>
          <a:p>
            <a:pPr marL="0" indent="0">
              <a:buNone/>
            </a:pPr>
            <a:r>
              <a:rPr lang="en-US" dirty="0" smtClean="0"/>
              <a:t>&gt;&gt;&gt;t3=(‘</a:t>
            </a:r>
            <a:r>
              <a:rPr lang="en-US" dirty="0" err="1" smtClean="0"/>
              <a:t>abc</a:t>
            </a:r>
            <a:r>
              <a:rPr lang="en-US" dirty="0" smtClean="0"/>
              <a:t>’,’xyz’)</a:t>
            </a:r>
          </a:p>
          <a:p>
            <a:pPr marL="0" indent="0">
              <a:buNone/>
            </a:pPr>
            <a:r>
              <a:rPr lang="en-US" dirty="0" smtClean="0"/>
              <a:t>&gt;&gt;&gt;t4=t2+t3</a:t>
            </a:r>
          </a:p>
          <a:p>
            <a:pPr marL="0" indent="0">
              <a:buNone/>
            </a:pPr>
            <a:r>
              <a:rPr lang="en-US" dirty="0" smtClean="0"/>
              <a:t>&gt;&gt;&gt;t4</a:t>
            </a:r>
          </a:p>
          <a:p>
            <a:pPr marL="0" indent="0">
              <a:buNone/>
            </a:pPr>
            <a:r>
              <a:rPr lang="en-US" dirty="0" smtClean="0"/>
              <a:t>(12,34.5,’abc’,’xyz’)</a:t>
            </a:r>
            <a:endParaRPr lang="en-IN" dirty="0"/>
          </a:p>
        </p:txBody>
      </p:sp>
    </p:spTree>
    <p:extLst>
      <p:ext uri="{BB962C8B-B14F-4D97-AF65-F5344CB8AC3E}">
        <p14:creationId xmlns="" xmlns:p14="http://schemas.microsoft.com/office/powerpoint/2010/main" val="406065100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Remove</a:t>
            </a:r>
          </a:p>
          <a:p>
            <a:endParaRPr lang="en-US" dirty="0"/>
          </a:p>
          <a:p>
            <a:pPr marL="0" indent="0">
              <a:buNone/>
            </a:pPr>
            <a:r>
              <a:rPr lang="en-US" dirty="0" smtClean="0"/>
              <a:t>&gt;&gt;&gt;del t1</a:t>
            </a:r>
          </a:p>
          <a:p>
            <a:pPr marL="0" indent="0">
              <a:buNone/>
            </a:pPr>
            <a:endParaRPr lang="en-US" dirty="0"/>
          </a:p>
          <a:p>
            <a:pPr marL="0" indent="0">
              <a:buNone/>
            </a:pPr>
            <a:r>
              <a:rPr lang="en-US" dirty="0" smtClean="0"/>
              <a:t>Removal of tuple elements is not possible.</a:t>
            </a:r>
            <a:endParaRPr lang="en-IN" dirty="0"/>
          </a:p>
        </p:txBody>
      </p:sp>
    </p:spTree>
    <p:extLst>
      <p:ext uri="{BB962C8B-B14F-4D97-AF65-F5344CB8AC3E}">
        <p14:creationId xmlns="" xmlns:p14="http://schemas.microsoft.com/office/powerpoint/2010/main" val="426338000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 operators and Built-in functions</a:t>
            </a:r>
            <a:endParaRPr lang="en-IN"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Standard type operators , sequence type operators and Built-in functions are all the same as with lists.</a:t>
            </a:r>
          </a:p>
          <a:p>
            <a:endParaRPr lang="en-IN" dirty="0"/>
          </a:p>
        </p:txBody>
      </p:sp>
    </p:spTree>
    <p:extLst>
      <p:ext uri="{BB962C8B-B14F-4D97-AF65-F5344CB8AC3E}">
        <p14:creationId xmlns="" xmlns:p14="http://schemas.microsoft.com/office/powerpoint/2010/main" val="290704793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functions</a:t>
            </a:r>
            <a:endParaRPr lang="en-IN" dirty="0"/>
          </a:p>
        </p:txBody>
      </p:sp>
      <p:sp>
        <p:nvSpPr>
          <p:cNvPr id="3" name="Content Placeholder 2"/>
          <p:cNvSpPr>
            <a:spLocks noGrp="1"/>
          </p:cNvSpPr>
          <p:nvPr>
            <p:ph idx="1"/>
          </p:nvPr>
        </p:nvSpPr>
        <p:spPr/>
        <p:txBody>
          <a:bodyPr>
            <a:normAutofit fontScale="85000" lnSpcReduction="20000"/>
          </a:bodyPr>
          <a:lstStyle/>
          <a:p>
            <a:r>
              <a:rPr lang="en-US" dirty="0" err="1"/>
              <a:t>s</a:t>
            </a:r>
            <a:r>
              <a:rPr lang="en-US" dirty="0" err="1" smtClean="0"/>
              <a:t>tr</a:t>
            </a:r>
            <a:r>
              <a:rPr lang="en-US" dirty="0" smtClean="0"/>
              <a:t>(</a:t>
            </a:r>
            <a:r>
              <a:rPr lang="en-US" dirty="0" err="1" smtClean="0"/>
              <a:t>obj</a:t>
            </a:r>
            <a:r>
              <a:rPr lang="en-US" dirty="0" smtClean="0"/>
              <a:t>)</a:t>
            </a:r>
          </a:p>
          <a:p>
            <a:r>
              <a:rPr lang="en-US" dirty="0" err="1" smtClean="0"/>
              <a:t>len</a:t>
            </a:r>
            <a:r>
              <a:rPr lang="en-US" dirty="0" smtClean="0"/>
              <a:t>(</a:t>
            </a:r>
            <a:r>
              <a:rPr lang="en-US" dirty="0" err="1" smtClean="0"/>
              <a:t>seq</a:t>
            </a:r>
            <a:r>
              <a:rPr lang="en-US" dirty="0" smtClean="0"/>
              <a:t>)</a:t>
            </a:r>
          </a:p>
          <a:p>
            <a:r>
              <a:rPr lang="en-US" dirty="0"/>
              <a:t>m</a:t>
            </a:r>
            <a:r>
              <a:rPr lang="en-US" dirty="0" smtClean="0"/>
              <a:t>ax(</a:t>
            </a:r>
            <a:r>
              <a:rPr lang="en-US" dirty="0" err="1" smtClean="0"/>
              <a:t>seq</a:t>
            </a:r>
            <a:r>
              <a:rPr lang="en-US" dirty="0" smtClean="0"/>
              <a:t>)</a:t>
            </a:r>
          </a:p>
          <a:p>
            <a:r>
              <a:rPr lang="en-US" dirty="0" err="1" smtClean="0"/>
              <a:t>minseq</a:t>
            </a:r>
            <a:r>
              <a:rPr lang="en-US" dirty="0" smtClean="0"/>
              <a:t>)</a:t>
            </a:r>
          </a:p>
          <a:p>
            <a:r>
              <a:rPr lang="en-US" dirty="0" err="1" smtClean="0"/>
              <a:t>cmp</a:t>
            </a:r>
            <a:r>
              <a:rPr lang="en-US" dirty="0" smtClean="0"/>
              <a:t>(seq1,seq2)</a:t>
            </a:r>
          </a:p>
          <a:p>
            <a:r>
              <a:rPr lang="en-US" dirty="0"/>
              <a:t>l</a:t>
            </a:r>
            <a:r>
              <a:rPr lang="en-US" dirty="0" smtClean="0"/>
              <a:t>ist(</a:t>
            </a:r>
            <a:r>
              <a:rPr lang="en-US" dirty="0" err="1" smtClean="0"/>
              <a:t>seq</a:t>
            </a:r>
            <a:r>
              <a:rPr lang="en-US" dirty="0" smtClean="0"/>
              <a:t>)</a:t>
            </a:r>
          </a:p>
          <a:p>
            <a:r>
              <a:rPr lang="en-US" dirty="0" smtClean="0"/>
              <a:t>reversed(</a:t>
            </a:r>
            <a:r>
              <a:rPr lang="en-US" dirty="0" err="1" smtClean="0"/>
              <a:t>seq</a:t>
            </a:r>
            <a:r>
              <a:rPr lang="en-US" dirty="0" smtClean="0"/>
              <a:t>)</a:t>
            </a:r>
          </a:p>
          <a:p>
            <a:r>
              <a:rPr lang="en-US" dirty="0"/>
              <a:t>s</a:t>
            </a:r>
            <a:r>
              <a:rPr lang="en-US" dirty="0" smtClean="0"/>
              <a:t>orted(</a:t>
            </a:r>
            <a:r>
              <a:rPr lang="en-US" dirty="0" err="1" smtClean="0"/>
              <a:t>seq</a:t>
            </a:r>
            <a:r>
              <a:rPr lang="en-US" dirty="0" smtClean="0"/>
              <a:t>)</a:t>
            </a:r>
            <a:endParaRPr lang="en-IN" dirty="0"/>
          </a:p>
        </p:txBody>
      </p:sp>
    </p:spTree>
    <p:extLst>
      <p:ext uri="{BB962C8B-B14F-4D97-AF65-F5344CB8AC3E}">
        <p14:creationId xmlns="" xmlns:p14="http://schemas.microsoft.com/office/powerpoint/2010/main" val="2400098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US" b="1" dirty="0"/>
              <a:t>(Key) Membership (in, not in</a:t>
            </a:r>
            <a:r>
              <a:rPr lang="en-US" b="1" dirty="0" smtClean="0"/>
              <a:t>)</a:t>
            </a:r>
          </a:p>
          <a:p>
            <a:r>
              <a:rPr lang="en-US" dirty="0" smtClean="0"/>
              <a:t>We can </a:t>
            </a:r>
            <a:r>
              <a:rPr lang="en-US" dirty="0"/>
              <a:t>use the </a:t>
            </a:r>
            <a:r>
              <a:rPr lang="en-US" b="1" dirty="0"/>
              <a:t>in </a:t>
            </a:r>
            <a:r>
              <a:rPr lang="en-US" dirty="0"/>
              <a:t>and </a:t>
            </a:r>
            <a:r>
              <a:rPr lang="en-US" b="1" dirty="0"/>
              <a:t>not in </a:t>
            </a:r>
            <a:r>
              <a:rPr lang="en-US" dirty="0"/>
              <a:t>operators to check key </a:t>
            </a:r>
            <a:r>
              <a:rPr lang="en-US" dirty="0" smtClean="0"/>
              <a:t>membership instead </a:t>
            </a:r>
            <a:r>
              <a:rPr lang="en-US" dirty="0"/>
              <a:t>of the </a:t>
            </a:r>
            <a:r>
              <a:rPr lang="en-US" dirty="0" err="1"/>
              <a:t>has_key</a:t>
            </a:r>
            <a:r>
              <a:rPr lang="en-US" dirty="0"/>
              <a:t>() method</a:t>
            </a:r>
            <a:r>
              <a:rPr lang="en-US" dirty="0" smtClean="0"/>
              <a:t>:</a:t>
            </a:r>
          </a:p>
          <a:p>
            <a:endParaRPr lang="en-US" dirty="0"/>
          </a:p>
          <a:p>
            <a:pPr marL="0" indent="0">
              <a:buNone/>
            </a:pPr>
            <a:r>
              <a:rPr lang="en-IN" dirty="0"/>
              <a:t>&gt;&gt;&gt; 'name' </a:t>
            </a:r>
            <a:r>
              <a:rPr lang="en-IN" b="1" dirty="0"/>
              <a:t>in </a:t>
            </a:r>
            <a:r>
              <a:rPr lang="en-IN" dirty="0"/>
              <a:t>dict2</a:t>
            </a:r>
          </a:p>
          <a:p>
            <a:pPr marL="0" indent="0">
              <a:buNone/>
            </a:pPr>
            <a:r>
              <a:rPr lang="en-IN" dirty="0"/>
              <a:t>True</a:t>
            </a:r>
          </a:p>
          <a:p>
            <a:pPr marL="0" indent="0">
              <a:buNone/>
            </a:pPr>
            <a:r>
              <a:rPr lang="en-IN" dirty="0"/>
              <a:t>&gt;&gt;&gt; 'phone' </a:t>
            </a:r>
            <a:r>
              <a:rPr lang="en-IN" b="1" dirty="0"/>
              <a:t>in </a:t>
            </a:r>
            <a:r>
              <a:rPr lang="en-IN" dirty="0"/>
              <a:t>dict2</a:t>
            </a:r>
          </a:p>
          <a:p>
            <a:pPr marL="0" indent="0">
              <a:buNone/>
            </a:pPr>
            <a:r>
              <a:rPr lang="en-IN" dirty="0"/>
              <a:t>False</a:t>
            </a:r>
          </a:p>
        </p:txBody>
      </p:sp>
    </p:spTree>
    <p:extLst>
      <p:ext uri="{BB962C8B-B14F-4D97-AF65-F5344CB8AC3E}">
        <p14:creationId xmlns="" xmlns:p14="http://schemas.microsoft.com/office/powerpoint/2010/main" val="76027346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 type operators and Built-in functions and methods</a:t>
            </a:r>
            <a:endParaRPr lang="en-IN" dirty="0"/>
          </a:p>
        </p:txBody>
      </p:sp>
      <p:sp>
        <p:nvSpPr>
          <p:cNvPr id="3" name="Content Placeholder 2"/>
          <p:cNvSpPr>
            <a:spLocks noGrp="1"/>
          </p:cNvSpPr>
          <p:nvPr>
            <p:ph idx="1"/>
          </p:nvPr>
        </p:nvSpPr>
        <p:spPr/>
        <p:txBody>
          <a:bodyPr/>
          <a:lstStyle/>
          <a:p>
            <a:r>
              <a:rPr lang="en-US" dirty="0" smtClean="0"/>
              <a:t>Tuple have</a:t>
            </a:r>
          </a:p>
          <a:p>
            <a:pPr marL="0" indent="0">
              <a:buNone/>
            </a:pPr>
            <a:r>
              <a:rPr lang="en-US" dirty="0" smtClean="0"/>
              <a:t>     -- no operators</a:t>
            </a:r>
          </a:p>
          <a:p>
            <a:pPr marL="0" indent="0">
              <a:buNone/>
            </a:pPr>
            <a:r>
              <a:rPr lang="en-US" dirty="0"/>
              <a:t> </a:t>
            </a:r>
            <a:r>
              <a:rPr lang="en-US" dirty="0" smtClean="0"/>
              <a:t>    -- no built-in functions</a:t>
            </a:r>
          </a:p>
          <a:p>
            <a:pPr marL="0" indent="0">
              <a:buNone/>
            </a:pPr>
            <a:r>
              <a:rPr lang="en-US" dirty="0" smtClean="0"/>
              <a:t>For themselves.</a:t>
            </a:r>
          </a:p>
          <a:p>
            <a:pPr marL="0" indent="0">
              <a:buNone/>
            </a:pPr>
            <a:endParaRPr lang="en-US" dirty="0"/>
          </a:p>
          <a:p>
            <a:pPr marL="0" indent="0">
              <a:buNone/>
            </a:pPr>
            <a:r>
              <a:rPr lang="en-US" dirty="0" smtClean="0"/>
              <a:t>List’s methods cannot be used for tuples.</a:t>
            </a:r>
          </a:p>
          <a:p>
            <a:pPr marL="0" indent="0">
              <a:buNone/>
            </a:pPr>
            <a:endParaRPr lang="en-IN" dirty="0"/>
          </a:p>
        </p:txBody>
      </p:sp>
    </p:spTree>
    <p:extLst>
      <p:ext uri="{BB962C8B-B14F-4D97-AF65-F5344CB8AC3E}">
        <p14:creationId xmlns="" xmlns:p14="http://schemas.microsoft.com/office/powerpoint/2010/main" val="396703982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 Features of Tuples</a:t>
            </a:r>
            <a:endParaRPr lang="en-IN" b="1" dirty="0"/>
          </a:p>
        </p:txBody>
      </p:sp>
      <p:sp>
        <p:nvSpPr>
          <p:cNvPr id="3" name="Content Placeholder 2"/>
          <p:cNvSpPr>
            <a:spLocks noGrp="1"/>
          </p:cNvSpPr>
          <p:nvPr>
            <p:ph idx="1"/>
          </p:nvPr>
        </p:nvSpPr>
        <p:spPr/>
        <p:txBody>
          <a:bodyPr/>
          <a:lstStyle/>
          <a:p>
            <a:pPr marL="514350" indent="-514350">
              <a:buAutoNum type="arabicPeriod"/>
            </a:pPr>
            <a:r>
              <a:rPr lang="en-US" b="1" dirty="0" smtClean="0"/>
              <a:t>How are tuples affected by Immutability</a:t>
            </a:r>
          </a:p>
          <a:p>
            <a:pPr marL="514350" indent="-514350">
              <a:buAutoNum type="arabicPeriod"/>
            </a:pPr>
            <a:endParaRPr lang="en-US" dirty="0"/>
          </a:p>
          <a:p>
            <a:pPr marL="0" indent="0">
              <a:buNone/>
            </a:pPr>
            <a:r>
              <a:rPr lang="en-US" dirty="0" smtClean="0"/>
              <a:t>-- A data type is immutable means that, once an object is defined, its value cannot be updated, unless, a completely new object is allocated.</a:t>
            </a:r>
            <a:endParaRPr lang="en-IN" dirty="0"/>
          </a:p>
        </p:txBody>
      </p:sp>
    </p:spTree>
    <p:extLst>
      <p:ext uri="{BB962C8B-B14F-4D97-AF65-F5344CB8AC3E}">
        <p14:creationId xmlns="" xmlns:p14="http://schemas.microsoft.com/office/powerpoint/2010/main" val="144019146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2. </a:t>
            </a:r>
            <a:r>
              <a:rPr lang="en-US" b="1" dirty="0" smtClean="0"/>
              <a:t>Tuples are not Quite so ‘Immutable’</a:t>
            </a:r>
          </a:p>
          <a:p>
            <a:pPr marL="0" indent="0">
              <a:buNone/>
            </a:pPr>
            <a:r>
              <a:rPr lang="en-US" dirty="0" smtClean="0"/>
              <a:t>--concatenation works:</a:t>
            </a:r>
          </a:p>
          <a:p>
            <a:pPr marL="0" indent="0">
              <a:buNone/>
            </a:pPr>
            <a:r>
              <a:rPr lang="en-US" dirty="0" smtClean="0"/>
              <a:t>There is nothing wrong with putting tuples together to form a larger tuple.</a:t>
            </a:r>
          </a:p>
          <a:p>
            <a:pPr marL="0" indent="0">
              <a:buNone/>
            </a:pPr>
            <a:r>
              <a:rPr lang="en-US" dirty="0" smtClean="0"/>
              <a:t>&gt;&gt;&gt;t1=(1,2,3)</a:t>
            </a:r>
          </a:p>
          <a:p>
            <a:pPr marL="0" indent="0">
              <a:buNone/>
            </a:pPr>
            <a:r>
              <a:rPr lang="en-US" dirty="0" smtClean="0"/>
              <a:t>&gt;&gt;&gt;t2=(‘</a:t>
            </a:r>
            <a:r>
              <a:rPr lang="en-US" dirty="0" err="1" smtClean="0"/>
              <a:t>a’,’b’,’c</a:t>
            </a:r>
            <a:r>
              <a:rPr lang="en-US" dirty="0" smtClean="0"/>
              <a:t>’)</a:t>
            </a:r>
          </a:p>
          <a:p>
            <a:pPr marL="0" indent="0">
              <a:buNone/>
            </a:pPr>
            <a:r>
              <a:rPr lang="en-US" dirty="0" smtClean="0"/>
              <a:t>&gt;&gt;&gt;t3=t1+t2</a:t>
            </a:r>
          </a:p>
          <a:p>
            <a:pPr marL="0" indent="0">
              <a:buNone/>
            </a:pPr>
            <a:r>
              <a:rPr lang="en-US" dirty="0" smtClean="0"/>
              <a:t>&gt;&gt;&gt;t3</a:t>
            </a:r>
          </a:p>
          <a:p>
            <a:pPr marL="0" indent="0">
              <a:buNone/>
            </a:pPr>
            <a:r>
              <a:rPr lang="en-US" dirty="0" smtClean="0"/>
              <a:t>(1,2,3,’a’,’b’,’c’)</a:t>
            </a:r>
          </a:p>
          <a:p>
            <a:pPr marL="0" indent="0">
              <a:buNone/>
            </a:pPr>
            <a:endParaRPr lang="en-US" dirty="0" smtClean="0"/>
          </a:p>
          <a:p>
            <a:pPr marL="0" indent="0">
              <a:buNone/>
            </a:pPr>
            <a:endParaRPr lang="en-IN" dirty="0"/>
          </a:p>
        </p:txBody>
      </p:sp>
    </p:spTree>
    <p:extLst>
      <p:ext uri="{BB962C8B-B14F-4D97-AF65-F5344CB8AC3E}">
        <p14:creationId xmlns="" xmlns:p14="http://schemas.microsoft.com/office/powerpoint/2010/main" val="63170511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--Repetition works:</a:t>
            </a:r>
          </a:p>
          <a:p>
            <a:pPr marL="0" indent="0">
              <a:buNone/>
            </a:pPr>
            <a:r>
              <a:rPr lang="en-US" dirty="0" smtClean="0"/>
              <a:t>Concatenation of multiple copies of  the same elements.</a:t>
            </a:r>
          </a:p>
          <a:p>
            <a:pPr marL="0" indent="0">
              <a:buNone/>
            </a:pPr>
            <a:r>
              <a:rPr lang="en-US" dirty="0" smtClean="0"/>
              <a:t>--Although tuple objects themselves are immutable, tuples can contain mutable objects that can be changed.</a:t>
            </a:r>
          </a:p>
          <a:p>
            <a:pPr marL="0" indent="0">
              <a:buNone/>
            </a:pPr>
            <a:r>
              <a:rPr lang="en-US" dirty="0" smtClean="0"/>
              <a:t>&gt;&gt;&gt;t=([‘xyz’,123],23,103.4)</a:t>
            </a:r>
          </a:p>
          <a:p>
            <a:pPr marL="0" indent="0">
              <a:buNone/>
            </a:pPr>
            <a:r>
              <a:rPr lang="en-US" dirty="0" smtClean="0"/>
              <a:t>&gt;&gt;&gt;t[0][1]</a:t>
            </a:r>
          </a:p>
          <a:p>
            <a:pPr marL="0" indent="0">
              <a:buNone/>
            </a:pPr>
            <a:r>
              <a:rPr lang="en-US" dirty="0" smtClean="0"/>
              <a:t>123</a:t>
            </a:r>
          </a:p>
          <a:p>
            <a:pPr marL="0" indent="0">
              <a:buNone/>
            </a:pPr>
            <a:r>
              <a:rPr lang="en-US" dirty="0" smtClean="0"/>
              <a:t>&gt;&gt;&gt;t[0][1]=[‘</a:t>
            </a:r>
            <a:r>
              <a:rPr lang="en-US" dirty="0" err="1" smtClean="0"/>
              <a:t>abc</a:t>
            </a:r>
            <a:r>
              <a:rPr lang="en-US" dirty="0" smtClean="0"/>
              <a:t>’,’</a:t>
            </a:r>
            <a:r>
              <a:rPr lang="en-US" dirty="0" err="1" smtClean="0"/>
              <a:t>def</a:t>
            </a:r>
            <a:r>
              <a:rPr lang="en-US" dirty="0" smtClean="0"/>
              <a:t>’]</a:t>
            </a:r>
          </a:p>
          <a:p>
            <a:pPr marL="0" indent="0">
              <a:buNone/>
            </a:pPr>
            <a:r>
              <a:rPr lang="en-US" dirty="0" smtClean="0"/>
              <a:t>&gt;&gt;&gt;t</a:t>
            </a:r>
          </a:p>
          <a:p>
            <a:pPr marL="0" indent="0">
              <a:buNone/>
            </a:pPr>
            <a:r>
              <a:rPr lang="en-US" dirty="0" smtClean="0"/>
              <a:t>([‘xyz’,[‘</a:t>
            </a:r>
            <a:r>
              <a:rPr lang="en-US" dirty="0" err="1" smtClean="0"/>
              <a:t>abc</a:t>
            </a:r>
            <a:r>
              <a:rPr lang="en-US" dirty="0" smtClean="0"/>
              <a:t>’,’</a:t>
            </a:r>
            <a:r>
              <a:rPr lang="en-US" dirty="0" err="1" smtClean="0"/>
              <a:t>def</a:t>
            </a:r>
            <a:r>
              <a:rPr lang="en-US" dirty="0" smtClean="0"/>
              <a:t>’]],23,103.4)</a:t>
            </a:r>
            <a:endParaRPr lang="en-IN" dirty="0"/>
          </a:p>
        </p:txBody>
      </p:sp>
    </p:spTree>
    <p:extLst>
      <p:ext uri="{BB962C8B-B14F-4D97-AF65-F5344CB8AC3E}">
        <p14:creationId xmlns="" xmlns:p14="http://schemas.microsoft.com/office/powerpoint/2010/main" val="273457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 </a:t>
            </a:r>
            <a:r>
              <a:rPr lang="en-US" b="1" dirty="0" smtClean="0"/>
              <a:t>Default Collection Type:</a:t>
            </a:r>
          </a:p>
          <a:p>
            <a:pPr marL="0" indent="0">
              <a:buNone/>
            </a:pPr>
            <a:r>
              <a:rPr lang="en-US" dirty="0" smtClean="0"/>
              <a:t>Any set of multiple objects, comma separated, written without identifying symbols (i.e., [ ], ( )) defaults to tuples.</a:t>
            </a:r>
          </a:p>
          <a:p>
            <a:pPr marL="0" indent="0">
              <a:buNone/>
            </a:pPr>
            <a:r>
              <a:rPr lang="en-US" dirty="0" smtClean="0"/>
              <a:t>&gt;&gt;&gt;’abc’,’xy’,123, 4+3j</a:t>
            </a:r>
          </a:p>
          <a:p>
            <a:pPr marL="0" indent="0">
              <a:buNone/>
            </a:pPr>
            <a:r>
              <a:rPr lang="en-US" dirty="0" smtClean="0"/>
              <a:t>(‘abc’,’xy’,123, (4+3j))</a:t>
            </a:r>
          </a:p>
          <a:p>
            <a:pPr marL="0" indent="0">
              <a:buNone/>
            </a:pPr>
            <a:endParaRPr lang="en-US" dirty="0"/>
          </a:p>
          <a:p>
            <a:pPr marL="0" indent="0">
              <a:buNone/>
            </a:pPr>
            <a:r>
              <a:rPr lang="en-US" dirty="0" smtClean="0"/>
              <a:t>&gt;&gt;&gt;</a:t>
            </a:r>
            <a:r>
              <a:rPr lang="en-US" dirty="0" err="1" smtClean="0"/>
              <a:t>x,y</a:t>
            </a:r>
            <a:r>
              <a:rPr lang="en-US" dirty="0" smtClean="0"/>
              <a:t>=1,2</a:t>
            </a:r>
          </a:p>
          <a:p>
            <a:pPr marL="0" indent="0">
              <a:buNone/>
            </a:pPr>
            <a:r>
              <a:rPr lang="en-US" dirty="0" smtClean="0"/>
              <a:t>(1,2)</a:t>
            </a:r>
            <a:endParaRPr lang="en-IN" dirty="0"/>
          </a:p>
        </p:txBody>
      </p:sp>
    </p:spTree>
    <p:extLst>
      <p:ext uri="{BB962C8B-B14F-4D97-AF65-F5344CB8AC3E}">
        <p14:creationId xmlns="" xmlns:p14="http://schemas.microsoft.com/office/powerpoint/2010/main" val="1253616474"/>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A function returning multiple objects is a tuple.</a:t>
            </a:r>
          </a:p>
          <a:p>
            <a:r>
              <a:rPr lang="en-US" dirty="0" smtClean="0"/>
              <a:t>Enclosing symbols change a set of multiple objects returned to a single container object.</a:t>
            </a:r>
          </a:p>
          <a:p>
            <a:pPr marL="0" indent="0">
              <a:buNone/>
            </a:pPr>
            <a:r>
              <a:rPr lang="en-US" dirty="0" err="1"/>
              <a:t>d</a:t>
            </a:r>
            <a:r>
              <a:rPr lang="en-US" dirty="0" err="1" smtClean="0"/>
              <a:t>ef</a:t>
            </a:r>
            <a:r>
              <a:rPr lang="en-US" dirty="0" smtClean="0"/>
              <a:t> fun1( ):</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returning obj1, obj2, obj3</a:t>
            </a:r>
          </a:p>
          <a:p>
            <a:pPr marL="0" indent="0">
              <a:buNone/>
            </a:pPr>
            <a:endParaRPr lang="en-IN" dirty="0"/>
          </a:p>
        </p:txBody>
      </p:sp>
    </p:spTree>
    <p:extLst>
      <p:ext uri="{BB962C8B-B14F-4D97-AF65-F5344CB8AC3E}">
        <p14:creationId xmlns="" xmlns:p14="http://schemas.microsoft.com/office/powerpoint/2010/main" val="182301361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smtClean="0"/>
              <a:t>def</a:t>
            </a:r>
            <a:r>
              <a:rPr lang="en-US" dirty="0" smtClean="0"/>
              <a:t> fun2( ):</a:t>
            </a:r>
          </a:p>
          <a:p>
            <a:pPr marL="0" indent="0">
              <a:buNone/>
            </a:pPr>
            <a:r>
              <a:rPr lang="en-US" dirty="0" smtClean="0"/>
              <a:t>     --</a:t>
            </a:r>
          </a:p>
          <a:p>
            <a:pPr marL="0" indent="0">
              <a:buNone/>
            </a:pPr>
            <a:r>
              <a:rPr lang="en-US" dirty="0" smtClean="0"/>
              <a:t>     --</a:t>
            </a:r>
          </a:p>
          <a:p>
            <a:pPr marL="0" indent="0">
              <a:buNone/>
            </a:pPr>
            <a:r>
              <a:rPr lang="en-US" dirty="0" smtClean="0"/>
              <a:t>    returning [obj1, obj2, obj3]</a:t>
            </a:r>
          </a:p>
          <a:p>
            <a:pPr marL="0" indent="0">
              <a:buNone/>
            </a:pPr>
            <a:endParaRPr lang="en-US" dirty="0"/>
          </a:p>
          <a:p>
            <a:pPr marL="0" indent="0">
              <a:buNone/>
            </a:pPr>
            <a:r>
              <a:rPr lang="en-US" dirty="0" err="1" smtClean="0"/>
              <a:t>def</a:t>
            </a:r>
            <a:r>
              <a:rPr lang="en-US" dirty="0" smtClean="0"/>
              <a:t> fun3( ):</a:t>
            </a:r>
          </a:p>
          <a:p>
            <a:pPr marL="0" indent="0">
              <a:buNone/>
            </a:pPr>
            <a:r>
              <a:rPr lang="en-US" dirty="0" smtClean="0"/>
              <a:t>     --</a:t>
            </a:r>
          </a:p>
          <a:p>
            <a:pPr marL="0" indent="0">
              <a:buNone/>
            </a:pPr>
            <a:r>
              <a:rPr lang="en-US" dirty="0" smtClean="0"/>
              <a:t>     --</a:t>
            </a:r>
          </a:p>
          <a:p>
            <a:pPr marL="0" indent="0">
              <a:buNone/>
            </a:pPr>
            <a:r>
              <a:rPr lang="en-US" dirty="0" smtClean="0"/>
              <a:t>    returning (obj1, obj2, obj3)</a:t>
            </a:r>
          </a:p>
          <a:p>
            <a:pPr marL="0" indent="0">
              <a:buNone/>
            </a:pPr>
            <a:endParaRPr lang="en-US" dirty="0" smtClean="0"/>
          </a:p>
          <a:p>
            <a:pPr marL="0" indent="0">
              <a:buNone/>
            </a:pPr>
            <a:endParaRPr lang="en-IN" dirty="0"/>
          </a:p>
        </p:txBody>
      </p:sp>
    </p:spTree>
    <p:extLst>
      <p:ext uri="{BB962C8B-B14F-4D97-AF65-F5344CB8AC3E}">
        <p14:creationId xmlns="" xmlns:p14="http://schemas.microsoft.com/office/powerpoint/2010/main" val="275140034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Explicit grouping is always recommended to avoid unpleasant side effects.</a:t>
            </a:r>
          </a:p>
          <a:p>
            <a:pPr marL="0" indent="0">
              <a:buNone/>
            </a:pPr>
            <a:r>
              <a:rPr lang="en-US" dirty="0" err="1" smtClean="0"/>
              <a:t>Eg</a:t>
            </a:r>
            <a:r>
              <a:rPr lang="en-US" dirty="0" smtClean="0"/>
              <a:t>:</a:t>
            </a:r>
          </a:p>
          <a:p>
            <a:pPr marL="0" indent="0">
              <a:buNone/>
            </a:pPr>
            <a:r>
              <a:rPr lang="en-US" dirty="0" smtClean="0"/>
              <a:t>&gt;&gt;&gt;4, 2 &lt; 3, 5</a:t>
            </a:r>
          </a:p>
          <a:p>
            <a:pPr marL="0" indent="0">
              <a:buNone/>
            </a:pPr>
            <a:r>
              <a:rPr lang="en-US" dirty="0" smtClean="0"/>
              <a:t>(4, True, 5)</a:t>
            </a:r>
          </a:p>
          <a:p>
            <a:pPr marL="0" indent="0">
              <a:buNone/>
            </a:pPr>
            <a:endParaRPr lang="en-US" dirty="0"/>
          </a:p>
          <a:p>
            <a:pPr marL="0" indent="0">
              <a:buNone/>
            </a:pPr>
            <a:r>
              <a:rPr lang="en-US" dirty="0" smtClean="0"/>
              <a:t>&gt;&gt; (4, 2) &lt; (3, 5)</a:t>
            </a:r>
          </a:p>
          <a:p>
            <a:pPr marL="0" indent="0">
              <a:buNone/>
            </a:pPr>
            <a:r>
              <a:rPr lang="en-US" dirty="0"/>
              <a:t>F</a:t>
            </a:r>
            <a:r>
              <a:rPr lang="en-US" dirty="0" smtClean="0"/>
              <a:t>alse</a:t>
            </a:r>
            <a:endParaRPr lang="en-IN" dirty="0"/>
          </a:p>
        </p:txBody>
      </p:sp>
    </p:spTree>
    <p:extLst>
      <p:ext uri="{BB962C8B-B14F-4D97-AF65-F5344CB8AC3E}">
        <p14:creationId xmlns="" xmlns:p14="http://schemas.microsoft.com/office/powerpoint/2010/main" val="1960035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4. </a:t>
            </a:r>
            <a:r>
              <a:rPr lang="en-US" b="1" dirty="0" smtClean="0"/>
              <a:t>Single element Tuples</a:t>
            </a:r>
            <a:r>
              <a:rPr lang="en-US" dirty="0" smtClean="0"/>
              <a:t>.</a:t>
            </a:r>
          </a:p>
          <a:p>
            <a:pPr marL="0" indent="0">
              <a:buNone/>
            </a:pPr>
            <a:r>
              <a:rPr lang="en-US" dirty="0" smtClean="0"/>
              <a:t>Consider the following example:</a:t>
            </a:r>
          </a:p>
          <a:p>
            <a:pPr marL="0" indent="0">
              <a:buNone/>
            </a:pPr>
            <a:r>
              <a:rPr lang="en-US" dirty="0" smtClean="0"/>
              <a:t>&gt;&gt;&gt;[‘</a:t>
            </a:r>
            <a:r>
              <a:rPr lang="en-US" dirty="0" err="1" smtClean="0"/>
              <a:t>abc</a:t>
            </a:r>
            <a:r>
              <a:rPr lang="en-US" dirty="0" smtClean="0"/>
              <a:t>’]</a:t>
            </a:r>
          </a:p>
          <a:p>
            <a:pPr marL="0" indent="0">
              <a:buNone/>
            </a:pPr>
            <a:r>
              <a:rPr lang="en-US" dirty="0" smtClean="0"/>
              <a:t>[‘</a:t>
            </a:r>
            <a:r>
              <a:rPr lang="en-US" dirty="0" err="1" smtClean="0"/>
              <a:t>abc</a:t>
            </a:r>
            <a:r>
              <a:rPr lang="en-US" dirty="0" smtClean="0"/>
              <a:t>’]</a:t>
            </a:r>
          </a:p>
          <a:p>
            <a:pPr marL="0" indent="0">
              <a:buNone/>
            </a:pPr>
            <a:r>
              <a:rPr lang="en-US" dirty="0" smtClean="0"/>
              <a:t>&gt;&gt;&gt;([‘</a:t>
            </a:r>
            <a:r>
              <a:rPr lang="en-US" dirty="0" err="1" smtClean="0"/>
              <a:t>abc</a:t>
            </a:r>
            <a:r>
              <a:rPr lang="en-US" dirty="0" smtClean="0"/>
              <a:t>’])</a:t>
            </a:r>
          </a:p>
          <a:p>
            <a:pPr marL="0" indent="0">
              <a:buNone/>
            </a:pPr>
            <a:r>
              <a:rPr lang="en-US" dirty="0" smtClean="0"/>
              <a:t>[‘</a:t>
            </a:r>
            <a:r>
              <a:rPr lang="en-US" dirty="0" err="1" smtClean="0"/>
              <a:t>abc</a:t>
            </a:r>
            <a:r>
              <a:rPr lang="en-US" dirty="0" smtClean="0"/>
              <a:t>’]</a:t>
            </a:r>
          </a:p>
          <a:p>
            <a:pPr marL="0" indent="0">
              <a:buNone/>
            </a:pPr>
            <a:r>
              <a:rPr lang="en-US" dirty="0" smtClean="0"/>
              <a:t>&gt;&gt;&gt;type ([‘</a:t>
            </a:r>
            <a:r>
              <a:rPr lang="en-US" dirty="0" err="1" smtClean="0"/>
              <a:t>abc</a:t>
            </a:r>
            <a:r>
              <a:rPr lang="en-US" dirty="0" smtClean="0"/>
              <a:t>’])</a:t>
            </a:r>
          </a:p>
          <a:p>
            <a:pPr marL="0" indent="0">
              <a:buNone/>
            </a:pPr>
            <a:r>
              <a:rPr lang="en-US" dirty="0" smtClean="0"/>
              <a:t>&lt;class ‘list’&gt;</a:t>
            </a:r>
            <a:endParaRPr lang="en-IN" dirty="0"/>
          </a:p>
        </p:txBody>
      </p:sp>
    </p:spTree>
    <p:extLst>
      <p:ext uri="{BB962C8B-B14F-4D97-AF65-F5344CB8AC3E}">
        <p14:creationId xmlns="" xmlns:p14="http://schemas.microsoft.com/office/powerpoint/2010/main" val="251766976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dirty="0" smtClean="0"/>
              <a:t>&gt;&gt;&gt;(‘xyz’)</a:t>
            </a:r>
          </a:p>
          <a:p>
            <a:pPr marL="0" indent="0">
              <a:buNone/>
            </a:pPr>
            <a:r>
              <a:rPr lang="en-US" dirty="0" smtClean="0"/>
              <a:t>‘xyz’</a:t>
            </a:r>
          </a:p>
          <a:p>
            <a:pPr marL="0" indent="0">
              <a:buNone/>
            </a:pPr>
            <a:r>
              <a:rPr lang="en-US" dirty="0" smtClean="0"/>
              <a:t>&gt;&gt;&gt;type ((‘xyz’))</a:t>
            </a:r>
          </a:p>
          <a:p>
            <a:pPr marL="0" indent="0">
              <a:buNone/>
            </a:pPr>
            <a:r>
              <a:rPr lang="en-US" dirty="0" smtClean="0"/>
              <a:t>&lt;class ‘</a:t>
            </a:r>
            <a:r>
              <a:rPr lang="en-US" dirty="0" err="1" smtClean="0"/>
              <a:t>str</a:t>
            </a:r>
            <a:r>
              <a:rPr lang="en-US" dirty="0" smtClean="0"/>
              <a:t>’&gt;</a:t>
            </a:r>
          </a:p>
          <a:p>
            <a:pPr marL="0" indent="0">
              <a:buNone/>
            </a:pPr>
            <a:r>
              <a:rPr lang="en-US" dirty="0" err="1" smtClean="0"/>
              <a:t>Parantheses</a:t>
            </a:r>
            <a:r>
              <a:rPr lang="en-US" dirty="0" smtClean="0"/>
              <a:t> around a single element take on binding role rather than serving as a delimiter for tuples.</a:t>
            </a:r>
          </a:p>
          <a:p>
            <a:pPr marL="0" indent="0">
              <a:buNone/>
            </a:pPr>
            <a:r>
              <a:rPr lang="en-US" dirty="0" smtClean="0"/>
              <a:t>Place a trailing comma (,) after the first element to indicate that this is a tuple and not a grouping.</a:t>
            </a:r>
          </a:p>
          <a:p>
            <a:pPr marL="0" indent="0">
              <a:buNone/>
            </a:pPr>
            <a:r>
              <a:rPr lang="en-US" dirty="0" smtClean="0"/>
              <a:t>&gt;&gt;&gt;(‘xyz’,)</a:t>
            </a:r>
          </a:p>
          <a:p>
            <a:pPr marL="0" indent="0">
              <a:buNone/>
            </a:pPr>
            <a:r>
              <a:rPr lang="en-US" dirty="0" smtClean="0"/>
              <a:t>(‘xyz’,)</a:t>
            </a:r>
          </a:p>
          <a:p>
            <a:pPr marL="0" indent="0">
              <a:buNone/>
            </a:pPr>
            <a:endParaRPr lang="en-US" dirty="0" smtClean="0"/>
          </a:p>
          <a:p>
            <a:pPr marL="0" indent="0">
              <a:buNone/>
            </a:pPr>
            <a:endParaRPr lang="en-IN" dirty="0"/>
          </a:p>
        </p:txBody>
      </p:sp>
    </p:spTree>
    <p:extLst>
      <p:ext uri="{BB962C8B-B14F-4D97-AF65-F5344CB8AC3E}">
        <p14:creationId xmlns="" xmlns:p14="http://schemas.microsoft.com/office/powerpoint/2010/main" val="1080005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Mapping Type Built-in and Factory Functions</a:t>
            </a:r>
            <a:endParaRPr lang="en-IN" dirty="0"/>
          </a:p>
        </p:txBody>
      </p:sp>
      <p:sp>
        <p:nvSpPr>
          <p:cNvPr id="3" name="Content Placeholder 2"/>
          <p:cNvSpPr>
            <a:spLocks noGrp="1"/>
          </p:cNvSpPr>
          <p:nvPr>
            <p:ph idx="1"/>
          </p:nvPr>
        </p:nvSpPr>
        <p:spPr/>
        <p:txBody>
          <a:bodyPr/>
          <a:lstStyle/>
          <a:p>
            <a:r>
              <a:rPr lang="en-US" b="1" dirty="0"/>
              <a:t>Standard Type Functions [type(), </a:t>
            </a:r>
            <a:r>
              <a:rPr lang="en-US" b="1" dirty="0" err="1"/>
              <a:t>str</a:t>
            </a:r>
            <a:r>
              <a:rPr lang="en-US" b="1" dirty="0"/>
              <a:t>(), and </a:t>
            </a:r>
            <a:r>
              <a:rPr lang="en-US" b="1" dirty="0" err="1"/>
              <a:t>cmp</a:t>
            </a:r>
            <a:r>
              <a:rPr lang="en-US" b="1" dirty="0" smtClean="0"/>
              <a:t>()]</a:t>
            </a:r>
          </a:p>
          <a:p>
            <a:r>
              <a:rPr lang="en-US" dirty="0"/>
              <a:t>The type() factory function, when applied to a </a:t>
            </a:r>
            <a:r>
              <a:rPr lang="en-US" dirty="0" err="1"/>
              <a:t>dict</a:t>
            </a:r>
            <a:r>
              <a:rPr lang="en-US" dirty="0"/>
              <a:t>, returns, as you might expect, the </a:t>
            </a:r>
            <a:r>
              <a:rPr lang="en-US" dirty="0" err="1"/>
              <a:t>dict</a:t>
            </a:r>
            <a:r>
              <a:rPr lang="en-US" dirty="0"/>
              <a:t> type, "&lt;</a:t>
            </a:r>
            <a:r>
              <a:rPr lang="en-US" dirty="0" smtClean="0"/>
              <a:t>type '</a:t>
            </a:r>
            <a:r>
              <a:rPr lang="en-US" dirty="0" err="1" smtClean="0"/>
              <a:t>dict</a:t>
            </a:r>
            <a:r>
              <a:rPr lang="en-US" dirty="0"/>
              <a:t>'&gt;". The </a:t>
            </a:r>
            <a:r>
              <a:rPr lang="en-US" dirty="0" err="1"/>
              <a:t>str</a:t>
            </a:r>
            <a:r>
              <a:rPr lang="en-US" dirty="0"/>
              <a:t>() factory function will produce a printable string representation of a dictionary. </a:t>
            </a:r>
            <a:r>
              <a:rPr lang="en-US" dirty="0" smtClean="0"/>
              <a:t>These </a:t>
            </a:r>
            <a:r>
              <a:rPr lang="en-IN" dirty="0" smtClean="0"/>
              <a:t>are </a:t>
            </a:r>
            <a:r>
              <a:rPr lang="en-IN" dirty="0"/>
              <a:t>fairly straightforward</a:t>
            </a:r>
            <a:r>
              <a:rPr lang="en-IN" dirty="0" smtClean="0"/>
              <a:t>.</a:t>
            </a:r>
          </a:p>
          <a:p>
            <a:endParaRPr lang="en-IN" dirty="0"/>
          </a:p>
        </p:txBody>
      </p:sp>
    </p:spTree>
    <p:extLst>
      <p:ext uri="{BB962C8B-B14F-4D97-AF65-F5344CB8AC3E}">
        <p14:creationId xmlns="" xmlns:p14="http://schemas.microsoft.com/office/powerpoint/2010/main" val="188516802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smtClean="0"/>
              <a:t>5. </a:t>
            </a:r>
            <a:r>
              <a:rPr lang="en-US" b="1" dirty="0" smtClean="0"/>
              <a:t>Dictionary Key:</a:t>
            </a:r>
          </a:p>
          <a:p>
            <a:pPr marL="0" indent="0">
              <a:buNone/>
            </a:pPr>
            <a:endParaRPr lang="en-US" dirty="0" smtClean="0"/>
          </a:p>
          <a:p>
            <a:pPr marL="0" indent="0">
              <a:buNone/>
            </a:pPr>
            <a:endParaRPr lang="en-US" dirty="0"/>
          </a:p>
          <a:p>
            <a:pPr marL="0" indent="0">
              <a:buNone/>
            </a:pPr>
            <a:r>
              <a:rPr lang="en-US" dirty="0" smtClean="0"/>
              <a:t>Keys must be </a:t>
            </a:r>
            <a:r>
              <a:rPr lang="en-US" dirty="0" err="1" smtClean="0"/>
              <a:t>hashable</a:t>
            </a:r>
            <a:r>
              <a:rPr lang="en-US" dirty="0" smtClean="0"/>
              <a:t> objects, and tuples meet that criteria.</a:t>
            </a:r>
            <a:endParaRPr lang="en-IN" dirty="0"/>
          </a:p>
        </p:txBody>
      </p:sp>
    </p:spTree>
    <p:extLst>
      <p:ext uri="{BB962C8B-B14F-4D97-AF65-F5344CB8AC3E}">
        <p14:creationId xmlns="" xmlns:p14="http://schemas.microsoft.com/office/powerpoint/2010/main" val="141261548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Exception Handling contd..</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 xmlns:p14="http://schemas.microsoft.com/office/powerpoint/2010/main" val="121426375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0"/>
              </a:spcAft>
            </a:pPr>
            <a:r>
              <a:rPr lang="en-US" b="1" dirty="0" smtClean="0">
                <a:latin typeface="Times New Roman" panose="02020603050405020304" pitchFamily="18" charset="0"/>
                <a:cs typeface="Times New Roman" panose="02020603050405020304" pitchFamily="18" charset="0"/>
              </a:rPr>
              <a:t>Raising Exceptions</a:t>
            </a:r>
            <a:endParaRPr lang="en-IN" dirty="0"/>
          </a:p>
        </p:txBody>
      </p:sp>
      <p:sp>
        <p:nvSpPr>
          <p:cNvPr id="3" name="Content Placeholder 2"/>
          <p:cNvSpPr>
            <a:spLocks noGrp="1"/>
          </p:cNvSpPr>
          <p:nvPr>
            <p:ph idx="1"/>
          </p:nvPr>
        </p:nvSpPr>
        <p:spPr/>
        <p:txBody>
          <a:bodyPr>
            <a:normAutofit fontScale="92500"/>
          </a:bodyPr>
          <a:lstStyle/>
          <a:p>
            <a:r>
              <a:rPr lang="en-US" dirty="0" smtClean="0"/>
              <a:t>An exception can be raised forcefully by using the raise clause in python.</a:t>
            </a:r>
          </a:p>
          <a:p>
            <a:endParaRPr lang="en-US" dirty="0"/>
          </a:p>
          <a:p>
            <a:r>
              <a:rPr lang="en-US" dirty="0"/>
              <a:t>r</a:t>
            </a:r>
            <a:r>
              <a:rPr lang="en-US" dirty="0" smtClean="0"/>
              <a:t>aise statement is used when we want to throw exception for particular condition.</a:t>
            </a:r>
          </a:p>
          <a:p>
            <a:endParaRPr lang="en-US" dirty="0"/>
          </a:p>
          <a:p>
            <a:r>
              <a:rPr lang="en-IN" dirty="0"/>
              <a:t>The general syntax for </a:t>
            </a:r>
            <a:r>
              <a:rPr lang="en-IN" b="1" dirty="0"/>
              <a:t>raise </a:t>
            </a:r>
            <a:r>
              <a:rPr lang="en-IN" dirty="0"/>
              <a:t>is:</a:t>
            </a:r>
          </a:p>
          <a:p>
            <a:pPr marL="0" indent="0">
              <a:buNone/>
            </a:pPr>
            <a:r>
              <a:rPr lang="en-IN" b="1" dirty="0"/>
              <a:t>raise </a:t>
            </a:r>
            <a:r>
              <a:rPr lang="en-IN" dirty="0"/>
              <a:t>[</a:t>
            </a:r>
            <a:r>
              <a:rPr lang="en-IN" i="1" dirty="0" err="1"/>
              <a:t>SomeException</a:t>
            </a:r>
            <a:r>
              <a:rPr lang="en-IN" i="1" dirty="0"/>
              <a:t> </a:t>
            </a:r>
            <a:r>
              <a:rPr lang="en-IN" dirty="0"/>
              <a:t>[, </a:t>
            </a:r>
            <a:r>
              <a:rPr lang="en-IN" dirty="0" err="1"/>
              <a:t>args</a:t>
            </a:r>
            <a:r>
              <a:rPr lang="en-IN" dirty="0"/>
              <a:t> [, </a:t>
            </a:r>
            <a:r>
              <a:rPr lang="en-IN" i="1" dirty="0" err="1"/>
              <a:t>traceback</a:t>
            </a:r>
            <a:r>
              <a:rPr lang="en-IN" dirty="0"/>
              <a:t>]]]</a:t>
            </a:r>
          </a:p>
          <a:p>
            <a:endParaRPr lang="en-IN" dirty="0"/>
          </a:p>
        </p:txBody>
      </p:sp>
    </p:spTree>
    <p:extLst>
      <p:ext uri="{BB962C8B-B14F-4D97-AF65-F5344CB8AC3E}">
        <p14:creationId xmlns="" xmlns:p14="http://schemas.microsoft.com/office/powerpoint/2010/main" val="175259014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The first argument, </a:t>
            </a:r>
            <a:r>
              <a:rPr lang="en-IN" i="1" dirty="0" err="1"/>
              <a:t>SomeException</a:t>
            </a:r>
            <a:r>
              <a:rPr lang="en-IN" dirty="0"/>
              <a:t>, is the name of the exception to raise. If present, it must either be a string, class, or instance.</a:t>
            </a:r>
          </a:p>
          <a:p>
            <a:r>
              <a:rPr lang="en-IN" dirty="0"/>
              <a:t>The second expression contains optional </a:t>
            </a:r>
            <a:r>
              <a:rPr lang="en-IN" dirty="0" err="1"/>
              <a:t>args</a:t>
            </a:r>
            <a:r>
              <a:rPr lang="en-IN" dirty="0"/>
              <a:t> for the exception. This value is either a single object or a tuple of objects.</a:t>
            </a:r>
          </a:p>
          <a:p>
            <a:r>
              <a:rPr lang="en-IN" dirty="0"/>
              <a:t>The final argument, </a:t>
            </a:r>
            <a:r>
              <a:rPr lang="en-IN" dirty="0" err="1"/>
              <a:t>TRaceback</a:t>
            </a:r>
            <a:r>
              <a:rPr lang="en-IN" dirty="0"/>
              <a:t>, is also optional (and rarely used in practice), and, if present, is the </a:t>
            </a:r>
            <a:r>
              <a:rPr lang="en-IN" dirty="0" err="1"/>
              <a:t>traceback</a:t>
            </a:r>
            <a:r>
              <a:rPr lang="en-IN" dirty="0"/>
              <a:t> object used for the exception normally a </a:t>
            </a:r>
            <a:r>
              <a:rPr lang="en-IN" dirty="0" err="1"/>
              <a:t>traceback</a:t>
            </a:r>
            <a:r>
              <a:rPr lang="en-IN" dirty="0"/>
              <a:t> object is newly created when an exception is raised.</a:t>
            </a:r>
          </a:p>
        </p:txBody>
      </p:sp>
    </p:spTree>
    <p:extLst>
      <p:ext uri="{BB962C8B-B14F-4D97-AF65-F5344CB8AC3E}">
        <p14:creationId xmlns="" xmlns:p14="http://schemas.microsoft.com/office/powerpoint/2010/main" val="3508178451"/>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 5</a:t>
            </a:r>
          </a:p>
          <a:p>
            <a:pPr marL="0" indent="0">
              <a:buNone/>
            </a:pPr>
            <a:r>
              <a:rPr lang="en-US" dirty="0" smtClean="0"/>
              <a:t>if a % 2 != 0:</a:t>
            </a:r>
          </a:p>
          <a:p>
            <a:pPr marL="0" indent="0">
              <a:buNone/>
            </a:pPr>
            <a:r>
              <a:rPr lang="en-US" dirty="0" smtClean="0"/>
              <a:t>    raise Exception("The number shouldn't be an odd integer")</a:t>
            </a:r>
          </a:p>
          <a:p>
            <a:pPr marL="0" indent="0">
              <a:buNone/>
            </a:pPr>
            <a:endParaRPr lang="en-US" dirty="0"/>
          </a:p>
          <a:p>
            <a:pPr marL="0" indent="0">
              <a:buNone/>
            </a:pPr>
            <a:r>
              <a:rPr lang="en-US" dirty="0" smtClean="0"/>
              <a:t>Output:</a:t>
            </a:r>
          </a:p>
          <a:p>
            <a:pPr marL="0" indent="0">
              <a:buNone/>
            </a:pPr>
            <a:r>
              <a:rPr lang="en-US" dirty="0" err="1" smtClean="0"/>
              <a:t>Traceback</a:t>
            </a:r>
            <a:r>
              <a:rPr lang="en-US" dirty="0" smtClean="0"/>
              <a:t> (most recent call last):</a:t>
            </a:r>
          </a:p>
          <a:p>
            <a:pPr marL="0" indent="0">
              <a:buNone/>
            </a:pPr>
            <a:r>
              <a:rPr lang="en-US" dirty="0" smtClean="0"/>
              <a:t>  File "C:\Users\Admin\Desktop\programs using python\sample1.py", line 3, in &lt;module&gt;</a:t>
            </a:r>
          </a:p>
          <a:p>
            <a:pPr marL="0" indent="0">
              <a:buNone/>
            </a:pPr>
            <a:r>
              <a:rPr lang="en-US" dirty="0" smtClean="0"/>
              <a:t>    raise Exception("The number shouldn't be an odd integer")</a:t>
            </a:r>
          </a:p>
          <a:p>
            <a:pPr marL="0" indent="0">
              <a:buNone/>
            </a:pPr>
            <a:r>
              <a:rPr lang="en-US" dirty="0" smtClean="0"/>
              <a:t>Exception: The number shouldn't be an odd integer</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IN" dirty="0"/>
          </a:p>
        </p:txBody>
      </p:sp>
    </p:spTree>
    <p:extLst>
      <p:ext uri="{BB962C8B-B14F-4D97-AF65-F5344CB8AC3E}">
        <p14:creationId xmlns="" xmlns:p14="http://schemas.microsoft.com/office/powerpoint/2010/main" val="3534235205"/>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a:p>
            <a:r>
              <a:rPr lang="en-IN" dirty="0"/>
              <a:t>While raising an error we can also mention what kind of error we need to raise, and if necessary print out a text.</a:t>
            </a:r>
          </a:p>
          <a:p>
            <a:endParaRPr lang="en-IN" dirty="0"/>
          </a:p>
          <a:p>
            <a:r>
              <a:rPr lang="en-IN" b="1" dirty="0"/>
              <a:t>Syntax: </a:t>
            </a:r>
            <a:endParaRPr lang="en-IN" dirty="0"/>
          </a:p>
          <a:p>
            <a:pPr marL="0" indent="0">
              <a:buNone/>
            </a:pPr>
            <a:r>
              <a:rPr lang="en-IN" i="1" dirty="0" smtClean="0"/>
              <a:t>     raise </a:t>
            </a:r>
            <a:r>
              <a:rPr lang="en-IN" i="1" dirty="0" err="1"/>
              <a:t>TypeError</a:t>
            </a:r>
            <a:endParaRPr lang="en-IN" dirty="0"/>
          </a:p>
        </p:txBody>
      </p:sp>
    </p:spTree>
    <p:extLst>
      <p:ext uri="{BB962C8B-B14F-4D97-AF65-F5344CB8AC3E}">
        <p14:creationId xmlns="" xmlns:p14="http://schemas.microsoft.com/office/powerpoint/2010/main" val="3755908809"/>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try:</a:t>
            </a:r>
          </a:p>
          <a:p>
            <a:pPr marL="0" indent="0">
              <a:buNone/>
            </a:pPr>
            <a:r>
              <a:rPr lang="en-US" dirty="0" smtClean="0"/>
              <a:t>    age=</a:t>
            </a:r>
            <a:r>
              <a:rPr lang="en-US" dirty="0" err="1" smtClean="0"/>
              <a:t>int</a:t>
            </a:r>
            <a:r>
              <a:rPr lang="en-US" dirty="0" smtClean="0"/>
              <a:t>(input("Enter the age : "))</a:t>
            </a:r>
          </a:p>
          <a:p>
            <a:pPr marL="0" indent="0">
              <a:buNone/>
            </a:pPr>
            <a:r>
              <a:rPr lang="en-US" dirty="0" smtClean="0"/>
              <a:t>    if (age &lt; 0):</a:t>
            </a:r>
          </a:p>
          <a:p>
            <a:pPr marL="0" indent="0">
              <a:buNone/>
            </a:pPr>
            <a:r>
              <a:rPr lang="en-US" dirty="0" smtClean="0"/>
              <a:t>        raise </a:t>
            </a:r>
            <a:r>
              <a:rPr lang="en-US" dirty="0" err="1" smtClean="0"/>
              <a:t>ValueError</a:t>
            </a:r>
            <a:r>
              <a:rPr lang="en-US" dirty="0" smtClean="0"/>
              <a:t>("Please enter Valid age ")</a:t>
            </a:r>
          </a:p>
          <a:p>
            <a:pPr marL="0" indent="0">
              <a:buNone/>
            </a:pPr>
            <a:r>
              <a:rPr lang="en-US" dirty="0" smtClean="0"/>
              <a:t>    print("Entered age is : ",age)</a:t>
            </a:r>
          </a:p>
          <a:p>
            <a:pPr marL="0" indent="0">
              <a:buNone/>
            </a:pPr>
            <a:r>
              <a:rPr lang="en-US" dirty="0" smtClean="0"/>
              <a:t>except </a:t>
            </a:r>
            <a:r>
              <a:rPr lang="en-US" dirty="0" err="1" smtClean="0"/>
              <a:t>ValueError</a:t>
            </a:r>
            <a:r>
              <a:rPr lang="en-US" dirty="0" smtClean="0"/>
              <a:t> as </a:t>
            </a:r>
            <a:r>
              <a:rPr lang="en-US" dirty="0" err="1" smtClean="0"/>
              <a:t>var</a:t>
            </a:r>
            <a:r>
              <a:rPr lang="en-US" dirty="0" smtClean="0"/>
              <a:t>:</a:t>
            </a:r>
          </a:p>
          <a:p>
            <a:pPr marL="0" indent="0">
              <a:buNone/>
            </a:pPr>
            <a:r>
              <a:rPr lang="en-US" dirty="0" smtClean="0"/>
              <a:t>    print(</a:t>
            </a:r>
            <a:r>
              <a:rPr lang="en-US" dirty="0" err="1" smtClean="0"/>
              <a:t>var</a:t>
            </a:r>
            <a:r>
              <a:rPr lang="en-US" dirty="0" smtClean="0"/>
              <a:t>)</a:t>
            </a:r>
          </a:p>
          <a:p>
            <a:pPr marL="0" indent="0">
              <a:buNone/>
            </a:pPr>
            <a:endParaRPr lang="en-US" dirty="0" smtClean="0"/>
          </a:p>
          <a:p>
            <a:pPr marL="0" indent="0">
              <a:buNone/>
            </a:pPr>
            <a:r>
              <a:rPr lang="en-US" dirty="0" smtClean="0"/>
              <a:t>print("=====================")</a:t>
            </a:r>
          </a:p>
          <a:p>
            <a:pPr marL="0" indent="0">
              <a:buNone/>
            </a:pPr>
            <a:r>
              <a:rPr lang="en-US" dirty="0" smtClean="0"/>
              <a:t>print("Rest of the code") </a:t>
            </a:r>
            <a:endParaRPr lang="en-IN" dirty="0"/>
          </a:p>
        </p:txBody>
      </p:sp>
    </p:spTree>
    <p:extLst>
      <p:ext uri="{BB962C8B-B14F-4D97-AF65-F5344CB8AC3E}">
        <p14:creationId xmlns="" xmlns:p14="http://schemas.microsoft.com/office/powerpoint/2010/main" val="241440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295401" y="2175164"/>
            <a:ext cx="9601196" cy="4073236"/>
          </a:xfrm>
        </p:spPr>
        <p:txBody>
          <a:bodyPr>
            <a:noAutofit/>
          </a:bodyPr>
          <a:lstStyle/>
          <a:p>
            <a:pPr marL="0" indent="0">
              <a:buNone/>
            </a:pPr>
            <a:r>
              <a:rPr lang="en-US" sz="1600" dirty="0" smtClean="0"/>
              <a:t>try:</a:t>
            </a:r>
          </a:p>
          <a:p>
            <a:pPr marL="0" indent="0">
              <a:buNone/>
            </a:pPr>
            <a:r>
              <a:rPr lang="en-US" sz="1600" dirty="0" smtClean="0"/>
              <a:t>    age=</a:t>
            </a:r>
            <a:r>
              <a:rPr lang="en-US" sz="1600" dirty="0" err="1" smtClean="0"/>
              <a:t>int</a:t>
            </a:r>
            <a:r>
              <a:rPr lang="en-US" sz="1600" dirty="0" smtClean="0"/>
              <a:t>(input("Enter the age : "))</a:t>
            </a:r>
          </a:p>
          <a:p>
            <a:pPr marL="0" indent="0">
              <a:buNone/>
            </a:pPr>
            <a:r>
              <a:rPr lang="en-US" sz="1600" dirty="0" smtClean="0"/>
              <a:t>    if (age &lt; 0):</a:t>
            </a:r>
          </a:p>
          <a:p>
            <a:pPr marL="0" indent="0">
              <a:buNone/>
            </a:pPr>
            <a:r>
              <a:rPr lang="en-US" sz="1600" dirty="0" smtClean="0"/>
              <a:t>        raise </a:t>
            </a:r>
            <a:r>
              <a:rPr lang="en-US" sz="1600" dirty="0" err="1" smtClean="0"/>
              <a:t>ValueError</a:t>
            </a:r>
            <a:endParaRPr lang="en-US" sz="1600" dirty="0" smtClean="0"/>
          </a:p>
          <a:p>
            <a:pPr marL="0" indent="0">
              <a:buNone/>
            </a:pPr>
            <a:r>
              <a:rPr lang="en-US" sz="1600" dirty="0" smtClean="0"/>
              <a:t>    print("Entered age is : ",age)</a:t>
            </a:r>
          </a:p>
          <a:p>
            <a:pPr marL="0" indent="0">
              <a:buNone/>
            </a:pPr>
            <a:r>
              <a:rPr lang="en-US" sz="1600" dirty="0" smtClean="0"/>
              <a:t>except </a:t>
            </a:r>
            <a:r>
              <a:rPr lang="en-US" sz="1600" dirty="0" err="1" smtClean="0"/>
              <a:t>ValueError</a:t>
            </a:r>
            <a:r>
              <a:rPr lang="en-US" sz="1600" dirty="0" smtClean="0"/>
              <a:t>:</a:t>
            </a:r>
          </a:p>
          <a:p>
            <a:pPr marL="0" indent="0">
              <a:buNone/>
            </a:pPr>
            <a:r>
              <a:rPr lang="en-US" sz="1600" dirty="0" smtClean="0"/>
              <a:t>    print("</a:t>
            </a:r>
            <a:r>
              <a:rPr lang="en-US" sz="1600" dirty="0" err="1" smtClean="0"/>
              <a:t>PLease</a:t>
            </a:r>
            <a:r>
              <a:rPr lang="en-US" sz="1600" dirty="0" smtClean="0"/>
              <a:t> enter valid age")</a:t>
            </a:r>
          </a:p>
          <a:p>
            <a:pPr marL="0" indent="0">
              <a:buNone/>
            </a:pPr>
            <a:endParaRPr lang="en-US" sz="1600" dirty="0" smtClean="0"/>
          </a:p>
          <a:p>
            <a:pPr marL="0" indent="0">
              <a:buNone/>
            </a:pPr>
            <a:r>
              <a:rPr lang="en-US" sz="1600" dirty="0" smtClean="0"/>
              <a:t>print("=====================")</a:t>
            </a:r>
          </a:p>
          <a:p>
            <a:pPr marL="0" indent="0">
              <a:buNone/>
            </a:pPr>
            <a:r>
              <a:rPr lang="en-US" sz="1600" dirty="0" smtClean="0"/>
              <a:t>print("Rest of the code")    </a:t>
            </a:r>
          </a:p>
          <a:p>
            <a:pPr marL="0" indent="0">
              <a:buNone/>
            </a:pPr>
            <a:r>
              <a:rPr lang="en-US" sz="1600" dirty="0" smtClean="0"/>
              <a:t> </a:t>
            </a:r>
            <a:endParaRPr lang="en-IN" sz="1600" dirty="0"/>
          </a:p>
        </p:txBody>
      </p:sp>
    </p:spTree>
    <p:extLst>
      <p:ext uri="{BB962C8B-B14F-4D97-AF65-F5344CB8AC3E}">
        <p14:creationId xmlns="" xmlns:p14="http://schemas.microsoft.com/office/powerpoint/2010/main" val="4142558307"/>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Output:</a:t>
            </a:r>
          </a:p>
          <a:p>
            <a:pPr marL="0" indent="0">
              <a:buNone/>
            </a:pPr>
            <a:r>
              <a:rPr lang="en-US" dirty="0" smtClean="0"/>
              <a:t>Enter the age : -4</a:t>
            </a:r>
          </a:p>
          <a:p>
            <a:pPr marL="0" indent="0">
              <a:buNone/>
            </a:pPr>
            <a:r>
              <a:rPr lang="en-US" dirty="0" smtClean="0"/>
              <a:t>Please enter Valid age </a:t>
            </a:r>
          </a:p>
          <a:p>
            <a:pPr marL="0" indent="0">
              <a:buNone/>
            </a:pPr>
            <a:r>
              <a:rPr lang="en-US" dirty="0" smtClean="0"/>
              <a:t>=====================</a:t>
            </a:r>
          </a:p>
          <a:p>
            <a:pPr marL="0" indent="0">
              <a:buNone/>
            </a:pPr>
            <a:r>
              <a:rPr lang="en-US" dirty="0" smtClean="0"/>
              <a:t>Rest of the code</a:t>
            </a:r>
          </a:p>
          <a:p>
            <a:pPr marL="0" indent="0">
              <a:buNone/>
            </a:pPr>
            <a:endParaRPr lang="en-US" dirty="0"/>
          </a:p>
          <a:p>
            <a:pPr marL="0" indent="0">
              <a:buNone/>
            </a:pPr>
            <a:r>
              <a:rPr lang="en-US" dirty="0" smtClean="0"/>
              <a:t>Enter the age : 12</a:t>
            </a:r>
          </a:p>
          <a:p>
            <a:pPr marL="0" indent="0">
              <a:buNone/>
            </a:pPr>
            <a:r>
              <a:rPr lang="en-US" dirty="0" smtClean="0"/>
              <a:t>Entered age is :  12</a:t>
            </a:r>
          </a:p>
          <a:p>
            <a:pPr marL="0" indent="0">
              <a:buNone/>
            </a:pPr>
            <a:r>
              <a:rPr lang="en-US" dirty="0" smtClean="0"/>
              <a:t>=====================</a:t>
            </a:r>
          </a:p>
          <a:p>
            <a:pPr marL="0" indent="0">
              <a:buNone/>
            </a:pPr>
            <a:r>
              <a:rPr lang="en-US" dirty="0" smtClean="0"/>
              <a:t>Rest of the code</a:t>
            </a:r>
          </a:p>
          <a:p>
            <a:pPr marL="0" indent="0">
              <a:buNone/>
            </a:pPr>
            <a:endParaRPr lang="en-IN" dirty="0"/>
          </a:p>
        </p:txBody>
      </p:sp>
    </p:spTree>
    <p:extLst>
      <p:ext uri="{BB962C8B-B14F-4D97-AF65-F5344CB8AC3E}">
        <p14:creationId xmlns="" xmlns:p14="http://schemas.microsoft.com/office/powerpoint/2010/main" val="50845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Raising an exception Without Specifying Exception Class</a:t>
            </a:r>
            <a:endParaRPr lang="en-IN" dirty="0"/>
          </a:p>
        </p:txBody>
      </p:sp>
      <p:sp>
        <p:nvSpPr>
          <p:cNvPr id="3" name="Content Placeholder 2"/>
          <p:cNvSpPr>
            <a:spLocks noGrp="1"/>
          </p:cNvSpPr>
          <p:nvPr>
            <p:ph idx="1"/>
          </p:nvPr>
        </p:nvSpPr>
        <p:spPr/>
        <p:txBody>
          <a:bodyPr/>
          <a:lstStyle/>
          <a:p>
            <a:endParaRPr lang="en-IN" dirty="0" smtClean="0"/>
          </a:p>
          <a:p>
            <a:endParaRPr lang="en-IN" dirty="0"/>
          </a:p>
          <a:p>
            <a:r>
              <a:rPr lang="en-IN" dirty="0" smtClean="0"/>
              <a:t>When </a:t>
            </a:r>
            <a:r>
              <a:rPr lang="en-IN" dirty="0"/>
              <a:t>we use the raise keyword, there’s no compulsion to give an exception class along with it. When we do not give any exception class name with the raise keyword, it </a:t>
            </a:r>
            <a:r>
              <a:rPr lang="en-IN" dirty="0" err="1"/>
              <a:t>reraises</a:t>
            </a:r>
            <a:r>
              <a:rPr lang="en-IN" dirty="0"/>
              <a:t> the exception that last occurred.</a:t>
            </a:r>
          </a:p>
          <a:p>
            <a:endParaRPr lang="en-IN" dirty="0"/>
          </a:p>
        </p:txBody>
      </p:sp>
    </p:spTree>
    <p:extLst>
      <p:ext uri="{BB962C8B-B14F-4D97-AF65-F5344CB8AC3E}">
        <p14:creationId xmlns="" xmlns:p14="http://schemas.microsoft.com/office/powerpoint/2010/main" val="2666410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US" dirty="0" err="1"/>
              <a:t>c</a:t>
            </a:r>
            <a:r>
              <a:rPr lang="en-US" dirty="0" err="1" smtClean="0"/>
              <a:t>mp</a:t>
            </a:r>
            <a:r>
              <a:rPr lang="en-US" dirty="0" smtClean="0"/>
              <a:t>():</a:t>
            </a:r>
          </a:p>
          <a:p>
            <a:r>
              <a:rPr lang="en-US" dirty="0" smtClean="0"/>
              <a:t>Comparisons </a:t>
            </a:r>
            <a:r>
              <a:rPr lang="en-US" dirty="0"/>
              <a:t>of dictionaries are based on an algorithm that </a:t>
            </a:r>
            <a:r>
              <a:rPr lang="en-US" dirty="0" smtClean="0"/>
              <a:t>starts with </a:t>
            </a:r>
            <a:r>
              <a:rPr lang="en-US" dirty="0"/>
              <a:t>sizes first, then keys, and finally values</a:t>
            </a:r>
            <a:r>
              <a:rPr lang="en-US" dirty="0" smtClean="0"/>
              <a:t>.</a:t>
            </a:r>
          </a:p>
          <a:p>
            <a:pPr marL="0" indent="0">
              <a:buNone/>
            </a:pPr>
            <a:r>
              <a:rPr lang="en-IN" dirty="0"/>
              <a:t>&gt;&gt;&gt; dict1 = {}</a:t>
            </a:r>
          </a:p>
          <a:p>
            <a:pPr marL="0" indent="0">
              <a:buNone/>
            </a:pPr>
            <a:r>
              <a:rPr lang="en-IN" dirty="0"/>
              <a:t>&gt;&gt;&gt; dict2 = {'host': 'earth', 'port': 80}</a:t>
            </a:r>
          </a:p>
          <a:p>
            <a:pPr marL="0" indent="0">
              <a:buNone/>
            </a:pPr>
            <a:r>
              <a:rPr lang="en-IN" dirty="0"/>
              <a:t>&gt;&gt;&gt; </a:t>
            </a:r>
            <a:r>
              <a:rPr lang="en-IN" dirty="0" err="1"/>
              <a:t>cmp</a:t>
            </a:r>
            <a:r>
              <a:rPr lang="en-IN" dirty="0"/>
              <a:t>(dict1, dict2)</a:t>
            </a:r>
          </a:p>
          <a:p>
            <a:pPr marL="0" indent="0">
              <a:buNone/>
            </a:pPr>
            <a:r>
              <a:rPr lang="en-IN" dirty="0"/>
              <a:t>-1</a:t>
            </a:r>
          </a:p>
          <a:p>
            <a:pPr marL="0" indent="0">
              <a:buNone/>
            </a:pPr>
            <a:r>
              <a:rPr lang="en-IN" dirty="0"/>
              <a:t>&gt;&gt;&gt; dict1['host'] = 'earth'</a:t>
            </a:r>
          </a:p>
          <a:p>
            <a:pPr marL="0" indent="0">
              <a:buNone/>
            </a:pPr>
            <a:r>
              <a:rPr lang="en-IN" dirty="0"/>
              <a:t>&gt;&gt;&gt; </a:t>
            </a:r>
            <a:r>
              <a:rPr lang="en-IN" dirty="0" err="1"/>
              <a:t>cmp</a:t>
            </a:r>
            <a:r>
              <a:rPr lang="en-IN" dirty="0"/>
              <a:t>(dict1, dict2)</a:t>
            </a:r>
          </a:p>
          <a:p>
            <a:pPr marL="0" indent="0">
              <a:buNone/>
            </a:pPr>
            <a:r>
              <a:rPr lang="en-IN" dirty="0"/>
              <a:t>-1</a:t>
            </a:r>
          </a:p>
        </p:txBody>
      </p:sp>
    </p:spTree>
    <p:extLst>
      <p:ext uri="{BB962C8B-B14F-4D97-AF65-F5344CB8AC3E}">
        <p14:creationId xmlns="" xmlns:p14="http://schemas.microsoft.com/office/powerpoint/2010/main" val="1752107962"/>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IN" b="1" dirty="0"/>
              <a:t>Example:</a:t>
            </a:r>
            <a:endParaRPr lang="en-IN" dirty="0"/>
          </a:p>
          <a:p>
            <a:r>
              <a:rPr lang="en-IN" dirty="0"/>
              <a:t>In the above code, we tried changing the string ‘apple’ to integer and wrote a try-except clause to raise the </a:t>
            </a:r>
            <a:r>
              <a:rPr lang="en-IN" dirty="0" err="1"/>
              <a:t>ValueError</a:t>
            </a:r>
            <a:r>
              <a:rPr lang="en-IN" dirty="0"/>
              <a:t>. The code is the same as before except that we don’t provide an exception class, it </a:t>
            </a:r>
            <a:r>
              <a:rPr lang="en-IN" dirty="0" err="1"/>
              <a:t>reraises</a:t>
            </a:r>
            <a:r>
              <a:rPr lang="en-IN" dirty="0"/>
              <a:t> the exception that was last occurred.</a:t>
            </a:r>
          </a:p>
          <a:p>
            <a:r>
              <a:rPr lang="en-IN" b="1" dirty="0"/>
              <a:t>Input:</a:t>
            </a:r>
            <a:endParaRPr lang="en-IN" dirty="0"/>
          </a:p>
          <a:p>
            <a:pPr marL="0" indent="0">
              <a:buNone/>
            </a:pPr>
            <a:r>
              <a:rPr lang="en-IN" dirty="0"/>
              <a:t>s = 'apple'</a:t>
            </a:r>
          </a:p>
          <a:p>
            <a:pPr marL="0" indent="0">
              <a:buNone/>
            </a:pPr>
            <a:r>
              <a:rPr lang="en-IN" dirty="0" smtClean="0"/>
              <a:t>try</a:t>
            </a:r>
            <a:r>
              <a:rPr lang="en-IN" dirty="0"/>
              <a:t>:</a:t>
            </a:r>
          </a:p>
          <a:p>
            <a:pPr marL="0" indent="0">
              <a:buNone/>
            </a:pPr>
            <a:r>
              <a:rPr lang="en-IN" dirty="0"/>
              <a:t>    </a:t>
            </a:r>
            <a:r>
              <a:rPr lang="en-IN" dirty="0" err="1"/>
              <a:t>num</a:t>
            </a:r>
            <a:r>
              <a:rPr lang="en-IN" dirty="0"/>
              <a:t> = </a:t>
            </a:r>
            <a:r>
              <a:rPr lang="en-IN" dirty="0" err="1"/>
              <a:t>int</a:t>
            </a:r>
            <a:r>
              <a:rPr lang="en-IN" dirty="0"/>
              <a:t>(s)</a:t>
            </a:r>
          </a:p>
          <a:p>
            <a:pPr marL="0" indent="0">
              <a:buNone/>
            </a:pPr>
            <a:r>
              <a:rPr lang="en-IN" dirty="0"/>
              <a:t>except:</a:t>
            </a:r>
          </a:p>
          <a:p>
            <a:pPr marL="0" indent="0">
              <a:buNone/>
            </a:pPr>
            <a:r>
              <a:rPr lang="en-IN" dirty="0"/>
              <a:t>    raise</a:t>
            </a:r>
          </a:p>
          <a:p>
            <a:endParaRPr lang="en-IN" dirty="0"/>
          </a:p>
        </p:txBody>
      </p:sp>
    </p:spTree>
    <p:extLst>
      <p:ext uri="{BB962C8B-B14F-4D97-AF65-F5344CB8AC3E}">
        <p14:creationId xmlns="" xmlns:p14="http://schemas.microsoft.com/office/powerpoint/2010/main" val="853478030"/>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smtClean="0"/>
              <a:t>Output:</a:t>
            </a:r>
          </a:p>
          <a:p>
            <a:pPr marL="0" indent="0">
              <a:buNone/>
            </a:pPr>
            <a:r>
              <a:rPr lang="en-US" dirty="0" err="1" smtClean="0"/>
              <a:t>Traceback</a:t>
            </a:r>
            <a:r>
              <a:rPr lang="en-US" dirty="0" smtClean="0"/>
              <a:t> (most recent call last):</a:t>
            </a:r>
          </a:p>
          <a:p>
            <a:pPr marL="0" indent="0">
              <a:buNone/>
            </a:pPr>
            <a:r>
              <a:rPr lang="en-US" dirty="0" smtClean="0"/>
              <a:t>  File "C:\Users\Admin\Desktop\programs using python\sample1.py", line 4, in &lt;module&gt;</a:t>
            </a:r>
          </a:p>
          <a:p>
            <a:pPr marL="0" indent="0">
              <a:buNone/>
            </a:pPr>
            <a:r>
              <a:rPr lang="en-US" dirty="0" smtClean="0"/>
              <a:t>    </a:t>
            </a:r>
            <a:r>
              <a:rPr lang="en-US" dirty="0" err="1" smtClean="0"/>
              <a:t>num</a:t>
            </a:r>
            <a:r>
              <a:rPr lang="en-US" dirty="0" smtClean="0"/>
              <a:t> = </a:t>
            </a:r>
            <a:r>
              <a:rPr lang="en-US" dirty="0" err="1" smtClean="0"/>
              <a:t>int</a:t>
            </a:r>
            <a:r>
              <a:rPr lang="en-US" dirty="0" smtClean="0"/>
              <a:t>(s)</a:t>
            </a:r>
          </a:p>
          <a:p>
            <a:pPr marL="0" indent="0">
              <a:buNone/>
            </a:pPr>
            <a:r>
              <a:rPr lang="en-US" dirty="0" err="1" smtClean="0"/>
              <a:t>ValueError</a:t>
            </a:r>
            <a:r>
              <a:rPr lang="en-US" dirty="0" smtClean="0"/>
              <a:t>: invalid literal for </a:t>
            </a:r>
            <a:r>
              <a:rPr lang="en-US" dirty="0" err="1" smtClean="0"/>
              <a:t>int</a:t>
            </a:r>
            <a:r>
              <a:rPr lang="en-US" dirty="0" smtClean="0"/>
              <a:t>() with base 10: 'apple'</a:t>
            </a:r>
          </a:p>
          <a:p>
            <a:pPr marL="0" indent="0">
              <a:buNone/>
            </a:pPr>
            <a:endParaRPr lang="en-IN" dirty="0"/>
          </a:p>
        </p:txBody>
      </p:sp>
    </p:spTree>
    <p:extLst>
      <p:ext uri="{BB962C8B-B14F-4D97-AF65-F5344CB8AC3E}">
        <p14:creationId xmlns="" xmlns:p14="http://schemas.microsoft.com/office/powerpoint/2010/main" val="3020441845"/>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 xmlns:p14="http://schemas.microsoft.com/office/powerpoint/2010/main" val="177087404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0"/>
              </a:spcAft>
            </a:pPr>
            <a:r>
              <a:rPr lang="en-IN" b="1" dirty="0" smtClean="0">
                <a:latin typeface="Times New Roman" panose="02020603050405020304" pitchFamily="18" charset="0"/>
                <a:ea typeface="Calibri" panose="020F0502020204030204" pitchFamily="34" charset="0"/>
                <a:cs typeface="Times New Roman" panose="02020603050405020304" pitchFamily="18" charset="0"/>
              </a:rPr>
              <a:t>Assertions</a:t>
            </a:r>
            <a:endParaRPr lang="en-IN" dirty="0"/>
          </a:p>
        </p:txBody>
      </p:sp>
      <p:sp>
        <p:nvSpPr>
          <p:cNvPr id="3" name="Content Placeholder 2"/>
          <p:cNvSpPr>
            <a:spLocks noGrp="1"/>
          </p:cNvSpPr>
          <p:nvPr>
            <p:ph idx="1"/>
          </p:nvPr>
        </p:nvSpPr>
        <p:spPr/>
        <p:txBody>
          <a:bodyPr/>
          <a:lstStyle/>
          <a:p>
            <a:r>
              <a:rPr lang="en-IN" dirty="0"/>
              <a:t>Assertions are diagnostic predicates that must evaluate to Boolean true; otherwise, an exception is raised to indicate that the expression is false.</a:t>
            </a:r>
          </a:p>
          <a:p>
            <a:r>
              <a:rPr lang="en-IN" dirty="0"/>
              <a:t>The easiest way to think of an assertion is to liken it to a </a:t>
            </a:r>
            <a:r>
              <a:rPr lang="en-IN" b="1" dirty="0"/>
              <a:t>raise-if </a:t>
            </a:r>
            <a:r>
              <a:rPr lang="en-IN" dirty="0"/>
              <a:t>statement (or to be more accurate, a </a:t>
            </a:r>
            <a:r>
              <a:rPr lang="en-IN" b="1" dirty="0"/>
              <a:t>raise-if-not </a:t>
            </a:r>
            <a:r>
              <a:rPr lang="en-IN" dirty="0"/>
              <a:t>statement). An expression is tested, and if the result comes up false, an exception is raised.</a:t>
            </a:r>
          </a:p>
          <a:p>
            <a:r>
              <a:rPr lang="en-IN" dirty="0"/>
              <a:t>Assertions are carried out by the </a:t>
            </a:r>
            <a:r>
              <a:rPr lang="en-IN" b="1" dirty="0"/>
              <a:t>assert </a:t>
            </a:r>
            <a:r>
              <a:rPr lang="en-IN" dirty="0"/>
              <a:t>statement.</a:t>
            </a:r>
          </a:p>
          <a:p>
            <a:endParaRPr lang="en-IN" dirty="0"/>
          </a:p>
        </p:txBody>
      </p:sp>
    </p:spTree>
    <p:extLst>
      <p:ext uri="{BB962C8B-B14F-4D97-AF65-F5344CB8AC3E}">
        <p14:creationId xmlns="" xmlns:p14="http://schemas.microsoft.com/office/powerpoint/2010/main" val="1068721518"/>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0"/>
              </a:spcAft>
            </a:pPr>
            <a:r>
              <a:rPr lang="en-IN" b="1" dirty="0">
                <a:latin typeface="Times New Roman" panose="02020603050405020304" pitchFamily="18" charset="0"/>
                <a:ea typeface="Calibri" panose="020F0502020204030204" pitchFamily="34" charset="0"/>
                <a:cs typeface="Times New Roman" panose="02020603050405020304" pitchFamily="18" charset="0"/>
              </a:rPr>
              <a:t>assert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Statement</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assert statement evaluates a Python expression, taking no action if the assertion succeeds (similar to a pass statement), but otherwise raising an </a:t>
            </a:r>
            <a:r>
              <a:rPr lang="en-US" dirty="0" err="1" smtClean="0"/>
              <a:t>AssertionError</a:t>
            </a:r>
            <a:r>
              <a:rPr lang="en-US" dirty="0" smtClean="0"/>
              <a:t> exception. The syntax for assert is:</a:t>
            </a:r>
          </a:p>
          <a:p>
            <a:pPr marL="0" indent="0">
              <a:buNone/>
            </a:pPr>
            <a:r>
              <a:rPr lang="en-US" dirty="0" smtClean="0"/>
              <a:t>assert expression [, arguments]</a:t>
            </a:r>
          </a:p>
          <a:p>
            <a:pPr marL="0" indent="0">
              <a:buNone/>
            </a:pPr>
            <a:endParaRPr lang="en-US" dirty="0" smtClean="0"/>
          </a:p>
          <a:p>
            <a:pPr marL="0" indent="0">
              <a:buNone/>
            </a:pPr>
            <a:r>
              <a:rPr lang="en-US" dirty="0" smtClean="0"/>
              <a:t>Examples:</a:t>
            </a:r>
          </a:p>
          <a:p>
            <a:pPr marL="0" indent="0">
              <a:buNone/>
            </a:pPr>
            <a:r>
              <a:rPr lang="en-US" dirty="0" smtClean="0"/>
              <a:t>assert 1 == 1</a:t>
            </a:r>
          </a:p>
          <a:p>
            <a:pPr marL="0" indent="0">
              <a:buNone/>
            </a:pPr>
            <a:r>
              <a:rPr lang="en-US" dirty="0" smtClean="0"/>
              <a:t>assert 2 + 2 == 2 * 2</a:t>
            </a:r>
          </a:p>
          <a:p>
            <a:pPr marL="0" indent="0">
              <a:buNone/>
            </a:pPr>
            <a:r>
              <a:rPr lang="en-US" dirty="0" smtClean="0"/>
              <a:t>assert </a:t>
            </a:r>
            <a:r>
              <a:rPr lang="en-US" dirty="0" err="1" smtClean="0"/>
              <a:t>len</a:t>
            </a:r>
            <a:r>
              <a:rPr lang="en-US" dirty="0" smtClean="0"/>
              <a:t>(['my list', 12]) &lt; 10</a:t>
            </a:r>
          </a:p>
          <a:p>
            <a:pPr marL="0" indent="0">
              <a:buNone/>
            </a:pPr>
            <a:r>
              <a:rPr lang="en-US" dirty="0" smtClean="0"/>
              <a:t>assert range(3) == [0, 1, 2]</a:t>
            </a:r>
          </a:p>
          <a:p>
            <a:pPr marL="0" indent="0">
              <a:buNone/>
            </a:pPr>
            <a:endParaRPr lang="en-IN" dirty="0"/>
          </a:p>
        </p:txBody>
      </p:sp>
    </p:spTree>
    <p:extLst>
      <p:ext uri="{BB962C8B-B14F-4D97-AF65-F5344CB8AC3E}">
        <p14:creationId xmlns="" xmlns:p14="http://schemas.microsoft.com/office/powerpoint/2010/main" val="100687780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US" dirty="0" err="1" smtClean="0"/>
              <a:t>AssertionError</a:t>
            </a:r>
            <a:r>
              <a:rPr lang="en-US" dirty="0" smtClean="0"/>
              <a:t> exceptions can be caught and handled like any other exception using the </a:t>
            </a:r>
            <a:r>
              <a:rPr lang="en-US" dirty="0" err="1" smtClean="0"/>
              <a:t>TRy</a:t>
            </a:r>
            <a:r>
              <a:rPr lang="en-US" dirty="0" smtClean="0"/>
              <a:t>-except statement, but if not handled, they will terminate the program and produce a </a:t>
            </a:r>
            <a:r>
              <a:rPr lang="en-US" dirty="0" err="1" smtClean="0"/>
              <a:t>traceback</a:t>
            </a:r>
            <a:r>
              <a:rPr lang="en-US" dirty="0" smtClean="0"/>
              <a:t> similar to the following:</a:t>
            </a:r>
          </a:p>
          <a:p>
            <a:pPr marL="0" indent="0">
              <a:buNone/>
            </a:pPr>
            <a:endParaRPr lang="en-US" dirty="0" smtClean="0"/>
          </a:p>
          <a:p>
            <a:pPr marL="0" indent="0">
              <a:buNone/>
            </a:pPr>
            <a:r>
              <a:rPr lang="en-US" dirty="0" smtClean="0"/>
              <a:t>&gt;&gt;&gt; assert 1 == 0</a:t>
            </a:r>
          </a:p>
          <a:p>
            <a:pPr marL="0" indent="0">
              <a:buNone/>
            </a:pPr>
            <a:r>
              <a:rPr lang="en-US" dirty="0" err="1" smtClean="0"/>
              <a:t>Traceback</a:t>
            </a:r>
            <a:r>
              <a:rPr lang="en-US" dirty="0" smtClean="0"/>
              <a:t> (innermost last):</a:t>
            </a:r>
          </a:p>
          <a:p>
            <a:pPr marL="0" indent="0">
              <a:buNone/>
            </a:pPr>
            <a:r>
              <a:rPr lang="en-US" dirty="0" smtClean="0"/>
              <a:t>File "&lt;</a:t>
            </a:r>
            <a:r>
              <a:rPr lang="en-US" dirty="0" err="1" smtClean="0"/>
              <a:t>stdin</a:t>
            </a:r>
            <a:r>
              <a:rPr lang="en-US" dirty="0" smtClean="0"/>
              <a:t>&gt;", line 1, in ?</a:t>
            </a:r>
          </a:p>
          <a:p>
            <a:pPr marL="0" indent="0">
              <a:buNone/>
            </a:pPr>
            <a:r>
              <a:rPr lang="en-US" dirty="0" err="1" smtClean="0"/>
              <a:t>AssertionError</a:t>
            </a:r>
            <a:endParaRPr lang="en-US" dirty="0" smtClean="0"/>
          </a:p>
          <a:p>
            <a:pPr marL="0" indent="0">
              <a:buNone/>
            </a:pPr>
            <a:endParaRPr lang="en-IN" dirty="0"/>
          </a:p>
        </p:txBody>
      </p:sp>
    </p:spTree>
    <p:extLst>
      <p:ext uri="{BB962C8B-B14F-4D97-AF65-F5344CB8AC3E}">
        <p14:creationId xmlns="" xmlns:p14="http://schemas.microsoft.com/office/powerpoint/2010/main" val="30466911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 with the raise statement, we can provide an exception argument to our assert command:</a:t>
            </a:r>
          </a:p>
          <a:p>
            <a:pPr marL="0" indent="0">
              <a:buNone/>
            </a:pPr>
            <a:r>
              <a:rPr lang="en-US" dirty="0" smtClean="0"/>
              <a:t>&gt;&gt;&gt; assert 1 == 0, 'One is not equal to zero !‘</a:t>
            </a:r>
          </a:p>
          <a:p>
            <a:pPr marL="0" indent="0">
              <a:buNone/>
            </a:pPr>
            <a:endParaRPr lang="en-US" dirty="0" smtClean="0"/>
          </a:p>
          <a:p>
            <a:pPr marL="0" indent="0">
              <a:buNone/>
            </a:pPr>
            <a:r>
              <a:rPr lang="en-US" dirty="0" err="1" smtClean="0"/>
              <a:t>Traceback</a:t>
            </a:r>
            <a:r>
              <a:rPr lang="en-US" dirty="0" smtClean="0"/>
              <a:t> (innermost last):</a:t>
            </a:r>
          </a:p>
          <a:p>
            <a:pPr marL="0" indent="0">
              <a:buNone/>
            </a:pPr>
            <a:r>
              <a:rPr lang="en-US" dirty="0" smtClean="0"/>
              <a:t>File "&lt;</a:t>
            </a:r>
            <a:r>
              <a:rPr lang="en-US" dirty="0" err="1" smtClean="0"/>
              <a:t>stdin</a:t>
            </a:r>
            <a:r>
              <a:rPr lang="en-US" dirty="0" smtClean="0"/>
              <a:t>&gt;", line 1, in ?</a:t>
            </a:r>
          </a:p>
          <a:p>
            <a:pPr marL="0" indent="0">
              <a:buNone/>
            </a:pPr>
            <a:r>
              <a:rPr lang="en-US" dirty="0" err="1" smtClean="0"/>
              <a:t>AssertionError</a:t>
            </a:r>
            <a:r>
              <a:rPr lang="en-US" dirty="0" smtClean="0"/>
              <a:t>: </a:t>
            </a:r>
            <a:r>
              <a:rPr lang="en-US" dirty="0"/>
              <a:t>'One is not equal to zero !‘</a:t>
            </a:r>
            <a:endParaRPr lang="en-IN" dirty="0"/>
          </a:p>
        </p:txBody>
      </p:sp>
    </p:spTree>
    <p:extLst>
      <p:ext uri="{BB962C8B-B14F-4D97-AF65-F5344CB8AC3E}">
        <p14:creationId xmlns="" xmlns:p14="http://schemas.microsoft.com/office/powerpoint/2010/main" val="206716405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295402" y="2653914"/>
            <a:ext cx="9601196" cy="3318936"/>
          </a:xfrm>
        </p:spPr>
        <p:txBody>
          <a:bodyPr>
            <a:normAutofit lnSpcReduction="10000"/>
          </a:bodyPr>
          <a:lstStyle/>
          <a:p>
            <a:pPr marL="0" indent="0">
              <a:buNone/>
            </a:pPr>
            <a:r>
              <a:rPr lang="en-IN" dirty="0"/>
              <a:t>Here is how we would use a </a:t>
            </a:r>
            <a:r>
              <a:rPr lang="en-IN" b="1" dirty="0" err="1"/>
              <a:t>TRy</a:t>
            </a:r>
            <a:r>
              <a:rPr lang="en-IN" b="1" dirty="0"/>
              <a:t>-except </a:t>
            </a:r>
            <a:r>
              <a:rPr lang="en-IN" dirty="0"/>
              <a:t>statement to catch an </a:t>
            </a:r>
            <a:r>
              <a:rPr lang="en-IN" dirty="0" err="1"/>
              <a:t>AssertionErrorexception</a:t>
            </a:r>
            <a:r>
              <a:rPr lang="en-IN" dirty="0"/>
              <a:t>:</a:t>
            </a:r>
          </a:p>
          <a:p>
            <a:pPr marL="0" indent="0">
              <a:buNone/>
            </a:pPr>
            <a:r>
              <a:rPr lang="en-US" dirty="0" smtClean="0"/>
              <a:t>try:</a:t>
            </a:r>
          </a:p>
          <a:p>
            <a:pPr marL="0" indent="0">
              <a:buNone/>
            </a:pPr>
            <a:r>
              <a:rPr lang="en-US" dirty="0" smtClean="0"/>
              <a:t>   assert 1 == 0, 'One does not equal zero !'</a:t>
            </a:r>
          </a:p>
          <a:p>
            <a:pPr marL="0" indent="0">
              <a:buNone/>
            </a:pPr>
            <a:r>
              <a:rPr lang="en-US" dirty="0" smtClean="0"/>
              <a:t>except </a:t>
            </a:r>
            <a:r>
              <a:rPr lang="en-US" dirty="0" err="1" smtClean="0"/>
              <a:t>AssertionError</a:t>
            </a:r>
            <a:r>
              <a:rPr lang="en-US" dirty="0" smtClean="0"/>
              <a:t> as </a:t>
            </a:r>
            <a:r>
              <a:rPr lang="en-US" dirty="0" err="1" smtClean="0"/>
              <a:t>args</a:t>
            </a:r>
            <a:r>
              <a:rPr lang="en-US" dirty="0" smtClean="0"/>
              <a:t>:</a:t>
            </a:r>
          </a:p>
          <a:p>
            <a:pPr marL="0" indent="0">
              <a:buNone/>
            </a:pPr>
            <a:r>
              <a:rPr lang="en-US" dirty="0" smtClean="0"/>
              <a:t>   print ('%s: %s' % (</a:t>
            </a:r>
            <a:r>
              <a:rPr lang="en-US" dirty="0" err="1" smtClean="0"/>
              <a:t>args</a:t>
            </a:r>
            <a:r>
              <a:rPr lang="en-US" dirty="0" smtClean="0"/>
              <a:t>.__</a:t>
            </a:r>
            <a:r>
              <a:rPr lang="en-US" dirty="0" err="1" smtClean="0"/>
              <a:t>class__.__name</a:t>
            </a:r>
            <a:r>
              <a:rPr lang="en-US" dirty="0" smtClean="0"/>
              <a:t>__, </a:t>
            </a:r>
            <a:r>
              <a:rPr lang="en-US" dirty="0" err="1" smtClean="0"/>
              <a:t>args</a:t>
            </a:r>
            <a:r>
              <a:rPr lang="en-US" dirty="0" smtClean="0"/>
              <a:t>))</a:t>
            </a:r>
          </a:p>
          <a:p>
            <a:pPr marL="0" indent="0">
              <a:buNone/>
            </a:pPr>
            <a:r>
              <a:rPr lang="en-US" dirty="0"/>
              <a:t>Output: </a:t>
            </a:r>
            <a:r>
              <a:rPr lang="en-US" dirty="0" err="1"/>
              <a:t>AssertionError</a:t>
            </a:r>
            <a:r>
              <a:rPr lang="en-US" dirty="0"/>
              <a:t>: One does not equal zero !</a:t>
            </a:r>
            <a:endParaRPr lang="en-IN" dirty="0"/>
          </a:p>
        </p:txBody>
      </p:sp>
    </p:spTree>
    <p:extLst>
      <p:ext uri="{BB962C8B-B14F-4D97-AF65-F5344CB8AC3E}">
        <p14:creationId xmlns="" xmlns:p14="http://schemas.microsoft.com/office/powerpoint/2010/main" val="228167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735832"/>
          </a:xfrm>
        </p:spPr>
        <p:txBody>
          <a:bodyPr>
            <a:normAutofit fontScale="90000"/>
          </a:bodyPr>
          <a:lstStyle/>
          <a:p>
            <a:pPr>
              <a:lnSpc>
                <a:spcPct val="107000"/>
              </a:lnSpc>
              <a:spcAft>
                <a:spcPts val="0"/>
              </a:spcAft>
            </a:pPr>
            <a:r>
              <a:rPr lang="en-IN" b="1" dirty="0">
                <a:latin typeface="Times New Roman" panose="02020603050405020304" pitchFamily="18" charset="0"/>
                <a:ea typeface="Calibri" panose="020F0502020204030204" pitchFamily="34" charset="0"/>
                <a:cs typeface="Times New Roman" panose="02020603050405020304" pitchFamily="18" charset="0"/>
              </a:rPr>
              <a:t>Creating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Exceptions</a:t>
            </a:r>
            <a:endParaRPr lang="en-IN" dirty="0"/>
          </a:p>
        </p:txBody>
      </p:sp>
      <p:sp>
        <p:nvSpPr>
          <p:cNvPr id="3" name="Content Placeholder 2"/>
          <p:cNvSpPr>
            <a:spLocks noGrp="1"/>
          </p:cNvSpPr>
          <p:nvPr>
            <p:ph idx="1"/>
          </p:nvPr>
        </p:nvSpPr>
        <p:spPr>
          <a:xfrm>
            <a:off x="1295401" y="1870365"/>
            <a:ext cx="9601196" cy="4447308"/>
          </a:xfrm>
        </p:spPr>
        <p:txBody>
          <a:bodyPr>
            <a:normAutofit fontScale="92500" lnSpcReduction="20000"/>
          </a:bodyPr>
          <a:lstStyle/>
          <a:p>
            <a:r>
              <a:rPr lang="en-IN" dirty="0"/>
              <a:t>In Python, we can define custom exceptions by creating a new class that is derived from the built-in Exception class.</a:t>
            </a:r>
          </a:p>
          <a:p>
            <a:r>
              <a:rPr lang="en-US" dirty="0" smtClean="0"/>
              <a:t>Syntax:</a:t>
            </a:r>
          </a:p>
          <a:p>
            <a:pPr marL="0" indent="0">
              <a:buNone/>
            </a:pPr>
            <a:r>
              <a:rPr lang="en-US" dirty="0" smtClean="0"/>
              <a:t>class </a:t>
            </a:r>
            <a:r>
              <a:rPr lang="en-US" dirty="0" err="1" smtClean="0"/>
              <a:t>CustomError</a:t>
            </a:r>
            <a:r>
              <a:rPr lang="en-US" dirty="0" smtClean="0"/>
              <a:t>(Exception):</a:t>
            </a:r>
          </a:p>
          <a:p>
            <a:pPr marL="0" indent="0">
              <a:buNone/>
            </a:pPr>
            <a:r>
              <a:rPr lang="en-US" dirty="0" smtClean="0"/>
              <a:t>    ...</a:t>
            </a:r>
          </a:p>
          <a:p>
            <a:pPr marL="0" indent="0">
              <a:buNone/>
            </a:pPr>
            <a:r>
              <a:rPr lang="en-US" dirty="0" smtClean="0"/>
              <a:t>    pass</a:t>
            </a:r>
          </a:p>
          <a:p>
            <a:pPr marL="0" indent="0">
              <a:buNone/>
            </a:pPr>
            <a:r>
              <a:rPr lang="en-US" dirty="0" smtClean="0"/>
              <a:t>try:</a:t>
            </a:r>
          </a:p>
          <a:p>
            <a:pPr marL="0" indent="0">
              <a:buNone/>
            </a:pPr>
            <a:r>
              <a:rPr lang="en-US" dirty="0" smtClean="0"/>
              <a:t>   ...</a:t>
            </a:r>
          </a:p>
          <a:p>
            <a:pPr marL="0" indent="0">
              <a:buNone/>
            </a:pPr>
            <a:r>
              <a:rPr lang="en-US" dirty="0" smtClean="0"/>
              <a:t>except </a:t>
            </a:r>
            <a:r>
              <a:rPr lang="en-US" dirty="0" err="1" smtClean="0"/>
              <a:t>CustomError</a:t>
            </a:r>
            <a:r>
              <a:rPr lang="en-US" dirty="0" smtClean="0"/>
              <a:t>:</a:t>
            </a:r>
          </a:p>
          <a:p>
            <a:pPr marL="0" indent="0">
              <a:buNone/>
            </a:pPr>
            <a:r>
              <a:rPr lang="en-US" dirty="0" smtClean="0"/>
              <a:t>    ...</a:t>
            </a:r>
          </a:p>
          <a:p>
            <a:pPr marL="0" indent="0">
              <a:buNone/>
            </a:pPr>
            <a:r>
              <a:rPr lang="en-IN" dirty="0" smtClean="0"/>
              <a:t>Here</a:t>
            </a:r>
            <a:r>
              <a:rPr lang="en-IN" dirty="0"/>
              <a:t>, </a:t>
            </a:r>
            <a:r>
              <a:rPr lang="en-IN" dirty="0" err="1"/>
              <a:t>CustomError</a:t>
            </a:r>
            <a:r>
              <a:rPr lang="en-IN" dirty="0"/>
              <a:t> is a user-defined error which inherits from the Exception class</a:t>
            </a:r>
            <a:r>
              <a:rPr lang="en-IN" dirty="0" smtClean="0"/>
              <a:t>.</a:t>
            </a:r>
            <a:endParaRPr lang="en-US" dirty="0" smtClean="0"/>
          </a:p>
          <a:p>
            <a:pPr marL="0" indent="0">
              <a:buNone/>
            </a:pPr>
            <a:endParaRPr lang="en-US" dirty="0" smtClean="0"/>
          </a:p>
          <a:p>
            <a:pPr marL="0" indent="0">
              <a:buNone/>
            </a:pPr>
            <a:endParaRPr lang="en-IN" dirty="0"/>
          </a:p>
        </p:txBody>
      </p:sp>
    </p:spTree>
    <p:extLst>
      <p:ext uri="{BB962C8B-B14F-4D97-AF65-F5344CB8AC3E}">
        <p14:creationId xmlns="" xmlns:p14="http://schemas.microsoft.com/office/powerpoint/2010/main" val="239967494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2"/>
            <a:ext cx="9601196" cy="680413"/>
          </a:xfrm>
        </p:spPr>
        <p:txBody>
          <a:bodyPr>
            <a:normAutofit fontScale="90000"/>
          </a:bodyPr>
          <a:lstStyle/>
          <a:p>
            <a:pPr>
              <a:lnSpc>
                <a:spcPct val="107000"/>
              </a:lnSpc>
              <a:spcAft>
                <a:spcPts val="0"/>
              </a:spcAft>
            </a:pPr>
            <a:r>
              <a:rPr lang="en-IN" b="1" dirty="0">
                <a:latin typeface="Times New Roman" panose="02020603050405020304" pitchFamily="18" charset="0"/>
                <a:ea typeface="Calibri" panose="020F0502020204030204" pitchFamily="34" charset="0"/>
                <a:cs typeface="Times New Roman" panose="02020603050405020304" pitchFamily="18" charset="0"/>
              </a:rPr>
              <a:t>Example: Python User-Defined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Exception</a:t>
            </a:r>
            <a:endParaRPr lang="en-IN" dirty="0"/>
          </a:p>
        </p:txBody>
      </p:sp>
      <p:sp>
        <p:nvSpPr>
          <p:cNvPr id="3" name="Content Placeholder 2"/>
          <p:cNvSpPr>
            <a:spLocks noGrp="1"/>
          </p:cNvSpPr>
          <p:nvPr>
            <p:ph idx="1"/>
          </p:nvPr>
        </p:nvSpPr>
        <p:spPr>
          <a:xfrm>
            <a:off x="1295401" y="1898073"/>
            <a:ext cx="9601196" cy="3977795"/>
          </a:xfrm>
        </p:spPr>
        <p:txBody>
          <a:bodyPr>
            <a:normAutofit fontScale="70000" lnSpcReduction="20000"/>
          </a:bodyPr>
          <a:lstStyle/>
          <a:p>
            <a:pPr marL="0" indent="0">
              <a:buNone/>
            </a:pPr>
            <a:r>
              <a:rPr lang="en-IN" dirty="0" smtClean="0"/>
              <a:t>class </a:t>
            </a:r>
            <a:r>
              <a:rPr lang="en-IN" dirty="0" err="1" smtClean="0"/>
              <a:t>InvalidAgeException</a:t>
            </a:r>
            <a:r>
              <a:rPr lang="en-IN" dirty="0" smtClean="0"/>
              <a:t>(Exception):</a:t>
            </a:r>
          </a:p>
          <a:p>
            <a:pPr marL="0" indent="0">
              <a:buNone/>
            </a:pPr>
            <a:r>
              <a:rPr lang="en-IN" dirty="0" smtClean="0"/>
              <a:t>    pass</a:t>
            </a:r>
          </a:p>
          <a:p>
            <a:pPr marL="0" indent="0">
              <a:buNone/>
            </a:pPr>
            <a:r>
              <a:rPr lang="en-IN" dirty="0" smtClean="0"/>
              <a:t>number = 18</a:t>
            </a:r>
          </a:p>
          <a:p>
            <a:pPr marL="0" indent="0">
              <a:buNone/>
            </a:pPr>
            <a:r>
              <a:rPr lang="en-IN" dirty="0" smtClean="0"/>
              <a:t>try:</a:t>
            </a:r>
          </a:p>
          <a:p>
            <a:pPr marL="0" indent="0">
              <a:buNone/>
            </a:pPr>
            <a:r>
              <a:rPr lang="en-IN" dirty="0" smtClean="0"/>
              <a:t>    </a:t>
            </a:r>
            <a:r>
              <a:rPr lang="en-IN" dirty="0" err="1" smtClean="0"/>
              <a:t>input_num</a:t>
            </a:r>
            <a:r>
              <a:rPr lang="en-IN" dirty="0" smtClean="0"/>
              <a:t> = </a:t>
            </a:r>
            <a:r>
              <a:rPr lang="en-IN" dirty="0" err="1" smtClean="0"/>
              <a:t>int</a:t>
            </a:r>
            <a:r>
              <a:rPr lang="en-IN" dirty="0" smtClean="0"/>
              <a:t>(input("Enter age : "))</a:t>
            </a:r>
          </a:p>
          <a:p>
            <a:pPr marL="0" indent="0">
              <a:buNone/>
            </a:pPr>
            <a:r>
              <a:rPr lang="en-IN" dirty="0" smtClean="0"/>
              <a:t>    if </a:t>
            </a:r>
            <a:r>
              <a:rPr lang="en-IN" dirty="0" err="1" smtClean="0"/>
              <a:t>input_num</a:t>
            </a:r>
            <a:r>
              <a:rPr lang="en-IN" dirty="0" smtClean="0"/>
              <a:t> &lt; number:</a:t>
            </a:r>
          </a:p>
          <a:p>
            <a:pPr marL="0" indent="0">
              <a:buNone/>
            </a:pPr>
            <a:r>
              <a:rPr lang="en-IN" dirty="0" smtClean="0"/>
              <a:t>        raise </a:t>
            </a:r>
            <a:r>
              <a:rPr lang="en-IN" dirty="0" err="1" smtClean="0"/>
              <a:t>InvalidAgeException</a:t>
            </a:r>
            <a:endParaRPr lang="en-IN" dirty="0" smtClean="0"/>
          </a:p>
          <a:p>
            <a:pPr marL="0" indent="0">
              <a:buNone/>
            </a:pPr>
            <a:r>
              <a:rPr lang="en-IN" dirty="0" smtClean="0"/>
              <a:t>    else:</a:t>
            </a:r>
          </a:p>
          <a:p>
            <a:pPr marL="0" indent="0">
              <a:buNone/>
            </a:pPr>
            <a:r>
              <a:rPr lang="en-IN" dirty="0" smtClean="0"/>
              <a:t>        print("Eligible to Vote")</a:t>
            </a:r>
          </a:p>
          <a:p>
            <a:pPr marL="0" indent="0">
              <a:buNone/>
            </a:pPr>
            <a:r>
              <a:rPr lang="en-IN" dirty="0" smtClean="0"/>
              <a:t>except </a:t>
            </a:r>
            <a:r>
              <a:rPr lang="en-IN" dirty="0" err="1" smtClean="0"/>
              <a:t>InvalidAgeException</a:t>
            </a:r>
            <a:r>
              <a:rPr lang="en-IN" dirty="0" smtClean="0"/>
              <a:t>:</a:t>
            </a:r>
          </a:p>
          <a:p>
            <a:pPr marL="0" indent="0">
              <a:buNone/>
            </a:pPr>
            <a:r>
              <a:rPr lang="en-IN" dirty="0" smtClean="0"/>
              <a:t>    print("Exception occurred: Invalid Age")</a:t>
            </a:r>
          </a:p>
          <a:p>
            <a:pPr marL="0" indent="0">
              <a:buNone/>
            </a:pPr>
            <a:endParaRPr lang="en-IN" dirty="0"/>
          </a:p>
        </p:txBody>
      </p:sp>
    </p:spTree>
    <p:extLst>
      <p:ext uri="{BB962C8B-B14F-4D97-AF65-F5344CB8AC3E}">
        <p14:creationId xmlns="" xmlns:p14="http://schemas.microsoft.com/office/powerpoint/2010/main" val="52747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dirty="0"/>
              <a:t>&gt;&gt;&gt; dict1['port'] = 8080</a:t>
            </a:r>
          </a:p>
          <a:p>
            <a:pPr marL="0" indent="0">
              <a:buNone/>
            </a:pPr>
            <a:r>
              <a:rPr lang="en-IN" dirty="0"/>
              <a:t>&gt;&gt;&gt; </a:t>
            </a:r>
            <a:r>
              <a:rPr lang="en-IN" dirty="0" err="1"/>
              <a:t>cmp</a:t>
            </a:r>
            <a:r>
              <a:rPr lang="en-IN" dirty="0"/>
              <a:t>(dict1, dict2)</a:t>
            </a:r>
          </a:p>
          <a:p>
            <a:pPr marL="0" indent="0">
              <a:buNone/>
            </a:pPr>
            <a:r>
              <a:rPr lang="en-IN" dirty="0" smtClean="0"/>
              <a:t>1</a:t>
            </a:r>
          </a:p>
          <a:p>
            <a:pPr marL="0" indent="0">
              <a:buNone/>
            </a:pPr>
            <a:endParaRPr lang="en-IN" dirty="0"/>
          </a:p>
          <a:p>
            <a:pPr marL="0" indent="0">
              <a:buNone/>
            </a:pPr>
            <a:r>
              <a:rPr lang="en-IN" dirty="0"/>
              <a:t>&gt;&gt;&gt; dict1['port'] = 80</a:t>
            </a:r>
          </a:p>
          <a:p>
            <a:pPr marL="0" indent="0">
              <a:buNone/>
            </a:pPr>
            <a:r>
              <a:rPr lang="en-IN" dirty="0"/>
              <a:t>&gt;&gt;&gt; </a:t>
            </a:r>
            <a:r>
              <a:rPr lang="en-IN" dirty="0" err="1"/>
              <a:t>cmp</a:t>
            </a:r>
            <a:r>
              <a:rPr lang="en-IN" dirty="0"/>
              <a:t>(dict1, dict2)</a:t>
            </a:r>
          </a:p>
          <a:p>
            <a:pPr marL="0" indent="0">
              <a:buNone/>
            </a:pPr>
            <a:r>
              <a:rPr lang="en-IN" dirty="0"/>
              <a:t>0</a:t>
            </a:r>
          </a:p>
        </p:txBody>
      </p:sp>
    </p:spTree>
    <p:extLst>
      <p:ext uri="{BB962C8B-B14F-4D97-AF65-F5344CB8AC3E}">
        <p14:creationId xmlns="" xmlns:p14="http://schemas.microsoft.com/office/powerpoint/2010/main" val="155208061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smtClean="0"/>
              <a:t>Output:</a:t>
            </a:r>
          </a:p>
          <a:p>
            <a:pPr marL="0" indent="0">
              <a:buNone/>
            </a:pPr>
            <a:r>
              <a:rPr lang="en-US" dirty="0" smtClean="0"/>
              <a:t>Enter age: 15</a:t>
            </a:r>
          </a:p>
          <a:p>
            <a:pPr marL="0" indent="0">
              <a:buNone/>
            </a:pPr>
            <a:r>
              <a:rPr lang="en-US" dirty="0" smtClean="0"/>
              <a:t>Exception occurred: Invalid Age</a:t>
            </a:r>
          </a:p>
          <a:p>
            <a:pPr marL="0" indent="0">
              <a:buNone/>
            </a:pPr>
            <a:endParaRPr lang="en-US" dirty="0"/>
          </a:p>
          <a:p>
            <a:pPr marL="0" indent="0">
              <a:buNone/>
            </a:pPr>
            <a:r>
              <a:rPr lang="en-US" dirty="0" smtClean="0"/>
              <a:t>Enter a number: 25</a:t>
            </a:r>
          </a:p>
          <a:p>
            <a:pPr marL="0" indent="0">
              <a:buNone/>
            </a:pPr>
            <a:r>
              <a:rPr lang="en-US" dirty="0" smtClean="0"/>
              <a:t>Eligible to Vote</a:t>
            </a:r>
            <a:endParaRPr lang="en-IN" dirty="0"/>
          </a:p>
        </p:txBody>
      </p:sp>
    </p:spTree>
    <p:extLst>
      <p:ext uri="{BB962C8B-B14F-4D97-AF65-F5344CB8AC3E}">
        <p14:creationId xmlns="" xmlns:p14="http://schemas.microsoft.com/office/powerpoint/2010/main" val="2995884691"/>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ea typeface="Calibri" panose="020F0502020204030204" pitchFamily="34" charset="0"/>
              </a:rPr>
              <a:t>Customizing Exception Classes</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class </a:t>
            </a:r>
            <a:r>
              <a:rPr lang="en-US" dirty="0" err="1" smtClean="0"/>
              <a:t>SalaryNotInRangeError</a:t>
            </a:r>
            <a:r>
              <a:rPr lang="en-US" dirty="0" smtClean="0"/>
              <a:t>(Exception):</a:t>
            </a:r>
          </a:p>
          <a:p>
            <a:pPr marL="0" indent="0">
              <a:buNone/>
            </a:pPr>
            <a:r>
              <a:rPr lang="en-US" smtClean="0"/>
              <a:t>def</a:t>
            </a:r>
            <a:r>
              <a:rPr lang="en-US" dirty="0" smtClean="0"/>
              <a:t> __</a:t>
            </a:r>
            <a:r>
              <a:rPr lang="en-US" dirty="0" err="1" smtClean="0"/>
              <a:t>init</a:t>
            </a:r>
            <a:r>
              <a:rPr lang="en-US" dirty="0" smtClean="0"/>
              <a:t>__(self, salary, message="Salary is not in (5000, 15000) range"):</a:t>
            </a:r>
          </a:p>
          <a:p>
            <a:pPr marL="0" indent="0">
              <a:buNone/>
            </a:pPr>
            <a:r>
              <a:rPr lang="en-US" dirty="0" smtClean="0"/>
              <a:t>        </a:t>
            </a:r>
            <a:r>
              <a:rPr lang="en-US" dirty="0" err="1" smtClean="0"/>
              <a:t>self.salary</a:t>
            </a:r>
            <a:r>
              <a:rPr lang="en-US" dirty="0" smtClean="0"/>
              <a:t> = salary</a:t>
            </a:r>
          </a:p>
          <a:p>
            <a:pPr marL="0" indent="0">
              <a:buNone/>
            </a:pPr>
            <a:r>
              <a:rPr lang="en-US" dirty="0" smtClean="0"/>
              <a:t>        </a:t>
            </a:r>
            <a:r>
              <a:rPr lang="en-US" dirty="0" err="1" smtClean="0"/>
              <a:t>self.message</a:t>
            </a:r>
            <a:r>
              <a:rPr lang="en-US" dirty="0" smtClean="0"/>
              <a:t> = message</a:t>
            </a:r>
          </a:p>
          <a:p>
            <a:pPr marL="0" indent="0">
              <a:buNone/>
            </a:pPr>
            <a:r>
              <a:rPr lang="en-US" dirty="0" smtClean="0"/>
              <a:t>        super().__</a:t>
            </a:r>
            <a:r>
              <a:rPr lang="en-US" dirty="0" err="1" smtClean="0"/>
              <a:t>init</a:t>
            </a:r>
            <a:r>
              <a:rPr lang="en-US" dirty="0" smtClean="0"/>
              <a:t>__(</a:t>
            </a:r>
            <a:r>
              <a:rPr lang="en-US" dirty="0" err="1" smtClean="0"/>
              <a:t>self.message</a:t>
            </a:r>
            <a:r>
              <a:rPr lang="en-US" dirty="0" smtClean="0"/>
              <a:t>)</a:t>
            </a:r>
          </a:p>
          <a:p>
            <a:pPr marL="0" indent="0">
              <a:buNone/>
            </a:pPr>
            <a:r>
              <a:rPr lang="en-US" dirty="0" smtClean="0"/>
              <a:t>salary = </a:t>
            </a:r>
            <a:r>
              <a:rPr lang="en-US" dirty="0" err="1" smtClean="0"/>
              <a:t>int</a:t>
            </a:r>
            <a:r>
              <a:rPr lang="en-US" dirty="0" smtClean="0"/>
              <a:t>(input("Enter salary amount: "))</a:t>
            </a:r>
          </a:p>
          <a:p>
            <a:pPr marL="0" indent="0">
              <a:buNone/>
            </a:pPr>
            <a:r>
              <a:rPr lang="en-US" dirty="0" smtClean="0"/>
              <a:t>if not 5000 &lt; salary &lt; 15000:</a:t>
            </a:r>
          </a:p>
          <a:p>
            <a:pPr marL="0" indent="0">
              <a:buNone/>
            </a:pPr>
            <a:r>
              <a:rPr lang="en-US" dirty="0" smtClean="0"/>
              <a:t>    raise </a:t>
            </a:r>
            <a:r>
              <a:rPr lang="en-US" dirty="0" err="1" smtClean="0"/>
              <a:t>SalaryNotInRangeError</a:t>
            </a:r>
            <a:r>
              <a:rPr lang="en-US" dirty="0" smtClean="0"/>
              <a:t>(salary)</a:t>
            </a:r>
            <a:endParaRPr lang="en-IN" dirty="0"/>
          </a:p>
        </p:txBody>
      </p:sp>
    </p:spTree>
    <p:extLst>
      <p:ext uri="{BB962C8B-B14F-4D97-AF65-F5344CB8AC3E}">
        <p14:creationId xmlns="" xmlns:p14="http://schemas.microsoft.com/office/powerpoint/2010/main" val="1366753005"/>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Output:</a:t>
            </a:r>
          </a:p>
          <a:p>
            <a:pPr marL="0" indent="0">
              <a:buNone/>
            </a:pPr>
            <a:r>
              <a:rPr lang="en-US" dirty="0" smtClean="0"/>
              <a:t>Enter salary amount: 20000</a:t>
            </a:r>
          </a:p>
          <a:p>
            <a:pPr marL="0" indent="0">
              <a:buNone/>
            </a:pPr>
            <a:r>
              <a:rPr lang="en-US" dirty="0" err="1" smtClean="0"/>
              <a:t>Traceback</a:t>
            </a:r>
            <a:r>
              <a:rPr lang="en-US" dirty="0" smtClean="0"/>
              <a:t> (most recent call last):</a:t>
            </a:r>
          </a:p>
          <a:p>
            <a:pPr marL="0" indent="0">
              <a:buNone/>
            </a:pPr>
            <a:r>
              <a:rPr lang="en-US" dirty="0" smtClean="0"/>
              <a:t>  File "C:\Users\Admin\Desktop\programs using python\sample1.py", line 17, in &lt;module&gt;</a:t>
            </a:r>
          </a:p>
          <a:p>
            <a:pPr marL="0" indent="0">
              <a:buNone/>
            </a:pPr>
            <a:r>
              <a:rPr lang="en-US" dirty="0" smtClean="0"/>
              <a:t>    raise </a:t>
            </a:r>
            <a:r>
              <a:rPr lang="en-US" dirty="0" err="1" smtClean="0"/>
              <a:t>SalaryNotInRangeError</a:t>
            </a:r>
            <a:r>
              <a:rPr lang="en-US" dirty="0" smtClean="0"/>
              <a:t>(salary)</a:t>
            </a:r>
          </a:p>
          <a:p>
            <a:pPr marL="0" indent="0">
              <a:buNone/>
            </a:pPr>
            <a:r>
              <a:rPr lang="en-US" dirty="0" err="1" smtClean="0"/>
              <a:t>SalaryNotInRangeError</a:t>
            </a:r>
            <a:r>
              <a:rPr lang="en-US" dirty="0" smtClean="0"/>
              <a:t>: Salary is not in (5000, 15000) range</a:t>
            </a:r>
          </a:p>
          <a:p>
            <a:pPr marL="0" indent="0">
              <a:buNone/>
            </a:pPr>
            <a:endParaRPr lang="en-US" dirty="0" smtClean="0"/>
          </a:p>
          <a:p>
            <a:pPr marL="0" indent="0">
              <a:buNone/>
            </a:pPr>
            <a:endParaRPr lang="en-IN" dirty="0"/>
          </a:p>
        </p:txBody>
      </p:sp>
    </p:spTree>
    <p:extLst>
      <p:ext uri="{BB962C8B-B14F-4D97-AF65-F5344CB8AC3E}">
        <p14:creationId xmlns="" xmlns:p14="http://schemas.microsoft.com/office/powerpoint/2010/main" val="2324607610"/>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FILES AND INPUT/OUTPUT</a:t>
            </a:r>
            <a:endParaRPr lang="en-IN" dirty="0"/>
          </a:p>
        </p:txBody>
      </p:sp>
      <p:sp>
        <p:nvSpPr>
          <p:cNvPr id="3" name="Subtitle 2"/>
          <p:cNvSpPr>
            <a:spLocks noGrp="1"/>
          </p:cNvSpPr>
          <p:nvPr>
            <p:ph type="subTitle" idx="1"/>
          </p:nvPr>
        </p:nvSpPr>
        <p:spPr/>
        <p:txBody>
          <a:bodyPr>
            <a:normAutofit fontScale="85000" lnSpcReduction="20000"/>
          </a:bodyPr>
          <a:lstStyle/>
          <a:p>
            <a:r>
              <a:rPr lang="en-US" dirty="0" smtClean="0"/>
              <a:t>By</a:t>
            </a:r>
          </a:p>
          <a:p>
            <a:r>
              <a:rPr lang="en-US" dirty="0" smtClean="0"/>
              <a:t>E. </a:t>
            </a:r>
            <a:r>
              <a:rPr lang="en-US" dirty="0" err="1" smtClean="0"/>
              <a:t>Himabindu</a:t>
            </a:r>
            <a:endParaRPr lang="en-US" dirty="0" smtClean="0"/>
          </a:p>
          <a:p>
            <a:r>
              <a:rPr lang="en-US" dirty="0" smtClean="0"/>
              <a:t>Asst. Professor</a:t>
            </a:r>
          </a:p>
          <a:p>
            <a:r>
              <a:rPr lang="en-US" dirty="0" smtClean="0"/>
              <a:t>SVIT</a:t>
            </a:r>
            <a:endParaRPr lang="en-IN" dirty="0"/>
          </a:p>
        </p:txBody>
      </p:sp>
    </p:spTree>
    <p:extLst>
      <p:ext uri="{BB962C8B-B14F-4D97-AF65-F5344CB8AC3E}">
        <p14:creationId xmlns="" xmlns:p14="http://schemas.microsoft.com/office/powerpoint/2010/main" val="3396648969"/>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Objects</a:t>
            </a:r>
            <a:endParaRPr lang="en-IN" dirty="0"/>
          </a:p>
        </p:txBody>
      </p:sp>
      <p:sp>
        <p:nvSpPr>
          <p:cNvPr id="3" name="Content Placeholder 2"/>
          <p:cNvSpPr>
            <a:spLocks noGrp="1"/>
          </p:cNvSpPr>
          <p:nvPr>
            <p:ph idx="1"/>
          </p:nvPr>
        </p:nvSpPr>
        <p:spPr/>
        <p:txBody>
          <a:bodyPr/>
          <a:lstStyle/>
          <a:p>
            <a:r>
              <a:rPr lang="en-US" dirty="0"/>
              <a:t>A file object allows us to use, access and manipulate all the user accessible files. One can read and write any such files</a:t>
            </a:r>
            <a:r>
              <a:rPr lang="en-US" dirty="0" smtClean="0"/>
              <a:t>.</a:t>
            </a:r>
          </a:p>
          <a:p>
            <a:r>
              <a:rPr lang="en-US" dirty="0" smtClean="0"/>
              <a:t>One example of dealing with file-like objects are </a:t>
            </a:r>
            <a:r>
              <a:rPr lang="en-US" dirty="0"/>
              <a:t>"opening a URL" for reading a Web page in </a:t>
            </a:r>
            <a:r>
              <a:rPr lang="en-US" dirty="0" smtClean="0"/>
              <a:t>real-time.</a:t>
            </a:r>
          </a:p>
          <a:p>
            <a:r>
              <a:rPr lang="en-US" dirty="0" smtClean="0"/>
              <a:t>Files </a:t>
            </a:r>
            <a:r>
              <a:rPr lang="en-US" dirty="0"/>
              <a:t>are simply a contiguous sequence of bytes. Anywhere data need to be sent </a:t>
            </a:r>
            <a:r>
              <a:rPr lang="en-US" dirty="0" smtClean="0"/>
              <a:t>usually involves </a:t>
            </a:r>
            <a:r>
              <a:rPr lang="en-US" dirty="0"/>
              <a:t>a byte stream of some sort, whether the stream occurs as individual bytes or blocks of data.</a:t>
            </a:r>
            <a:endParaRPr lang="en-IN" dirty="0"/>
          </a:p>
        </p:txBody>
      </p:sp>
    </p:spTree>
    <p:extLst>
      <p:ext uri="{BB962C8B-B14F-4D97-AF65-F5344CB8AC3E}">
        <p14:creationId xmlns="" xmlns:p14="http://schemas.microsoft.com/office/powerpoint/2010/main" val="173796979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File Built-in Functions [open() and file()]</a:t>
            </a:r>
            <a:endParaRPr lang="en-IN" dirty="0"/>
          </a:p>
        </p:txBody>
      </p:sp>
      <p:sp>
        <p:nvSpPr>
          <p:cNvPr id="3" name="Content Placeholder 2"/>
          <p:cNvSpPr>
            <a:spLocks noGrp="1"/>
          </p:cNvSpPr>
          <p:nvPr>
            <p:ph idx="1"/>
          </p:nvPr>
        </p:nvSpPr>
        <p:spPr/>
        <p:txBody>
          <a:bodyPr>
            <a:normAutofit fontScale="85000" lnSpcReduction="20000"/>
          </a:bodyPr>
          <a:lstStyle/>
          <a:p>
            <a:r>
              <a:rPr lang="en-US" dirty="0"/>
              <a:t>The open() BIF returns a file object on a successful </a:t>
            </a:r>
            <a:r>
              <a:rPr lang="en-US" dirty="0" smtClean="0"/>
              <a:t>opening of </a:t>
            </a:r>
            <a:r>
              <a:rPr lang="en-US" dirty="0"/>
              <a:t>the file or else results in an error situation. When a failure occurs, Python generates or </a:t>
            </a:r>
            <a:r>
              <a:rPr lang="en-US" i="1" dirty="0"/>
              <a:t>raises </a:t>
            </a:r>
            <a:r>
              <a:rPr lang="en-US" dirty="0" smtClean="0"/>
              <a:t>an </a:t>
            </a:r>
            <a:r>
              <a:rPr lang="en-IN" dirty="0" err="1" smtClean="0"/>
              <a:t>IOError</a:t>
            </a:r>
            <a:r>
              <a:rPr lang="en-IN" dirty="0" smtClean="0"/>
              <a:t> exception.</a:t>
            </a:r>
          </a:p>
          <a:p>
            <a:r>
              <a:rPr lang="en-US" dirty="0"/>
              <a:t>The basic syntax of the open</a:t>
            </a:r>
            <a:r>
              <a:rPr lang="en-US" dirty="0" smtClean="0"/>
              <a:t>() </a:t>
            </a:r>
            <a:r>
              <a:rPr lang="en-IN" dirty="0" smtClean="0"/>
              <a:t>built-in </a:t>
            </a:r>
            <a:r>
              <a:rPr lang="en-IN" dirty="0"/>
              <a:t>function is:</a:t>
            </a:r>
          </a:p>
          <a:p>
            <a:r>
              <a:rPr lang="en-US" b="1" dirty="0" err="1"/>
              <a:t>file_object</a:t>
            </a:r>
            <a:r>
              <a:rPr lang="en-US" b="1" dirty="0"/>
              <a:t> = open(</a:t>
            </a:r>
            <a:r>
              <a:rPr lang="en-US" b="1" dirty="0" err="1"/>
              <a:t>file_name</a:t>
            </a:r>
            <a:r>
              <a:rPr lang="en-US" b="1" dirty="0"/>
              <a:t>, </a:t>
            </a:r>
            <a:r>
              <a:rPr lang="en-US" b="1" dirty="0" err="1"/>
              <a:t>access_mode</a:t>
            </a:r>
            <a:r>
              <a:rPr lang="en-US" b="1" dirty="0"/>
              <a:t>='r', buffering=-1</a:t>
            </a:r>
            <a:r>
              <a:rPr lang="en-US" b="1" dirty="0" smtClean="0"/>
              <a:t>)</a:t>
            </a:r>
          </a:p>
          <a:p>
            <a:pPr marL="0" indent="0">
              <a:buNone/>
            </a:pPr>
            <a:r>
              <a:rPr lang="en-US" dirty="0"/>
              <a:t>The </a:t>
            </a:r>
            <a:r>
              <a:rPr lang="en-US" i="1" dirty="0" err="1"/>
              <a:t>file_name</a:t>
            </a:r>
            <a:r>
              <a:rPr lang="en-US" i="1" dirty="0"/>
              <a:t> </a:t>
            </a:r>
            <a:r>
              <a:rPr lang="en-US" dirty="0"/>
              <a:t>is a string containing the name of the file to open</a:t>
            </a:r>
            <a:r>
              <a:rPr lang="en-US" dirty="0" smtClean="0"/>
              <a:t>.</a:t>
            </a:r>
          </a:p>
          <a:p>
            <a:r>
              <a:rPr lang="en-US" dirty="0"/>
              <a:t>files are opened with the modes 'r,' 'w</a:t>
            </a:r>
            <a:r>
              <a:rPr lang="en-US" dirty="0" smtClean="0"/>
              <a:t>,‘ or </a:t>
            </a:r>
            <a:r>
              <a:rPr lang="en-US" dirty="0"/>
              <a:t>'a</a:t>
            </a:r>
            <a:r>
              <a:rPr lang="en-US" dirty="0" smtClean="0"/>
              <a:t>,‘ representing read</a:t>
            </a:r>
            <a:r>
              <a:rPr lang="en-US" dirty="0"/>
              <a:t>, write, and append, respectively</a:t>
            </a:r>
            <a:r>
              <a:rPr lang="en-US" dirty="0" smtClean="0"/>
              <a:t>.</a:t>
            </a:r>
          </a:p>
          <a:p>
            <a:r>
              <a:rPr lang="en-US" dirty="0"/>
              <a:t>There are other modes supported by </a:t>
            </a:r>
            <a:r>
              <a:rPr lang="en-US" dirty="0" err="1"/>
              <a:t>fopen</a:t>
            </a:r>
            <a:r>
              <a:rPr lang="en-US" dirty="0"/>
              <a:t>() that will work with Python's open(). These include the </a:t>
            </a:r>
            <a:r>
              <a:rPr lang="en-US" dirty="0" smtClean="0"/>
              <a:t>'+‘ for </a:t>
            </a:r>
            <a:r>
              <a:rPr lang="en-US" dirty="0"/>
              <a:t>read-write access and 'b' for binary access.</a:t>
            </a:r>
            <a:endParaRPr lang="en-US" dirty="0" smtClean="0"/>
          </a:p>
          <a:p>
            <a:endParaRPr lang="en-IN" dirty="0"/>
          </a:p>
        </p:txBody>
      </p:sp>
    </p:spTree>
    <p:extLst>
      <p:ext uri="{BB962C8B-B14F-4D97-AF65-F5344CB8AC3E}">
        <p14:creationId xmlns="" xmlns:p14="http://schemas.microsoft.com/office/powerpoint/2010/main" val="2925898184"/>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a:t>The other optional argument, </a:t>
            </a:r>
            <a:r>
              <a:rPr lang="en-US" i="1" dirty="0"/>
              <a:t>buffering</a:t>
            </a:r>
            <a:r>
              <a:rPr lang="en-US" dirty="0"/>
              <a:t>, is used to indicate the type of buffering that should </a:t>
            </a:r>
            <a:r>
              <a:rPr lang="en-US" dirty="0" smtClean="0"/>
              <a:t>be performed </a:t>
            </a:r>
            <a:r>
              <a:rPr lang="en-US" dirty="0"/>
              <a:t>when accessing the file. A value of 0 means no buffering should occur, a value of 1 </a:t>
            </a:r>
            <a:r>
              <a:rPr lang="en-US" dirty="0" smtClean="0"/>
              <a:t>signal line </a:t>
            </a:r>
            <a:r>
              <a:rPr lang="en-US" dirty="0"/>
              <a:t>buffering, and any value greater than 1 indicates buffered I/O with the given value as the </a:t>
            </a:r>
            <a:r>
              <a:rPr lang="en-US" dirty="0" smtClean="0"/>
              <a:t>buffer size</a:t>
            </a:r>
            <a:r>
              <a:rPr lang="en-US" dirty="0"/>
              <a:t>. </a:t>
            </a:r>
            <a:endParaRPr lang="en-IN" dirty="0"/>
          </a:p>
        </p:txBody>
      </p:sp>
    </p:spTree>
    <p:extLst>
      <p:ext uri="{BB962C8B-B14F-4D97-AF65-F5344CB8AC3E}">
        <p14:creationId xmlns="" xmlns:p14="http://schemas.microsoft.com/office/powerpoint/2010/main" val="68007084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Access Modes for File Objects</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b="1" i="1" dirty="0"/>
              <a:t>File Mode </a:t>
            </a:r>
            <a:r>
              <a:rPr lang="en-IN" b="1" i="1" dirty="0" smtClean="0"/>
              <a:t>			Operation</a:t>
            </a:r>
          </a:p>
          <a:p>
            <a:pPr marL="0" indent="0">
              <a:buNone/>
            </a:pPr>
            <a:r>
              <a:rPr lang="en-IN" dirty="0"/>
              <a:t>r </a:t>
            </a:r>
            <a:r>
              <a:rPr lang="en-IN" dirty="0" smtClean="0"/>
              <a:t>			Open </a:t>
            </a:r>
            <a:r>
              <a:rPr lang="en-IN" dirty="0"/>
              <a:t>for </a:t>
            </a:r>
            <a:r>
              <a:rPr lang="en-IN" dirty="0" smtClean="0"/>
              <a:t>read</a:t>
            </a:r>
          </a:p>
          <a:p>
            <a:pPr marL="0" indent="0">
              <a:buNone/>
            </a:pPr>
            <a:r>
              <a:rPr lang="en-US" dirty="0" smtClean="0"/>
              <a:t>w 			Open </a:t>
            </a:r>
            <a:r>
              <a:rPr lang="en-US" dirty="0"/>
              <a:t>for write (truncate if necessary)</a:t>
            </a:r>
          </a:p>
          <a:p>
            <a:pPr marL="0" indent="0">
              <a:buNone/>
            </a:pPr>
            <a:r>
              <a:rPr lang="en-US" dirty="0"/>
              <a:t>a </a:t>
            </a:r>
            <a:r>
              <a:rPr lang="en-US" dirty="0" smtClean="0"/>
              <a:t>			Open </a:t>
            </a:r>
            <a:r>
              <a:rPr lang="en-US" dirty="0"/>
              <a:t>for append (always works from EOF, create if </a:t>
            </a:r>
            <a:r>
              <a:rPr lang="en-US" dirty="0" smtClean="0"/>
              <a:t>				necessary</a:t>
            </a:r>
            <a:r>
              <a:rPr lang="en-US" dirty="0"/>
              <a:t>)</a:t>
            </a:r>
          </a:p>
          <a:p>
            <a:pPr marL="0" indent="0">
              <a:buNone/>
            </a:pPr>
            <a:r>
              <a:rPr lang="en-US" dirty="0"/>
              <a:t>r+ </a:t>
            </a:r>
            <a:r>
              <a:rPr lang="en-US" dirty="0" smtClean="0"/>
              <a:t>			Open </a:t>
            </a:r>
            <a:r>
              <a:rPr lang="en-US" dirty="0"/>
              <a:t>for read and write</a:t>
            </a:r>
          </a:p>
          <a:p>
            <a:pPr marL="0" indent="0">
              <a:buNone/>
            </a:pPr>
            <a:r>
              <a:rPr lang="en-US" dirty="0"/>
              <a:t>w</a:t>
            </a:r>
            <a:r>
              <a:rPr lang="en-US" dirty="0" smtClean="0"/>
              <a:t>+			Open </a:t>
            </a:r>
            <a:r>
              <a:rPr lang="en-US" dirty="0"/>
              <a:t>for read and write (see w above)</a:t>
            </a:r>
          </a:p>
          <a:p>
            <a:pPr marL="0" indent="0">
              <a:buNone/>
            </a:pPr>
            <a:r>
              <a:rPr lang="en-US" dirty="0"/>
              <a:t>a</a:t>
            </a:r>
            <a:r>
              <a:rPr lang="en-US" dirty="0" smtClean="0"/>
              <a:t>+			Open </a:t>
            </a:r>
            <a:r>
              <a:rPr lang="en-US" dirty="0"/>
              <a:t>for read and write (see a above</a:t>
            </a:r>
            <a:r>
              <a:rPr lang="en-US" dirty="0" smtClean="0"/>
              <a:t>)</a:t>
            </a:r>
            <a:endParaRPr lang="en-US" dirty="0"/>
          </a:p>
        </p:txBody>
      </p:sp>
    </p:spTree>
    <p:extLst>
      <p:ext uri="{BB962C8B-B14F-4D97-AF65-F5344CB8AC3E}">
        <p14:creationId xmlns="" xmlns:p14="http://schemas.microsoft.com/office/powerpoint/2010/main" val="1391846505"/>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err="1"/>
              <a:t>rb</a:t>
            </a:r>
            <a:r>
              <a:rPr lang="en-US" dirty="0"/>
              <a:t> </a:t>
            </a:r>
            <a:r>
              <a:rPr lang="en-US" dirty="0" smtClean="0"/>
              <a:t>		Open </a:t>
            </a:r>
            <a:r>
              <a:rPr lang="en-US" dirty="0"/>
              <a:t>for binary read</a:t>
            </a:r>
          </a:p>
          <a:p>
            <a:pPr marL="0" indent="0">
              <a:buNone/>
            </a:pPr>
            <a:r>
              <a:rPr lang="en-US" dirty="0" err="1"/>
              <a:t>wb</a:t>
            </a:r>
            <a:r>
              <a:rPr lang="en-US" dirty="0"/>
              <a:t> </a:t>
            </a:r>
            <a:r>
              <a:rPr lang="en-US" dirty="0" smtClean="0"/>
              <a:t>		Open </a:t>
            </a:r>
            <a:r>
              <a:rPr lang="en-US" dirty="0"/>
              <a:t>for binary write (see w above)</a:t>
            </a:r>
          </a:p>
          <a:p>
            <a:pPr marL="0" indent="0">
              <a:buNone/>
            </a:pPr>
            <a:r>
              <a:rPr lang="en-US" dirty="0"/>
              <a:t>ab </a:t>
            </a:r>
            <a:r>
              <a:rPr lang="en-US" dirty="0" smtClean="0"/>
              <a:t>		Open </a:t>
            </a:r>
            <a:r>
              <a:rPr lang="en-US" dirty="0"/>
              <a:t>for binary append (see a above)</a:t>
            </a:r>
          </a:p>
          <a:p>
            <a:pPr marL="0" indent="0">
              <a:buNone/>
            </a:pPr>
            <a:r>
              <a:rPr lang="en-US" dirty="0" err="1"/>
              <a:t>rb</a:t>
            </a:r>
            <a:r>
              <a:rPr lang="en-US" dirty="0"/>
              <a:t>+ </a:t>
            </a:r>
            <a:r>
              <a:rPr lang="en-US" dirty="0" smtClean="0"/>
              <a:t>		Open </a:t>
            </a:r>
            <a:r>
              <a:rPr lang="en-US" dirty="0"/>
              <a:t>for binary read and write (see r+ above)</a:t>
            </a:r>
          </a:p>
          <a:p>
            <a:pPr marL="0" indent="0">
              <a:buNone/>
            </a:pPr>
            <a:r>
              <a:rPr lang="en-US" dirty="0" err="1"/>
              <a:t>wb</a:t>
            </a:r>
            <a:r>
              <a:rPr lang="en-US" dirty="0"/>
              <a:t>+ </a:t>
            </a:r>
            <a:r>
              <a:rPr lang="en-US" dirty="0" smtClean="0"/>
              <a:t>		Open </a:t>
            </a:r>
            <a:r>
              <a:rPr lang="en-US" dirty="0"/>
              <a:t>for binary read and write (see w+ above)</a:t>
            </a:r>
          </a:p>
          <a:p>
            <a:pPr marL="0" indent="0">
              <a:buNone/>
            </a:pPr>
            <a:r>
              <a:rPr lang="en-US" dirty="0"/>
              <a:t>ab+ </a:t>
            </a:r>
            <a:r>
              <a:rPr lang="en-US" dirty="0" smtClean="0"/>
              <a:t>		Open </a:t>
            </a:r>
            <a:r>
              <a:rPr lang="en-US" dirty="0"/>
              <a:t>for binary read and write (see a+ above)</a:t>
            </a:r>
            <a:endParaRPr lang="en-IN" dirty="0"/>
          </a:p>
        </p:txBody>
      </p:sp>
    </p:spTree>
    <p:extLst>
      <p:ext uri="{BB962C8B-B14F-4D97-AF65-F5344CB8AC3E}">
        <p14:creationId xmlns="" xmlns:p14="http://schemas.microsoft.com/office/powerpoint/2010/main" val="1621572475"/>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some examples for opening files:</a:t>
            </a:r>
          </a:p>
          <a:p>
            <a:r>
              <a:rPr lang="en-IN" dirty="0" err="1"/>
              <a:t>fp</a:t>
            </a:r>
            <a:r>
              <a:rPr lang="en-IN" dirty="0"/>
              <a:t> = open('/</a:t>
            </a:r>
            <a:r>
              <a:rPr lang="en-IN" dirty="0" err="1"/>
              <a:t>etc</a:t>
            </a:r>
            <a:r>
              <a:rPr lang="en-IN" dirty="0"/>
              <a:t>/</a:t>
            </a:r>
            <a:r>
              <a:rPr lang="en-IN" dirty="0" err="1"/>
              <a:t>motd</a:t>
            </a:r>
            <a:r>
              <a:rPr lang="en-IN" dirty="0"/>
              <a:t>') #open file for read</a:t>
            </a:r>
          </a:p>
          <a:p>
            <a:r>
              <a:rPr lang="en-IN" dirty="0" err="1"/>
              <a:t>fp</a:t>
            </a:r>
            <a:r>
              <a:rPr lang="en-IN" dirty="0"/>
              <a:t> = open('test', 'w') #open file for write</a:t>
            </a:r>
          </a:p>
          <a:p>
            <a:r>
              <a:rPr lang="en-US" dirty="0" err="1"/>
              <a:t>fp</a:t>
            </a:r>
            <a:r>
              <a:rPr lang="en-US" dirty="0"/>
              <a:t> = open('data', 'r+') #open file for read/write</a:t>
            </a:r>
          </a:p>
          <a:p>
            <a:r>
              <a:rPr lang="en-US" dirty="0" err="1"/>
              <a:t>fp</a:t>
            </a:r>
            <a:r>
              <a:rPr lang="en-US" dirty="0"/>
              <a:t> = open(</a:t>
            </a:r>
            <a:r>
              <a:rPr lang="en-US" dirty="0" err="1"/>
              <a:t>r'c</a:t>
            </a:r>
            <a:r>
              <a:rPr lang="en-US" dirty="0"/>
              <a:t>:\io.sys', '</a:t>
            </a:r>
            <a:r>
              <a:rPr lang="en-US" dirty="0" err="1"/>
              <a:t>rb</a:t>
            </a:r>
            <a:r>
              <a:rPr lang="en-US" dirty="0"/>
              <a:t>') #open binary file for read</a:t>
            </a:r>
            <a:endParaRPr lang="en-IN" dirty="0"/>
          </a:p>
        </p:txBody>
      </p:sp>
    </p:spTree>
    <p:extLst>
      <p:ext uri="{BB962C8B-B14F-4D97-AF65-F5344CB8AC3E}">
        <p14:creationId xmlns="" xmlns:p14="http://schemas.microsoft.com/office/powerpoint/2010/main" val="67658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333333"/>
                </a:solidFill>
                <a:latin typeface="Arial" panose="020B0604020202020204" pitchFamily="34" charset="0"/>
              </a:rPr>
              <a:t>Mapping Type Related Functions</a:t>
            </a:r>
            <a:endParaRPr lang="en-IN" dirty="0"/>
          </a:p>
        </p:txBody>
      </p:sp>
      <p:sp>
        <p:nvSpPr>
          <p:cNvPr id="3" name="Content Placeholder 2"/>
          <p:cNvSpPr>
            <a:spLocks noGrp="1"/>
          </p:cNvSpPr>
          <p:nvPr>
            <p:ph idx="1"/>
          </p:nvPr>
        </p:nvSpPr>
        <p:spPr/>
        <p:txBody>
          <a:bodyPr>
            <a:normAutofit fontScale="85000" lnSpcReduction="20000"/>
          </a:bodyPr>
          <a:lstStyle/>
          <a:p>
            <a:r>
              <a:rPr lang="en-IN" b="1" dirty="0" err="1"/>
              <a:t>dict</a:t>
            </a:r>
            <a:r>
              <a:rPr lang="en-IN" b="1" dirty="0"/>
              <a:t> ( )</a:t>
            </a:r>
          </a:p>
          <a:p>
            <a:r>
              <a:rPr lang="en-US" dirty="0"/>
              <a:t>Factory function for creating a dictionary populated with items from </a:t>
            </a:r>
            <a:r>
              <a:rPr lang="en-US" i="1" dirty="0"/>
              <a:t>container</a:t>
            </a:r>
            <a:r>
              <a:rPr lang="en-US" dirty="0"/>
              <a:t>, </a:t>
            </a:r>
            <a:r>
              <a:rPr lang="en-US" dirty="0" smtClean="0"/>
              <a:t>if provided</a:t>
            </a:r>
            <a:r>
              <a:rPr lang="en-US" dirty="0"/>
              <a:t>; if not, an empty </a:t>
            </a:r>
            <a:r>
              <a:rPr lang="en-US" dirty="0" err="1"/>
              <a:t>dict</a:t>
            </a:r>
            <a:r>
              <a:rPr lang="en-US" dirty="0"/>
              <a:t> is </a:t>
            </a:r>
            <a:r>
              <a:rPr lang="en-US" dirty="0" smtClean="0"/>
              <a:t>created.</a:t>
            </a:r>
          </a:p>
          <a:p>
            <a:r>
              <a:rPr lang="en-US" dirty="0" err="1"/>
              <a:t>d</a:t>
            </a:r>
            <a:r>
              <a:rPr lang="en-US" dirty="0" err="1" smtClean="0"/>
              <a:t>ict</a:t>
            </a:r>
            <a:r>
              <a:rPr lang="en-US" dirty="0" smtClean="0"/>
              <a:t>(container)</a:t>
            </a:r>
          </a:p>
          <a:p>
            <a:pPr marL="0" indent="0">
              <a:buNone/>
            </a:pPr>
            <a:r>
              <a:rPr lang="es-ES" dirty="0" smtClean="0"/>
              <a:t>&gt;&gt;&gt; x=(1,4,8)</a:t>
            </a:r>
          </a:p>
          <a:p>
            <a:pPr marL="0" indent="0">
              <a:buNone/>
            </a:pPr>
            <a:r>
              <a:rPr lang="es-ES" dirty="0" smtClean="0"/>
              <a:t>&gt;&gt;&gt; y=('</a:t>
            </a:r>
            <a:r>
              <a:rPr lang="es-ES" dirty="0" err="1" smtClean="0"/>
              <a:t>a','x','y</a:t>
            </a:r>
            <a:r>
              <a:rPr lang="es-ES" dirty="0" smtClean="0"/>
              <a:t>')</a:t>
            </a:r>
          </a:p>
          <a:p>
            <a:pPr marL="0" indent="0">
              <a:buNone/>
            </a:pPr>
            <a:r>
              <a:rPr lang="en-IN" dirty="0" smtClean="0"/>
              <a:t>&gt;&gt;&gt; </a:t>
            </a:r>
            <a:r>
              <a:rPr lang="en-IN" dirty="0" err="1" smtClean="0"/>
              <a:t>dict</a:t>
            </a:r>
            <a:r>
              <a:rPr lang="en-IN" dirty="0" smtClean="0"/>
              <a:t>(zip(</a:t>
            </a:r>
            <a:r>
              <a:rPr lang="en-IN" dirty="0" err="1" smtClean="0"/>
              <a:t>x,y</a:t>
            </a:r>
            <a:r>
              <a:rPr lang="en-IN" dirty="0" smtClean="0"/>
              <a:t>))</a:t>
            </a:r>
          </a:p>
          <a:p>
            <a:pPr marL="0" indent="0">
              <a:buNone/>
            </a:pPr>
            <a:r>
              <a:rPr lang="en-IN" dirty="0" smtClean="0"/>
              <a:t>{1: 'a', 4: 'x', 8: 'y'}</a:t>
            </a:r>
          </a:p>
          <a:p>
            <a:pPr marL="0" indent="0">
              <a:buNone/>
            </a:pPr>
            <a:endParaRPr lang="en-IN" dirty="0"/>
          </a:p>
        </p:txBody>
      </p:sp>
    </p:spTree>
    <p:extLst>
      <p:ext uri="{BB962C8B-B14F-4D97-AF65-F5344CB8AC3E}">
        <p14:creationId xmlns="" xmlns:p14="http://schemas.microsoft.com/office/powerpoint/2010/main" val="86917789"/>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file() Factory Function</a:t>
            </a:r>
            <a:endParaRPr lang="en-IN" dirty="0"/>
          </a:p>
        </p:txBody>
      </p:sp>
      <p:sp>
        <p:nvSpPr>
          <p:cNvPr id="3" name="Content Placeholder 2"/>
          <p:cNvSpPr>
            <a:spLocks noGrp="1"/>
          </p:cNvSpPr>
          <p:nvPr>
            <p:ph idx="1"/>
          </p:nvPr>
        </p:nvSpPr>
        <p:spPr/>
        <p:txBody>
          <a:bodyPr>
            <a:normAutofit/>
          </a:bodyPr>
          <a:lstStyle/>
          <a:p>
            <a:r>
              <a:rPr lang="en-US" dirty="0" smtClean="0"/>
              <a:t>Both </a:t>
            </a:r>
            <a:r>
              <a:rPr lang="en-US" dirty="0"/>
              <a:t>open() and file() do exactly the same thing and one can be used in place of the other. </a:t>
            </a:r>
            <a:r>
              <a:rPr lang="en-US" dirty="0" smtClean="0"/>
              <a:t>Anywhere </a:t>
            </a:r>
            <a:r>
              <a:rPr lang="en-US" dirty="0"/>
              <a:t>you see references to open(), you can mentally substitute file() without any side effects whatsoever.</a:t>
            </a:r>
          </a:p>
          <a:p>
            <a:r>
              <a:rPr lang="en-US" dirty="0" smtClean="0"/>
              <a:t>Generally</a:t>
            </a:r>
            <a:r>
              <a:rPr lang="en-US" dirty="0"/>
              <a:t>, the accepted style is that you use open() for reading/writing files, while file() </a:t>
            </a:r>
            <a:r>
              <a:rPr lang="en-US" dirty="0" smtClean="0"/>
              <a:t>is best </a:t>
            </a:r>
            <a:r>
              <a:rPr lang="en-US" dirty="0"/>
              <a:t>used when you want to show that you are dealing with file objects, i.e., </a:t>
            </a:r>
            <a:r>
              <a:rPr lang="en-US" b="1" dirty="0"/>
              <a:t>if </a:t>
            </a:r>
            <a:r>
              <a:rPr lang="en-US" dirty="0"/>
              <a:t>instance(f, file).</a:t>
            </a:r>
            <a:endParaRPr lang="en-IN" dirty="0"/>
          </a:p>
        </p:txBody>
      </p:sp>
    </p:spTree>
    <p:extLst>
      <p:ext uri="{BB962C8B-B14F-4D97-AF65-F5344CB8AC3E}">
        <p14:creationId xmlns="" xmlns:p14="http://schemas.microsoft.com/office/powerpoint/2010/main" val="2645380912"/>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File Built-in Methods</a:t>
            </a:r>
            <a:endParaRPr lang="en-IN" dirty="0"/>
          </a:p>
        </p:txBody>
      </p:sp>
      <p:sp>
        <p:nvSpPr>
          <p:cNvPr id="3" name="Content Placeholder 2"/>
          <p:cNvSpPr>
            <a:spLocks noGrp="1"/>
          </p:cNvSpPr>
          <p:nvPr>
            <p:ph idx="1"/>
          </p:nvPr>
        </p:nvSpPr>
        <p:spPr/>
        <p:txBody>
          <a:bodyPr>
            <a:normAutofit fontScale="77500" lnSpcReduction="20000"/>
          </a:bodyPr>
          <a:lstStyle/>
          <a:p>
            <a:r>
              <a:rPr lang="en-US" dirty="0"/>
              <a:t>Once open() has completed successfully and returned a file object, all subsequent access to the </a:t>
            </a:r>
            <a:r>
              <a:rPr lang="en-US" dirty="0" smtClean="0"/>
              <a:t>file transpires </a:t>
            </a:r>
            <a:r>
              <a:rPr lang="en-US" dirty="0"/>
              <a:t>with that "handle." File methods come in four different categories: input, output, </a:t>
            </a:r>
            <a:r>
              <a:rPr lang="en-US" dirty="0" smtClean="0"/>
              <a:t>movement within </a:t>
            </a:r>
            <a:r>
              <a:rPr lang="en-US" dirty="0"/>
              <a:t>a file, which we will call "intra-file motion," and miscellaneous</a:t>
            </a:r>
            <a:r>
              <a:rPr lang="en-US" dirty="0" smtClean="0"/>
              <a:t>.</a:t>
            </a:r>
          </a:p>
          <a:p>
            <a:r>
              <a:rPr lang="en-IN" b="1" dirty="0" smtClean="0"/>
              <a:t>Input</a:t>
            </a:r>
          </a:p>
          <a:p>
            <a:r>
              <a:rPr lang="en-IN" b="1" dirty="0" smtClean="0"/>
              <a:t>Output</a:t>
            </a:r>
          </a:p>
          <a:p>
            <a:r>
              <a:rPr lang="en-IN" b="1" dirty="0"/>
              <a:t>Intra-file </a:t>
            </a:r>
            <a:r>
              <a:rPr lang="en-IN" b="1" dirty="0" smtClean="0"/>
              <a:t>Motion</a:t>
            </a:r>
          </a:p>
          <a:p>
            <a:r>
              <a:rPr lang="en-IN" b="1" dirty="0"/>
              <a:t>File </a:t>
            </a:r>
            <a:r>
              <a:rPr lang="en-IN" b="1" dirty="0" smtClean="0"/>
              <a:t>Iteration</a:t>
            </a:r>
          </a:p>
          <a:p>
            <a:r>
              <a:rPr lang="en-IN" b="1" dirty="0" smtClean="0"/>
              <a:t>Others</a:t>
            </a:r>
          </a:p>
          <a:p>
            <a:r>
              <a:rPr lang="en-IN" b="1" dirty="0"/>
              <a:t>File Method Miscellany</a:t>
            </a:r>
            <a:endParaRPr lang="en-IN" dirty="0"/>
          </a:p>
        </p:txBody>
      </p:sp>
    </p:spTree>
    <p:extLst>
      <p:ext uri="{BB962C8B-B14F-4D97-AF65-F5344CB8AC3E}">
        <p14:creationId xmlns="" xmlns:p14="http://schemas.microsoft.com/office/powerpoint/2010/main" val="76689411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922607"/>
            <a:ext cx="10515600" cy="4351338"/>
          </a:xfrm>
        </p:spPr>
        <p:txBody>
          <a:bodyPr/>
          <a:lstStyle/>
          <a:p>
            <a:pPr marL="0" indent="0">
              <a:buNone/>
            </a:pPr>
            <a:r>
              <a:rPr lang="en-US" dirty="0" smtClean="0"/>
              <a:t>Consider a text file sam.txt with the following content</a:t>
            </a:r>
          </a:p>
          <a:p>
            <a:pPr marL="0" indent="0">
              <a:buNone/>
            </a:pPr>
            <a:endParaRPr lang="en-US" b="1" dirty="0" smtClean="0"/>
          </a:p>
          <a:p>
            <a:pPr marL="0" indent="0">
              <a:buNone/>
            </a:pPr>
            <a:endParaRPr lang="en-US" b="1" dirty="0"/>
          </a:p>
          <a:p>
            <a:pPr marL="0" indent="0">
              <a:buNone/>
            </a:pPr>
            <a:r>
              <a:rPr lang="en-US" b="1" dirty="0" smtClean="0"/>
              <a:t>Knowing </a:t>
            </a:r>
            <a:r>
              <a:rPr lang="en-US" b="1" dirty="0"/>
              <a:t>yourself is the beginning of all wisdom.</a:t>
            </a:r>
          </a:p>
          <a:p>
            <a:pPr marL="0" indent="0">
              <a:buNone/>
            </a:pPr>
            <a:r>
              <a:rPr lang="en-US" b="1" dirty="0"/>
              <a:t>The only true wisdom is in knowing you know nothing.</a:t>
            </a:r>
          </a:p>
          <a:p>
            <a:pPr marL="0" indent="0">
              <a:buNone/>
            </a:pPr>
            <a:r>
              <a:rPr lang="en-US" b="1" dirty="0"/>
              <a:t>Count your age by friends, not years.</a:t>
            </a:r>
          </a:p>
        </p:txBody>
      </p:sp>
    </p:spTree>
    <p:extLst>
      <p:ext uri="{BB962C8B-B14F-4D97-AF65-F5344CB8AC3E}">
        <p14:creationId xmlns="" xmlns:p14="http://schemas.microsoft.com/office/powerpoint/2010/main" val="3713927312"/>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Input</a:t>
            </a:r>
            <a:endParaRPr lang="en-IN" dirty="0"/>
          </a:p>
        </p:txBody>
      </p:sp>
      <p:sp>
        <p:nvSpPr>
          <p:cNvPr id="3" name="Content Placeholder 2"/>
          <p:cNvSpPr>
            <a:spLocks noGrp="1"/>
          </p:cNvSpPr>
          <p:nvPr>
            <p:ph idx="1"/>
          </p:nvPr>
        </p:nvSpPr>
        <p:spPr/>
        <p:txBody>
          <a:bodyPr>
            <a:normAutofit fontScale="70000" lnSpcReduction="20000"/>
          </a:bodyPr>
          <a:lstStyle/>
          <a:p>
            <a:r>
              <a:rPr lang="en-US" dirty="0"/>
              <a:t>The </a:t>
            </a:r>
            <a:r>
              <a:rPr lang="en-US" b="1" dirty="0"/>
              <a:t>read() </a:t>
            </a:r>
            <a:r>
              <a:rPr lang="en-US" dirty="0"/>
              <a:t>method is used to read bytes directly into a string, reading at most the number of </a:t>
            </a:r>
            <a:r>
              <a:rPr lang="en-US" dirty="0" smtClean="0"/>
              <a:t>bytes indicated</a:t>
            </a:r>
            <a:r>
              <a:rPr lang="en-US" dirty="0"/>
              <a:t>. If no </a:t>
            </a:r>
            <a:r>
              <a:rPr lang="en-US" i="1" dirty="0"/>
              <a:t>size </a:t>
            </a:r>
            <a:r>
              <a:rPr lang="en-US" dirty="0"/>
              <a:t>is given (the default value is set to integer -1) or </a:t>
            </a:r>
            <a:r>
              <a:rPr lang="en-US" i="1" dirty="0"/>
              <a:t>size </a:t>
            </a:r>
            <a:r>
              <a:rPr lang="en-US" dirty="0"/>
              <a:t>is negative, the file will </a:t>
            </a:r>
            <a:r>
              <a:rPr lang="en-US" dirty="0" smtClean="0"/>
              <a:t>be </a:t>
            </a:r>
            <a:r>
              <a:rPr lang="en-IN" dirty="0" smtClean="0"/>
              <a:t>read </a:t>
            </a:r>
            <a:r>
              <a:rPr lang="en-IN" dirty="0"/>
              <a:t>to the end</a:t>
            </a:r>
            <a:r>
              <a:rPr lang="en-IN" dirty="0" smtClean="0"/>
              <a:t>.</a:t>
            </a:r>
          </a:p>
          <a:p>
            <a:pPr marL="0" indent="0">
              <a:buNone/>
            </a:pPr>
            <a:r>
              <a:rPr lang="en-US" dirty="0"/>
              <a:t>Example:</a:t>
            </a:r>
          </a:p>
          <a:p>
            <a:pPr marL="0" indent="0">
              <a:buNone/>
            </a:pPr>
            <a:r>
              <a:rPr lang="en-US" dirty="0"/>
              <a:t>f = open('sam.txt', 'r')</a:t>
            </a:r>
          </a:p>
          <a:p>
            <a:pPr marL="0" indent="0">
              <a:buNone/>
            </a:pPr>
            <a:r>
              <a:rPr lang="en-US" dirty="0"/>
              <a:t>text = </a:t>
            </a:r>
            <a:r>
              <a:rPr lang="en-US" dirty="0" err="1"/>
              <a:t>f.read</a:t>
            </a:r>
            <a:r>
              <a:rPr lang="en-US" dirty="0"/>
              <a:t>(30)</a:t>
            </a:r>
          </a:p>
          <a:p>
            <a:pPr marL="0" indent="0">
              <a:buNone/>
            </a:pPr>
            <a:r>
              <a:rPr lang="en-US" dirty="0"/>
              <a:t>print(text)</a:t>
            </a:r>
          </a:p>
          <a:p>
            <a:pPr marL="0" indent="0">
              <a:buNone/>
            </a:pPr>
            <a:r>
              <a:rPr lang="en-US" dirty="0" err="1"/>
              <a:t>f.close</a:t>
            </a:r>
            <a:r>
              <a:rPr lang="en-US" dirty="0"/>
              <a:t>()</a:t>
            </a:r>
          </a:p>
          <a:p>
            <a:pPr marL="0" indent="0">
              <a:buNone/>
            </a:pPr>
            <a:endParaRPr lang="en-US" dirty="0"/>
          </a:p>
          <a:p>
            <a:pPr marL="0" indent="0">
              <a:buNone/>
            </a:pPr>
            <a:r>
              <a:rPr lang="en-US" dirty="0"/>
              <a:t>Output: Knowing yourself is the </a:t>
            </a:r>
            <a:r>
              <a:rPr lang="en-US" dirty="0" err="1"/>
              <a:t>beginn</a:t>
            </a:r>
            <a:endParaRPr lang="en-US" dirty="0"/>
          </a:p>
        </p:txBody>
      </p:sp>
    </p:spTree>
    <p:extLst>
      <p:ext uri="{BB962C8B-B14F-4D97-AF65-F5344CB8AC3E}">
        <p14:creationId xmlns="" xmlns:p14="http://schemas.microsoft.com/office/powerpoint/2010/main" val="230070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a:t>f = open('sam.txt')</a:t>
            </a:r>
          </a:p>
          <a:p>
            <a:pPr marL="0" indent="0">
              <a:buNone/>
            </a:pPr>
            <a:r>
              <a:rPr lang="en-US" dirty="0"/>
              <a:t>p</a:t>
            </a:r>
            <a:r>
              <a:rPr lang="en-US" dirty="0" smtClean="0"/>
              <a:t>rint(</a:t>
            </a:r>
            <a:r>
              <a:rPr lang="en-US" dirty="0" err="1" smtClean="0"/>
              <a:t>f.read</a:t>
            </a:r>
            <a:r>
              <a:rPr lang="en-US" dirty="0" smtClean="0"/>
              <a:t>())</a:t>
            </a:r>
            <a:endParaRPr lang="en-US" dirty="0"/>
          </a:p>
          <a:p>
            <a:pPr marL="0" indent="0">
              <a:buNone/>
            </a:pPr>
            <a:r>
              <a:rPr lang="en-US" dirty="0" err="1" smtClean="0"/>
              <a:t>f.close</a:t>
            </a:r>
            <a:r>
              <a:rPr lang="en-US" dirty="0"/>
              <a:t>()</a:t>
            </a:r>
          </a:p>
          <a:p>
            <a:pPr marL="0" indent="0">
              <a:buNone/>
            </a:pPr>
            <a:endParaRPr lang="en-IN" dirty="0"/>
          </a:p>
        </p:txBody>
      </p:sp>
    </p:spTree>
    <p:extLst>
      <p:ext uri="{BB962C8B-B14F-4D97-AF65-F5344CB8AC3E}">
        <p14:creationId xmlns="" xmlns:p14="http://schemas.microsoft.com/office/powerpoint/2010/main" val="86356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a:t>
            </a:r>
            <a:r>
              <a:rPr lang="en-US" b="1" dirty="0" err="1"/>
              <a:t>readline</a:t>
            </a:r>
            <a:r>
              <a:rPr lang="en-US" b="1" dirty="0"/>
              <a:t>() </a:t>
            </a:r>
            <a:r>
              <a:rPr lang="en-US" dirty="0"/>
              <a:t>method reads one line of the open file (reads all bytes until a line-terminating character like NEWLINE is encountered). The line, including termination character(s), is returned as a string. Like read(), there is also an optional </a:t>
            </a:r>
            <a:r>
              <a:rPr lang="en-US" i="1" dirty="0"/>
              <a:t>size </a:t>
            </a:r>
            <a:r>
              <a:rPr lang="en-US" dirty="0"/>
              <a:t>option, which, if not provided, defaults to -1, meaning read until the line-ending characters (or EOF) are found. If present, it is possible that an incomplete line is returned if it exceeds </a:t>
            </a:r>
            <a:r>
              <a:rPr lang="en-US" i="1" dirty="0"/>
              <a:t>size </a:t>
            </a:r>
            <a:r>
              <a:rPr lang="en-US" dirty="0"/>
              <a:t>bytes</a:t>
            </a:r>
            <a:r>
              <a:rPr lang="en-US" dirty="0" smtClean="0"/>
              <a:t>.</a:t>
            </a:r>
          </a:p>
          <a:p>
            <a:pPr marL="0" indent="0">
              <a:buNone/>
            </a:pPr>
            <a:endParaRPr lang="en-US" dirty="0" smtClean="0"/>
          </a:p>
          <a:p>
            <a:pPr marL="0" indent="0">
              <a:buNone/>
            </a:pPr>
            <a:r>
              <a:rPr lang="en-US" dirty="0"/>
              <a:t>f = open('sam.txt', 'r')</a:t>
            </a:r>
          </a:p>
          <a:p>
            <a:pPr marL="0" indent="0">
              <a:buNone/>
            </a:pPr>
            <a:r>
              <a:rPr lang="en-US" dirty="0"/>
              <a:t>text = </a:t>
            </a:r>
            <a:r>
              <a:rPr lang="en-US" dirty="0" err="1"/>
              <a:t>f.readline</a:t>
            </a:r>
            <a:r>
              <a:rPr lang="en-US" dirty="0"/>
              <a:t>()</a:t>
            </a:r>
          </a:p>
          <a:p>
            <a:pPr marL="0" indent="0">
              <a:buNone/>
            </a:pPr>
            <a:r>
              <a:rPr lang="en-US" dirty="0"/>
              <a:t>print(text)</a:t>
            </a:r>
          </a:p>
          <a:p>
            <a:pPr marL="0" indent="0">
              <a:buNone/>
            </a:pPr>
            <a:r>
              <a:rPr lang="en-US" dirty="0" err="1"/>
              <a:t>f.close</a:t>
            </a:r>
            <a:r>
              <a:rPr lang="en-US" dirty="0"/>
              <a:t>()</a:t>
            </a:r>
          </a:p>
          <a:p>
            <a:pPr marL="0" indent="0">
              <a:buNone/>
            </a:pPr>
            <a:r>
              <a:rPr lang="en-US" dirty="0"/>
              <a:t>Output: Knowing yourself is the beginning of all wisdom.</a:t>
            </a:r>
            <a:endParaRPr lang="en-IN" dirty="0"/>
          </a:p>
        </p:txBody>
      </p:sp>
    </p:spTree>
    <p:extLst>
      <p:ext uri="{BB962C8B-B14F-4D97-AF65-F5344CB8AC3E}">
        <p14:creationId xmlns="" xmlns:p14="http://schemas.microsoft.com/office/powerpoint/2010/main" val="58742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a:t>The </a:t>
            </a:r>
            <a:r>
              <a:rPr lang="en-US" b="1" dirty="0" err="1"/>
              <a:t>readlines</a:t>
            </a:r>
            <a:r>
              <a:rPr lang="en-US" b="1" dirty="0"/>
              <a:t>()</a:t>
            </a:r>
            <a:r>
              <a:rPr lang="en-US" dirty="0"/>
              <a:t> method does not return a string like the other two input methods. Instead, it reads </a:t>
            </a:r>
            <a:r>
              <a:rPr lang="en-US" dirty="0" smtClean="0"/>
              <a:t>all (remaining</a:t>
            </a:r>
            <a:r>
              <a:rPr lang="en-US" dirty="0"/>
              <a:t>) lines and returns them as a list of strings. Its optional argument, </a:t>
            </a:r>
            <a:r>
              <a:rPr lang="en-US" i="1" dirty="0" err="1"/>
              <a:t>sizhint</a:t>
            </a:r>
            <a:r>
              <a:rPr lang="en-US" dirty="0"/>
              <a:t>, is a hint on </a:t>
            </a:r>
            <a:r>
              <a:rPr lang="en-US" dirty="0" smtClean="0"/>
              <a:t>the maximum </a:t>
            </a:r>
            <a:r>
              <a:rPr lang="en-US" dirty="0"/>
              <a:t>size desired in bytes. If provided and greater than zero, approximately </a:t>
            </a:r>
            <a:r>
              <a:rPr lang="en-US" i="1" dirty="0" err="1"/>
              <a:t>sizhint</a:t>
            </a:r>
            <a:r>
              <a:rPr lang="en-US" i="1" dirty="0"/>
              <a:t> </a:t>
            </a:r>
            <a:r>
              <a:rPr lang="en-US" dirty="0"/>
              <a:t>bytes in </a:t>
            </a:r>
            <a:r>
              <a:rPr lang="en-US" dirty="0" smtClean="0"/>
              <a:t>whole lines </a:t>
            </a:r>
            <a:r>
              <a:rPr lang="en-US" dirty="0"/>
              <a:t>are read (perhaps slightly more to round up to the next buffer size) and returned as a list</a:t>
            </a:r>
            <a:r>
              <a:rPr lang="en-US" dirty="0" smtClean="0"/>
              <a:t>.</a:t>
            </a:r>
          </a:p>
          <a:p>
            <a:r>
              <a:rPr lang="en-US" dirty="0"/>
              <a:t>f = open('sam.txt', 'r')</a:t>
            </a:r>
          </a:p>
          <a:p>
            <a:r>
              <a:rPr lang="en-US" dirty="0"/>
              <a:t>text = </a:t>
            </a:r>
            <a:r>
              <a:rPr lang="en-US" dirty="0" err="1"/>
              <a:t>f.readlines</a:t>
            </a:r>
            <a:r>
              <a:rPr lang="en-US" dirty="0"/>
              <a:t>()</a:t>
            </a:r>
          </a:p>
          <a:p>
            <a:r>
              <a:rPr lang="en-US" dirty="0"/>
              <a:t>print(text)</a:t>
            </a:r>
          </a:p>
          <a:p>
            <a:r>
              <a:rPr lang="en-US" dirty="0" err="1"/>
              <a:t>f.close</a:t>
            </a:r>
            <a:r>
              <a:rPr lang="en-US" dirty="0"/>
              <a:t>()</a:t>
            </a:r>
            <a:endParaRPr lang="en-US" dirty="0" smtClean="0"/>
          </a:p>
        </p:txBody>
      </p:sp>
    </p:spTree>
    <p:extLst>
      <p:ext uri="{BB962C8B-B14F-4D97-AF65-F5344CB8AC3E}">
        <p14:creationId xmlns="" xmlns:p14="http://schemas.microsoft.com/office/powerpoint/2010/main" val="385068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Output:</a:t>
            </a:r>
          </a:p>
          <a:p>
            <a:endParaRPr lang="en-US" dirty="0" smtClean="0"/>
          </a:p>
          <a:p>
            <a:pPr marL="0" indent="0">
              <a:buNone/>
            </a:pPr>
            <a:r>
              <a:rPr lang="en-US" dirty="0"/>
              <a:t>['Knowing yourself is the beginning of all wisdom.\n', 'The only true wisdom is in knowing you know nothing.\n', 'Count your age by friends, not years.\n']</a:t>
            </a:r>
          </a:p>
          <a:p>
            <a:pPr marL="0" indent="0">
              <a:buNone/>
            </a:pPr>
            <a:endParaRPr lang="en-US" dirty="0"/>
          </a:p>
          <a:p>
            <a:pPr marL="0" indent="0">
              <a:buNone/>
            </a:pPr>
            <a:endParaRPr lang="en-IN" dirty="0"/>
          </a:p>
        </p:txBody>
      </p:sp>
    </p:spTree>
    <p:extLst>
      <p:ext uri="{BB962C8B-B14F-4D97-AF65-F5344CB8AC3E}">
        <p14:creationId xmlns="" xmlns:p14="http://schemas.microsoft.com/office/powerpoint/2010/main" val="3029461218"/>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a new type of object was used to efficiently iterate over a set of lines from a file: the </a:t>
            </a:r>
            <a:r>
              <a:rPr lang="en-IN" b="1" dirty="0" err="1"/>
              <a:t>xreadlines</a:t>
            </a:r>
            <a:r>
              <a:rPr lang="en-IN" dirty="0"/>
              <a:t> object </a:t>
            </a:r>
            <a:r>
              <a:rPr lang="en-US" dirty="0"/>
              <a:t>Instead of reading all the lines in at once, </a:t>
            </a:r>
            <a:r>
              <a:rPr lang="en-US" dirty="0" err="1"/>
              <a:t>xreadlines</a:t>
            </a:r>
            <a:r>
              <a:rPr lang="en-US" dirty="0"/>
              <a:t>() reads in chunks at a time, and thus were optimal for use with </a:t>
            </a:r>
            <a:r>
              <a:rPr lang="en-US" b="1" dirty="0"/>
              <a:t>for </a:t>
            </a:r>
            <a:r>
              <a:rPr lang="en-US" dirty="0"/>
              <a:t>loops in a memory-conscious way. However, with the introduction of iterators and the new file iteration in Python 2.3, it was no longer necessary to have an </a:t>
            </a:r>
            <a:r>
              <a:rPr lang="en-US" dirty="0" err="1"/>
              <a:t>xreadlines</a:t>
            </a:r>
            <a:r>
              <a:rPr lang="en-US" dirty="0"/>
              <a:t>() method because it is the same as using </a:t>
            </a:r>
            <a:r>
              <a:rPr lang="en-US" dirty="0" err="1"/>
              <a:t>iter</a:t>
            </a:r>
            <a:r>
              <a:rPr lang="en-US" dirty="0"/>
              <a:t>(</a:t>
            </a:r>
            <a:r>
              <a:rPr lang="en-US" i="1" dirty="0"/>
              <a:t>file</a:t>
            </a:r>
            <a:r>
              <a:rPr lang="en-US" dirty="0"/>
              <a:t>), or in a </a:t>
            </a:r>
            <a:r>
              <a:rPr lang="en-US" b="1" dirty="0"/>
              <a:t>for </a:t>
            </a:r>
            <a:r>
              <a:rPr lang="en-US" dirty="0"/>
              <a:t>loop, is replaced by </a:t>
            </a:r>
            <a:r>
              <a:rPr lang="en-US" b="1" dirty="0"/>
              <a:t>for </a:t>
            </a:r>
            <a:r>
              <a:rPr lang="en-US" dirty="0" err="1"/>
              <a:t>eachLine</a:t>
            </a:r>
            <a:r>
              <a:rPr lang="en-US" dirty="0"/>
              <a:t> </a:t>
            </a:r>
            <a:r>
              <a:rPr lang="en-US" b="1" dirty="0"/>
              <a:t>in </a:t>
            </a:r>
            <a:r>
              <a:rPr lang="en-US" i="1" dirty="0"/>
              <a:t>file</a:t>
            </a:r>
            <a:r>
              <a:rPr lang="en-US" dirty="0"/>
              <a:t>. Easy come, easy go.</a:t>
            </a:r>
            <a:endParaRPr lang="en-IN" dirty="0"/>
          </a:p>
          <a:p>
            <a:endParaRPr lang="en-IN" dirty="0"/>
          </a:p>
        </p:txBody>
      </p:sp>
    </p:spTree>
    <p:extLst>
      <p:ext uri="{BB962C8B-B14F-4D97-AF65-F5344CB8AC3E}">
        <p14:creationId xmlns="" xmlns:p14="http://schemas.microsoft.com/office/powerpoint/2010/main" val="76905603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Output</a:t>
            </a:r>
            <a:endParaRPr lang="en-IN" dirty="0"/>
          </a:p>
        </p:txBody>
      </p:sp>
      <p:sp>
        <p:nvSpPr>
          <p:cNvPr id="3" name="Content Placeholder 2"/>
          <p:cNvSpPr>
            <a:spLocks noGrp="1"/>
          </p:cNvSpPr>
          <p:nvPr>
            <p:ph idx="1"/>
          </p:nvPr>
        </p:nvSpPr>
        <p:spPr/>
        <p:txBody>
          <a:bodyPr>
            <a:normAutofit fontScale="62500" lnSpcReduction="20000"/>
          </a:bodyPr>
          <a:lstStyle/>
          <a:p>
            <a:r>
              <a:rPr lang="en-US" dirty="0"/>
              <a:t>The write() built-in method has the opposite functionality as read() and </a:t>
            </a:r>
            <a:r>
              <a:rPr lang="en-US" dirty="0" err="1"/>
              <a:t>readline</a:t>
            </a:r>
            <a:r>
              <a:rPr lang="en-US" dirty="0"/>
              <a:t>(). It takes a </a:t>
            </a:r>
            <a:r>
              <a:rPr lang="en-US" dirty="0" smtClean="0"/>
              <a:t>string that </a:t>
            </a:r>
            <a:r>
              <a:rPr lang="en-US" dirty="0"/>
              <a:t>can consist of one or more lines of text data or a block of bytes and writes the data to the file</a:t>
            </a:r>
            <a:r>
              <a:rPr lang="en-US" dirty="0" smtClean="0"/>
              <a:t>.</a:t>
            </a:r>
          </a:p>
          <a:p>
            <a:pPr marL="0" indent="0">
              <a:buNone/>
            </a:pPr>
            <a:r>
              <a:rPr lang="en-US" dirty="0" smtClean="0"/>
              <a:t>Example:</a:t>
            </a:r>
          </a:p>
          <a:p>
            <a:pPr marL="0" indent="0">
              <a:buNone/>
            </a:pPr>
            <a:r>
              <a:rPr lang="en-US" dirty="0"/>
              <a:t>f = open('abc.txt', 'w')</a:t>
            </a:r>
          </a:p>
          <a:p>
            <a:pPr marL="0" indent="0">
              <a:buNone/>
            </a:pPr>
            <a:r>
              <a:rPr lang="en-US" dirty="0"/>
              <a:t>line = 'Welcome </a:t>
            </a:r>
            <a:r>
              <a:rPr lang="en-US" dirty="0" smtClean="0"/>
              <a:t>to the\</a:t>
            </a:r>
            <a:r>
              <a:rPr lang="en-US" dirty="0" err="1" smtClean="0"/>
              <a:t>nWorld</a:t>
            </a:r>
            <a:r>
              <a:rPr lang="en-US" dirty="0" smtClean="0"/>
              <a:t> of Python'</a:t>
            </a:r>
            <a:endParaRPr lang="en-US" dirty="0"/>
          </a:p>
          <a:p>
            <a:pPr marL="0" indent="0">
              <a:buNone/>
            </a:pPr>
            <a:r>
              <a:rPr lang="en-US" dirty="0" err="1"/>
              <a:t>f.write</a:t>
            </a:r>
            <a:r>
              <a:rPr lang="en-US" dirty="0"/>
              <a:t>(line)</a:t>
            </a:r>
          </a:p>
          <a:p>
            <a:pPr marL="0" indent="0">
              <a:buNone/>
            </a:pPr>
            <a:r>
              <a:rPr lang="en-US" dirty="0" err="1"/>
              <a:t>f.close</a:t>
            </a:r>
            <a:r>
              <a:rPr lang="en-US" dirty="0" smtClean="0"/>
              <a:t>()</a:t>
            </a:r>
          </a:p>
          <a:p>
            <a:pPr marL="0" indent="0">
              <a:buNone/>
            </a:pPr>
            <a:r>
              <a:rPr lang="en-US" dirty="0" smtClean="0"/>
              <a:t>Output: Create a file abc.txt with the following content</a:t>
            </a:r>
          </a:p>
          <a:p>
            <a:pPr marL="0" indent="0">
              <a:buNone/>
            </a:pPr>
            <a:r>
              <a:rPr lang="en-US" dirty="0" smtClean="0"/>
              <a:t>‘Welcome to the</a:t>
            </a:r>
          </a:p>
          <a:p>
            <a:pPr marL="0" indent="0">
              <a:buNone/>
            </a:pPr>
            <a:r>
              <a:rPr lang="en-US" dirty="0" smtClean="0"/>
              <a:t> World of Python’</a:t>
            </a:r>
          </a:p>
        </p:txBody>
      </p:sp>
    </p:spTree>
    <p:extLst>
      <p:ext uri="{BB962C8B-B14F-4D97-AF65-F5344CB8AC3E}">
        <p14:creationId xmlns="" xmlns:p14="http://schemas.microsoft.com/office/powerpoint/2010/main" val="423626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dirty="0"/>
              <a:t>Dictionaries are the sole mapping type in Python. Mapping objects have a one-to-many </a:t>
            </a:r>
            <a:r>
              <a:rPr lang="en-US" dirty="0" smtClean="0"/>
              <a:t>correspondence between </a:t>
            </a:r>
            <a:r>
              <a:rPr lang="en-US" i="1" dirty="0" err="1"/>
              <a:t>hashable</a:t>
            </a:r>
            <a:r>
              <a:rPr lang="en-US" i="1" dirty="0"/>
              <a:t> </a:t>
            </a:r>
            <a:r>
              <a:rPr lang="en-US" dirty="0"/>
              <a:t>values (</a:t>
            </a:r>
            <a:r>
              <a:rPr lang="en-US" i="1" dirty="0"/>
              <a:t>keys</a:t>
            </a:r>
            <a:r>
              <a:rPr lang="en-US" dirty="0"/>
              <a:t>) and the objects they represent (</a:t>
            </a:r>
            <a:r>
              <a:rPr lang="en-US" i="1" dirty="0"/>
              <a:t>values</a:t>
            </a:r>
            <a:r>
              <a:rPr lang="en-US" dirty="0"/>
              <a:t>). </a:t>
            </a:r>
            <a:endParaRPr lang="en-US" dirty="0" smtClean="0"/>
          </a:p>
          <a:p>
            <a:r>
              <a:rPr lang="en-US" dirty="0" smtClean="0"/>
              <a:t>A </a:t>
            </a:r>
            <a:r>
              <a:rPr lang="en-US" dirty="0"/>
              <a:t>dictionary object itself is mutable and is </a:t>
            </a:r>
            <a:r>
              <a:rPr lang="en-US" dirty="0" smtClean="0"/>
              <a:t>yet another </a:t>
            </a:r>
            <a:r>
              <a:rPr lang="en-US" dirty="0"/>
              <a:t>container type that can store any number of Python objects, including other container types.</a:t>
            </a:r>
          </a:p>
          <a:p>
            <a:r>
              <a:rPr lang="en-US" dirty="0"/>
              <a:t>What makes dictionaries different from sequence type containers like lists and tuples is the way the </a:t>
            </a:r>
            <a:r>
              <a:rPr lang="en-US" dirty="0" smtClean="0"/>
              <a:t>data </a:t>
            </a:r>
            <a:r>
              <a:rPr lang="en-IN" dirty="0" smtClean="0"/>
              <a:t>are </a:t>
            </a:r>
            <a:r>
              <a:rPr lang="en-IN" dirty="0"/>
              <a:t>stored and accessed.</a:t>
            </a:r>
          </a:p>
        </p:txBody>
      </p:sp>
    </p:spTree>
    <p:extLst>
      <p:ext uri="{BB962C8B-B14F-4D97-AF65-F5344CB8AC3E}">
        <p14:creationId xmlns="" xmlns:p14="http://schemas.microsoft.com/office/powerpoint/2010/main" val="2033089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US" dirty="0"/>
              <a:t>If the argument is an </a:t>
            </a:r>
            <a:r>
              <a:rPr lang="en-US" dirty="0" err="1"/>
              <a:t>iterable</a:t>
            </a:r>
            <a:r>
              <a:rPr lang="en-US" dirty="0"/>
              <a:t>, i.e., a sequence, an iterator, or an object that supports iteration, </a:t>
            </a:r>
            <a:r>
              <a:rPr lang="en-US" dirty="0" smtClean="0"/>
              <a:t>then each </a:t>
            </a:r>
            <a:r>
              <a:rPr lang="en-US" dirty="0"/>
              <a:t>element of the </a:t>
            </a:r>
            <a:r>
              <a:rPr lang="en-US" dirty="0" err="1"/>
              <a:t>iterable</a:t>
            </a:r>
            <a:r>
              <a:rPr lang="en-US" dirty="0"/>
              <a:t> must come in pairs. For each pair, the first element will be a new key in </a:t>
            </a:r>
            <a:r>
              <a:rPr lang="en-US" dirty="0" smtClean="0"/>
              <a:t>the dictionary </a:t>
            </a:r>
            <a:r>
              <a:rPr lang="en-US" dirty="0"/>
              <a:t>with the second item as its value</a:t>
            </a:r>
            <a:r>
              <a:rPr lang="en-US" dirty="0" smtClean="0"/>
              <a:t>.</a:t>
            </a:r>
          </a:p>
          <a:p>
            <a:pPr marL="0" indent="0">
              <a:buNone/>
            </a:pPr>
            <a:r>
              <a:rPr lang="en-US" dirty="0" smtClean="0"/>
              <a:t>&gt;&gt;&gt; t=((1,2),('</a:t>
            </a:r>
            <a:r>
              <a:rPr lang="en-US" dirty="0" err="1" smtClean="0"/>
              <a:t>a','b</a:t>
            </a:r>
            <a:r>
              <a:rPr lang="en-US" dirty="0" smtClean="0"/>
              <a:t>'),(55,66))</a:t>
            </a:r>
          </a:p>
          <a:p>
            <a:pPr marL="0" indent="0">
              <a:buNone/>
            </a:pPr>
            <a:r>
              <a:rPr lang="en-US" dirty="0" smtClean="0"/>
              <a:t>&gt;&gt;&gt; d3=</a:t>
            </a:r>
            <a:r>
              <a:rPr lang="en-US" dirty="0" err="1" smtClean="0"/>
              <a:t>dict</a:t>
            </a:r>
            <a:r>
              <a:rPr lang="en-US" dirty="0" smtClean="0"/>
              <a:t>(t)</a:t>
            </a:r>
          </a:p>
          <a:p>
            <a:pPr marL="0" indent="0">
              <a:buNone/>
            </a:pPr>
            <a:r>
              <a:rPr lang="en-US" dirty="0" smtClean="0"/>
              <a:t>&gt;&gt;&gt; d3</a:t>
            </a:r>
          </a:p>
          <a:p>
            <a:pPr marL="0" indent="0">
              <a:buNone/>
            </a:pPr>
            <a:r>
              <a:rPr lang="en-US" dirty="0" smtClean="0"/>
              <a:t>{1: 2, 'a': 'b', 55: 66}</a:t>
            </a:r>
          </a:p>
          <a:p>
            <a:endParaRPr lang="en-IN" dirty="0"/>
          </a:p>
        </p:txBody>
      </p:sp>
    </p:spTree>
    <p:extLst>
      <p:ext uri="{BB962C8B-B14F-4D97-AF65-F5344CB8AC3E}">
        <p14:creationId xmlns="" xmlns:p14="http://schemas.microsoft.com/office/powerpoint/2010/main" val="2453171237"/>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55000" lnSpcReduction="20000"/>
          </a:bodyPr>
          <a:lstStyle/>
          <a:p>
            <a:r>
              <a:rPr lang="en-US" dirty="0"/>
              <a:t>The </a:t>
            </a:r>
            <a:r>
              <a:rPr lang="en-US" dirty="0" err="1"/>
              <a:t>writelines</a:t>
            </a:r>
            <a:r>
              <a:rPr lang="en-US" dirty="0"/>
              <a:t>() method operates on a list just like </a:t>
            </a:r>
            <a:r>
              <a:rPr lang="en-US" dirty="0" err="1"/>
              <a:t>readlines</a:t>
            </a:r>
            <a:r>
              <a:rPr lang="en-US" dirty="0"/>
              <a:t>(), but takes a list of strings and writes them out to a file. Line termination characters are not inserted between each line, so if desired, they must be added to the end of each line before </a:t>
            </a:r>
            <a:r>
              <a:rPr lang="en-US" dirty="0" err="1"/>
              <a:t>writelines</a:t>
            </a:r>
            <a:r>
              <a:rPr lang="en-US" dirty="0"/>
              <a:t>() is called</a:t>
            </a:r>
            <a:r>
              <a:rPr lang="en-US" dirty="0" smtClean="0"/>
              <a:t>.</a:t>
            </a:r>
          </a:p>
          <a:p>
            <a:pPr marL="0" indent="0">
              <a:buNone/>
            </a:pPr>
            <a:endParaRPr lang="en-US" dirty="0" smtClean="0"/>
          </a:p>
          <a:p>
            <a:pPr marL="0" indent="0">
              <a:buNone/>
            </a:pPr>
            <a:r>
              <a:rPr lang="en-US" dirty="0" smtClean="0"/>
              <a:t>f1 </a:t>
            </a:r>
            <a:r>
              <a:rPr lang="en-US" dirty="0"/>
              <a:t>= open('sam.txt', 'r')</a:t>
            </a:r>
          </a:p>
          <a:p>
            <a:pPr marL="0" indent="0">
              <a:buNone/>
            </a:pPr>
            <a:r>
              <a:rPr lang="en-US" dirty="0"/>
              <a:t>f2=open('</a:t>
            </a:r>
            <a:r>
              <a:rPr lang="en-US" dirty="0" err="1"/>
              <a:t>abc.txt','w</a:t>
            </a:r>
            <a:r>
              <a:rPr lang="en-US" dirty="0"/>
              <a:t>')</a:t>
            </a:r>
          </a:p>
          <a:p>
            <a:pPr marL="0" indent="0">
              <a:buNone/>
            </a:pPr>
            <a:r>
              <a:rPr lang="en-US" dirty="0"/>
              <a:t>lines = f1.readlines()</a:t>
            </a:r>
          </a:p>
          <a:p>
            <a:pPr marL="0" indent="0">
              <a:buNone/>
            </a:pPr>
            <a:r>
              <a:rPr lang="en-US" dirty="0"/>
              <a:t>  </a:t>
            </a:r>
          </a:p>
          <a:p>
            <a:pPr marL="0" indent="0">
              <a:buNone/>
            </a:pPr>
            <a:r>
              <a:rPr lang="en-US" dirty="0" smtClean="0"/>
              <a:t>f2.writelines(lines</a:t>
            </a:r>
            <a:r>
              <a:rPr lang="en-US" dirty="0"/>
              <a:t>)</a:t>
            </a:r>
          </a:p>
          <a:p>
            <a:pPr marL="0" indent="0">
              <a:buNone/>
            </a:pPr>
            <a:r>
              <a:rPr lang="en-US" dirty="0"/>
              <a:t>f1.close()</a:t>
            </a:r>
          </a:p>
          <a:p>
            <a:pPr marL="0" indent="0">
              <a:buNone/>
            </a:pPr>
            <a:r>
              <a:rPr lang="en-US" dirty="0"/>
              <a:t>f2.close()</a:t>
            </a:r>
          </a:p>
          <a:p>
            <a:endParaRPr lang="en-US" dirty="0"/>
          </a:p>
          <a:p>
            <a:endParaRPr lang="en-IN" dirty="0"/>
          </a:p>
        </p:txBody>
      </p:sp>
    </p:spTree>
    <p:extLst>
      <p:ext uri="{BB962C8B-B14F-4D97-AF65-F5344CB8AC3E}">
        <p14:creationId xmlns="" xmlns:p14="http://schemas.microsoft.com/office/powerpoint/2010/main" val="94752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There is no "</a:t>
            </a:r>
            <a:r>
              <a:rPr lang="en-US" dirty="0" err="1"/>
              <a:t>writeline</a:t>
            </a:r>
            <a:r>
              <a:rPr lang="en-US" dirty="0"/>
              <a:t>()" method since it would be equivalent to calling write() with a single line string terminated with a NEWLINE character.</a:t>
            </a:r>
            <a:endParaRPr lang="en-IN" dirty="0"/>
          </a:p>
          <a:p>
            <a:endParaRPr lang="en-IN" dirty="0"/>
          </a:p>
        </p:txBody>
      </p:sp>
    </p:spTree>
    <p:extLst>
      <p:ext uri="{BB962C8B-B14F-4D97-AF65-F5344CB8AC3E}">
        <p14:creationId xmlns="" xmlns:p14="http://schemas.microsoft.com/office/powerpoint/2010/main" val="2812227840"/>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Intra-file Motion</a:t>
            </a:r>
            <a:endParaRPr lang="en-IN" dirty="0"/>
          </a:p>
        </p:txBody>
      </p:sp>
      <p:sp>
        <p:nvSpPr>
          <p:cNvPr id="3" name="Content Placeholder 2"/>
          <p:cNvSpPr>
            <a:spLocks noGrp="1"/>
          </p:cNvSpPr>
          <p:nvPr>
            <p:ph idx="1"/>
          </p:nvPr>
        </p:nvSpPr>
        <p:spPr/>
        <p:txBody>
          <a:bodyPr>
            <a:normAutofit fontScale="92500" lnSpcReduction="20000"/>
          </a:bodyPr>
          <a:lstStyle/>
          <a:p>
            <a:r>
              <a:rPr lang="en-US" b="1" dirty="0"/>
              <a:t>seek(offset, </a:t>
            </a:r>
            <a:r>
              <a:rPr lang="en-US" b="1" dirty="0" err="1"/>
              <a:t>from_where</a:t>
            </a:r>
            <a:r>
              <a:rPr lang="en-US" b="1" dirty="0"/>
              <a:t>)</a:t>
            </a:r>
            <a:r>
              <a:rPr lang="en-US" dirty="0"/>
              <a:t>: It is used to change the file object’s position. Offset indicates the number of bytes to be moved. </a:t>
            </a:r>
            <a:r>
              <a:rPr lang="en-US" dirty="0" err="1"/>
              <a:t>from_where</a:t>
            </a:r>
            <a:r>
              <a:rPr lang="en-US" dirty="0"/>
              <a:t> indicates from where the bytes are to be moved</a:t>
            </a:r>
            <a:r>
              <a:rPr lang="en-US" dirty="0" smtClean="0"/>
              <a:t>. If </a:t>
            </a:r>
            <a:r>
              <a:rPr lang="en-US" dirty="0" err="1" smtClean="0"/>
              <a:t>from_where</a:t>
            </a:r>
            <a:r>
              <a:rPr lang="en-US" dirty="0" smtClean="0"/>
              <a:t> is not given, then offset </a:t>
            </a:r>
            <a:r>
              <a:rPr lang="en-US" dirty="0"/>
              <a:t>indicates the number of bytes to be </a:t>
            </a:r>
            <a:r>
              <a:rPr lang="en-US" dirty="0" smtClean="0"/>
              <a:t>moved from the current position of the file(usually beginning).</a:t>
            </a:r>
          </a:p>
          <a:p>
            <a:pPr fontAlgn="base"/>
            <a:r>
              <a:rPr lang="en-US" b="1" dirty="0"/>
              <a:t>0:</a:t>
            </a:r>
            <a:r>
              <a:rPr lang="en-US" dirty="0"/>
              <a:t> sets the reference point at the beginning of the file </a:t>
            </a:r>
            <a:br>
              <a:rPr lang="en-US" dirty="0"/>
            </a:br>
            <a:r>
              <a:rPr lang="en-US" dirty="0"/>
              <a:t> </a:t>
            </a:r>
          </a:p>
          <a:p>
            <a:pPr fontAlgn="base"/>
            <a:r>
              <a:rPr lang="en-US" b="1" dirty="0"/>
              <a:t>1:</a:t>
            </a:r>
            <a:r>
              <a:rPr lang="en-US" dirty="0"/>
              <a:t> sets the reference point at the current file position </a:t>
            </a:r>
            <a:br>
              <a:rPr lang="en-US" dirty="0"/>
            </a:br>
            <a:r>
              <a:rPr lang="en-US" dirty="0"/>
              <a:t> </a:t>
            </a:r>
          </a:p>
          <a:p>
            <a:pPr fontAlgn="base"/>
            <a:r>
              <a:rPr lang="en-US" b="1" dirty="0"/>
              <a:t>2:</a:t>
            </a:r>
            <a:r>
              <a:rPr lang="en-US" dirty="0"/>
              <a:t> sets the reference point at the end of the file </a:t>
            </a:r>
          </a:p>
          <a:p>
            <a:pPr marL="0" indent="0">
              <a:buNone/>
            </a:pPr>
            <a:endParaRPr lang="en-US" dirty="0" smtClean="0"/>
          </a:p>
        </p:txBody>
      </p:sp>
    </p:spTree>
    <p:extLst>
      <p:ext uri="{BB962C8B-B14F-4D97-AF65-F5344CB8AC3E}">
        <p14:creationId xmlns="" xmlns:p14="http://schemas.microsoft.com/office/powerpoint/2010/main" val="1964567078"/>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7500" lnSpcReduction="20000"/>
          </a:bodyPr>
          <a:lstStyle/>
          <a:p>
            <a:pPr marL="0" indent="0">
              <a:buNone/>
            </a:pPr>
            <a:r>
              <a:rPr lang="en-US" dirty="0"/>
              <a:t>f = open('sam.txt', 'r')</a:t>
            </a:r>
          </a:p>
          <a:p>
            <a:pPr marL="0" indent="0">
              <a:buNone/>
            </a:pPr>
            <a:r>
              <a:rPr lang="en-US" dirty="0"/>
              <a:t>lines = </a:t>
            </a:r>
            <a:r>
              <a:rPr lang="en-US" dirty="0" err="1"/>
              <a:t>f.read</a:t>
            </a:r>
            <a:r>
              <a:rPr lang="en-US" dirty="0"/>
              <a:t>(10)</a:t>
            </a:r>
          </a:p>
          <a:p>
            <a:pPr marL="0" indent="0">
              <a:buNone/>
            </a:pPr>
            <a:r>
              <a:rPr lang="en-US" dirty="0"/>
              <a:t>print(lines)</a:t>
            </a:r>
          </a:p>
          <a:p>
            <a:pPr marL="0" indent="0">
              <a:buNone/>
            </a:pPr>
            <a:endParaRPr lang="en-US" dirty="0"/>
          </a:p>
          <a:p>
            <a:pPr marL="0" indent="0">
              <a:buNone/>
            </a:pPr>
            <a:r>
              <a:rPr lang="en-US" dirty="0"/>
              <a:t>print(</a:t>
            </a:r>
            <a:r>
              <a:rPr lang="en-US" dirty="0" err="1"/>
              <a:t>f.seek</a:t>
            </a:r>
            <a:r>
              <a:rPr lang="en-US" dirty="0"/>
              <a:t>(5))</a:t>
            </a:r>
          </a:p>
          <a:p>
            <a:pPr marL="0" indent="0">
              <a:buNone/>
            </a:pPr>
            <a:r>
              <a:rPr lang="en-US" dirty="0"/>
              <a:t>lines = </a:t>
            </a:r>
            <a:r>
              <a:rPr lang="en-US" dirty="0" err="1" smtClean="0"/>
              <a:t>f.read</a:t>
            </a:r>
            <a:r>
              <a:rPr lang="en-US" dirty="0" smtClean="0"/>
              <a:t>(20</a:t>
            </a:r>
            <a:r>
              <a:rPr lang="en-US" dirty="0"/>
              <a:t>)</a:t>
            </a:r>
          </a:p>
          <a:p>
            <a:pPr marL="0" indent="0">
              <a:buNone/>
            </a:pPr>
            <a:r>
              <a:rPr lang="en-US" dirty="0"/>
              <a:t>print(lines)</a:t>
            </a:r>
          </a:p>
          <a:p>
            <a:pPr marL="0" indent="0">
              <a:buNone/>
            </a:pPr>
            <a:r>
              <a:rPr lang="en-US" dirty="0" err="1"/>
              <a:t>f.close</a:t>
            </a:r>
            <a:r>
              <a:rPr lang="en-US" dirty="0"/>
              <a:t>()</a:t>
            </a:r>
          </a:p>
          <a:p>
            <a:pPr marL="0" indent="0">
              <a:buNone/>
            </a:pPr>
            <a:r>
              <a:rPr lang="en-US" dirty="0"/>
              <a:t>Output: </a:t>
            </a:r>
            <a:endParaRPr lang="en-IN" dirty="0"/>
          </a:p>
          <a:p>
            <a:pPr marL="0" indent="0">
              <a:buNone/>
            </a:pPr>
            <a:r>
              <a:rPr lang="en-US" dirty="0"/>
              <a:t>Knowing </a:t>
            </a:r>
            <a:r>
              <a:rPr lang="en-US" dirty="0" err="1"/>
              <a:t>yo</a:t>
            </a:r>
            <a:endParaRPr lang="en-US" dirty="0"/>
          </a:p>
          <a:p>
            <a:pPr marL="0" indent="0">
              <a:buNone/>
            </a:pPr>
            <a:r>
              <a:rPr lang="en-US" dirty="0"/>
              <a:t>5</a:t>
            </a:r>
          </a:p>
          <a:p>
            <a:pPr marL="0" indent="0">
              <a:buNone/>
            </a:pPr>
            <a:r>
              <a:rPr lang="en-US" dirty="0"/>
              <a:t>ng yourself is the b</a:t>
            </a:r>
          </a:p>
        </p:txBody>
      </p:sp>
    </p:spTree>
    <p:extLst>
      <p:ext uri="{BB962C8B-B14F-4D97-AF65-F5344CB8AC3E}">
        <p14:creationId xmlns="" xmlns:p14="http://schemas.microsoft.com/office/powerpoint/2010/main" val="1909745124"/>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US" b="1" dirty="0" smtClean="0"/>
              <a:t>tell(): </a:t>
            </a:r>
            <a:r>
              <a:rPr lang="en-US" dirty="0" smtClean="0"/>
              <a:t>It</a:t>
            </a:r>
            <a:r>
              <a:rPr lang="en-US" b="1" dirty="0" smtClean="0"/>
              <a:t> </a:t>
            </a:r>
            <a:r>
              <a:rPr lang="en-US" dirty="0"/>
              <a:t>is a complementary method to seek(); it tells you the current location of the </a:t>
            </a:r>
            <a:r>
              <a:rPr lang="en-US" dirty="0" smtClean="0"/>
              <a:t>file in </a:t>
            </a:r>
            <a:r>
              <a:rPr lang="en-US" dirty="0"/>
              <a:t>bytes from </a:t>
            </a:r>
            <a:r>
              <a:rPr lang="en-US" dirty="0" smtClean="0"/>
              <a:t>the </a:t>
            </a:r>
            <a:r>
              <a:rPr lang="en-IN" dirty="0" smtClean="0"/>
              <a:t>beginning </a:t>
            </a:r>
            <a:r>
              <a:rPr lang="en-IN" dirty="0"/>
              <a:t>of the file</a:t>
            </a:r>
            <a:r>
              <a:rPr lang="en-IN" dirty="0" smtClean="0"/>
              <a:t>.</a:t>
            </a:r>
          </a:p>
          <a:p>
            <a:pPr marL="0" indent="0">
              <a:buNone/>
            </a:pPr>
            <a:r>
              <a:rPr lang="en-US" dirty="0"/>
              <a:t>f = open('sam.txt', 'r')</a:t>
            </a:r>
          </a:p>
          <a:p>
            <a:pPr marL="0" indent="0">
              <a:buNone/>
            </a:pPr>
            <a:r>
              <a:rPr lang="en-US" dirty="0"/>
              <a:t>lines = </a:t>
            </a:r>
            <a:r>
              <a:rPr lang="en-US" dirty="0" err="1"/>
              <a:t>f.read</a:t>
            </a:r>
            <a:r>
              <a:rPr lang="en-US" dirty="0"/>
              <a:t>(10)</a:t>
            </a:r>
          </a:p>
          <a:p>
            <a:pPr marL="0" indent="0">
              <a:buNone/>
            </a:pPr>
            <a:endParaRPr lang="en-US" dirty="0"/>
          </a:p>
          <a:p>
            <a:pPr marL="0" indent="0">
              <a:buNone/>
            </a:pPr>
            <a:r>
              <a:rPr lang="en-US" dirty="0"/>
              <a:t>print(</a:t>
            </a:r>
            <a:r>
              <a:rPr lang="en-US" dirty="0" err="1"/>
              <a:t>f.tell</a:t>
            </a:r>
            <a:r>
              <a:rPr lang="en-US" dirty="0"/>
              <a:t>())</a:t>
            </a:r>
          </a:p>
          <a:p>
            <a:pPr marL="0" indent="0">
              <a:buNone/>
            </a:pPr>
            <a:r>
              <a:rPr lang="en-US" dirty="0" err="1"/>
              <a:t>f.close</a:t>
            </a:r>
            <a:r>
              <a:rPr lang="en-US" dirty="0"/>
              <a:t>()</a:t>
            </a:r>
          </a:p>
          <a:p>
            <a:pPr marL="0" indent="0">
              <a:buNone/>
            </a:pPr>
            <a:endParaRPr lang="en-US" dirty="0" smtClean="0"/>
          </a:p>
          <a:p>
            <a:pPr marL="0" indent="0">
              <a:buNone/>
            </a:pPr>
            <a:r>
              <a:rPr lang="en-US" dirty="0" smtClean="0"/>
              <a:t>Output: </a:t>
            </a:r>
          </a:p>
          <a:p>
            <a:pPr marL="0" indent="0">
              <a:buNone/>
            </a:pPr>
            <a:r>
              <a:rPr lang="en-US" dirty="0" smtClean="0"/>
              <a:t>10</a:t>
            </a:r>
            <a:endParaRPr lang="en-IN" dirty="0"/>
          </a:p>
        </p:txBody>
      </p:sp>
    </p:spTree>
    <p:extLst>
      <p:ext uri="{BB962C8B-B14F-4D97-AF65-F5344CB8AC3E}">
        <p14:creationId xmlns="" xmlns:p14="http://schemas.microsoft.com/office/powerpoint/2010/main" val="3498608070"/>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Example using both seek() and tell()</a:t>
            </a:r>
          </a:p>
          <a:p>
            <a:pPr marL="0" indent="0">
              <a:buNone/>
            </a:pPr>
            <a:endParaRPr lang="en-US" dirty="0"/>
          </a:p>
          <a:p>
            <a:pPr marL="0" indent="0">
              <a:buNone/>
            </a:pPr>
            <a:r>
              <a:rPr lang="en-IN" dirty="0"/>
              <a:t>f = open('sam.txt', 'r')</a:t>
            </a:r>
          </a:p>
          <a:p>
            <a:pPr marL="0" indent="0">
              <a:buNone/>
            </a:pPr>
            <a:r>
              <a:rPr lang="en-IN" dirty="0" smtClean="0"/>
              <a:t>print</a:t>
            </a:r>
            <a:r>
              <a:rPr lang="en-IN" dirty="0"/>
              <a:t>("Initial position in the file : ",</a:t>
            </a:r>
            <a:r>
              <a:rPr lang="en-IN" dirty="0" err="1"/>
              <a:t>f.tell</a:t>
            </a:r>
            <a:r>
              <a:rPr lang="en-IN" dirty="0"/>
              <a:t>())</a:t>
            </a:r>
          </a:p>
          <a:p>
            <a:pPr marL="0" indent="0">
              <a:buNone/>
            </a:pPr>
            <a:r>
              <a:rPr lang="en-IN" dirty="0" err="1"/>
              <a:t>f.seek</a:t>
            </a:r>
            <a:r>
              <a:rPr lang="en-IN" dirty="0"/>
              <a:t>(20)</a:t>
            </a:r>
          </a:p>
          <a:p>
            <a:pPr marL="0" indent="0">
              <a:buNone/>
            </a:pPr>
            <a:r>
              <a:rPr lang="en-IN" dirty="0"/>
              <a:t>print("File position after seek operation : ",</a:t>
            </a:r>
            <a:r>
              <a:rPr lang="en-IN" dirty="0" err="1"/>
              <a:t>f.tell</a:t>
            </a:r>
            <a:r>
              <a:rPr lang="en-IN" dirty="0"/>
              <a:t>())</a:t>
            </a:r>
          </a:p>
          <a:p>
            <a:pPr marL="0" indent="0">
              <a:buNone/>
            </a:pPr>
            <a:r>
              <a:rPr lang="en-IN" dirty="0"/>
              <a:t>print(</a:t>
            </a:r>
            <a:r>
              <a:rPr lang="en-IN" dirty="0" err="1"/>
              <a:t>f.read</a:t>
            </a:r>
            <a:r>
              <a:rPr lang="en-IN" dirty="0"/>
              <a:t>(25))</a:t>
            </a:r>
          </a:p>
          <a:p>
            <a:pPr marL="0" indent="0">
              <a:buNone/>
            </a:pPr>
            <a:r>
              <a:rPr lang="en-IN" dirty="0"/>
              <a:t>print("File position after read operation : ",</a:t>
            </a:r>
            <a:r>
              <a:rPr lang="en-IN" dirty="0" err="1"/>
              <a:t>f.tell</a:t>
            </a:r>
            <a:r>
              <a:rPr lang="en-IN" dirty="0"/>
              <a:t>())</a:t>
            </a:r>
          </a:p>
          <a:p>
            <a:pPr marL="0" indent="0">
              <a:buNone/>
            </a:pPr>
            <a:r>
              <a:rPr lang="en-IN" dirty="0" err="1"/>
              <a:t>f.close</a:t>
            </a:r>
            <a:r>
              <a:rPr lang="en-IN" dirty="0"/>
              <a:t>()</a:t>
            </a:r>
          </a:p>
          <a:p>
            <a:pPr marL="0" indent="0">
              <a:buNone/>
            </a:pPr>
            <a:endParaRPr lang="en-IN" dirty="0"/>
          </a:p>
        </p:txBody>
      </p:sp>
    </p:spTree>
    <p:extLst>
      <p:ext uri="{BB962C8B-B14F-4D97-AF65-F5344CB8AC3E}">
        <p14:creationId xmlns="" xmlns:p14="http://schemas.microsoft.com/office/powerpoint/2010/main" val="128861216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Output</a:t>
            </a:r>
          </a:p>
          <a:p>
            <a:pPr marL="0" indent="0">
              <a:buNone/>
            </a:pPr>
            <a:r>
              <a:rPr lang="en-US" dirty="0"/>
              <a:t>Initial position in the file :  0</a:t>
            </a:r>
          </a:p>
          <a:p>
            <a:pPr marL="0" indent="0">
              <a:buNone/>
            </a:pPr>
            <a:r>
              <a:rPr lang="en-US" dirty="0"/>
              <a:t>File position after seek operation :  20</a:t>
            </a:r>
          </a:p>
          <a:p>
            <a:pPr marL="0" indent="0">
              <a:buNone/>
            </a:pPr>
            <a:r>
              <a:rPr lang="en-US" dirty="0"/>
              <a:t>the beginning of all </a:t>
            </a:r>
            <a:r>
              <a:rPr lang="en-US" dirty="0" err="1"/>
              <a:t>wisd</a:t>
            </a:r>
            <a:endParaRPr lang="en-US" dirty="0"/>
          </a:p>
          <a:p>
            <a:pPr marL="0" indent="0">
              <a:buNone/>
            </a:pPr>
            <a:r>
              <a:rPr lang="en-US" dirty="0"/>
              <a:t>File position after read operation :  45</a:t>
            </a:r>
            <a:endParaRPr lang="en-IN" dirty="0"/>
          </a:p>
        </p:txBody>
      </p:sp>
    </p:spTree>
    <p:extLst>
      <p:ext uri="{BB962C8B-B14F-4D97-AF65-F5344CB8AC3E}">
        <p14:creationId xmlns="" xmlns:p14="http://schemas.microsoft.com/office/powerpoint/2010/main" val="4200538796"/>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File Iteration</a:t>
            </a:r>
            <a:endParaRPr lang="en-IN" dirty="0"/>
          </a:p>
        </p:txBody>
      </p:sp>
      <p:sp>
        <p:nvSpPr>
          <p:cNvPr id="3" name="Content Placeholder 2"/>
          <p:cNvSpPr>
            <a:spLocks noGrp="1"/>
          </p:cNvSpPr>
          <p:nvPr>
            <p:ph idx="1"/>
          </p:nvPr>
        </p:nvSpPr>
        <p:spPr/>
        <p:txBody>
          <a:bodyPr>
            <a:normAutofit fontScale="70000" lnSpcReduction="20000"/>
          </a:bodyPr>
          <a:lstStyle/>
          <a:p>
            <a:r>
              <a:rPr lang="en-US" dirty="0"/>
              <a:t>Going through a file line by line is simple:</a:t>
            </a:r>
          </a:p>
          <a:p>
            <a:pPr marL="0" indent="0">
              <a:buNone/>
            </a:pPr>
            <a:r>
              <a:rPr lang="en-IN" b="1" dirty="0" smtClean="0"/>
              <a:t> for </a:t>
            </a:r>
            <a:r>
              <a:rPr lang="en-IN" dirty="0" err="1"/>
              <a:t>eachLine</a:t>
            </a:r>
            <a:r>
              <a:rPr lang="en-IN" dirty="0"/>
              <a:t> in </a:t>
            </a:r>
            <a:r>
              <a:rPr lang="en-IN" b="1" dirty="0"/>
              <a:t>f</a:t>
            </a:r>
            <a:r>
              <a:rPr lang="en-IN" dirty="0"/>
              <a:t>:</a:t>
            </a:r>
          </a:p>
          <a:p>
            <a:pPr marL="0" indent="0">
              <a:buNone/>
            </a:pPr>
            <a:r>
              <a:rPr lang="en-IN" dirty="0" smtClean="0"/>
              <a:t>              :</a:t>
            </a:r>
          </a:p>
          <a:p>
            <a:endParaRPr lang="en-US" dirty="0" smtClean="0"/>
          </a:p>
          <a:p>
            <a:pPr marL="0" indent="0">
              <a:buNone/>
            </a:pPr>
            <a:r>
              <a:rPr lang="en-US" dirty="0" smtClean="0"/>
              <a:t>Inside </a:t>
            </a:r>
            <a:r>
              <a:rPr lang="en-US" dirty="0"/>
              <a:t>this loop, you </a:t>
            </a:r>
            <a:r>
              <a:rPr lang="en-US" dirty="0" smtClean="0"/>
              <a:t>can do </a:t>
            </a:r>
            <a:r>
              <a:rPr lang="en-US" dirty="0"/>
              <a:t>whatever you need to with </a:t>
            </a:r>
            <a:r>
              <a:rPr lang="en-US" dirty="0" err="1"/>
              <a:t>eachLine</a:t>
            </a:r>
            <a:r>
              <a:rPr lang="en-US" dirty="0"/>
              <a:t>, representing a single </a:t>
            </a:r>
            <a:r>
              <a:rPr lang="en-US" dirty="0" smtClean="0"/>
              <a:t>line </a:t>
            </a:r>
            <a:r>
              <a:rPr lang="en-IN" dirty="0" smtClean="0"/>
              <a:t>of </a:t>
            </a:r>
            <a:r>
              <a:rPr lang="en-IN" dirty="0"/>
              <a:t>the text </a:t>
            </a:r>
            <a:r>
              <a:rPr lang="en-IN" dirty="0" smtClean="0"/>
              <a:t>file.</a:t>
            </a:r>
          </a:p>
          <a:p>
            <a:pPr marL="0" indent="0">
              <a:buNone/>
            </a:pPr>
            <a:endParaRPr lang="en-US" dirty="0" smtClean="0"/>
          </a:p>
          <a:p>
            <a:pPr marL="0" indent="0">
              <a:buNone/>
            </a:pPr>
            <a:r>
              <a:rPr lang="en-US" dirty="0" smtClean="0"/>
              <a:t>users </a:t>
            </a:r>
            <a:r>
              <a:rPr lang="en-US" dirty="0"/>
              <a:t>could now iterate through lines of a file using a </a:t>
            </a:r>
            <a:r>
              <a:rPr lang="en-US" b="1" dirty="0"/>
              <a:t>for </a:t>
            </a:r>
            <a:r>
              <a:rPr lang="en-US" dirty="0" smtClean="0"/>
              <a:t>loop without </a:t>
            </a:r>
            <a:r>
              <a:rPr lang="en-US" dirty="0"/>
              <a:t>having to call read*() methods. Alternatively, the iterator next method, </a:t>
            </a:r>
            <a:r>
              <a:rPr lang="en-US" i="1" dirty="0" err="1"/>
              <a:t>file</a:t>
            </a:r>
            <a:r>
              <a:rPr lang="en-US" dirty="0" err="1"/>
              <a:t>.next</a:t>
            </a:r>
            <a:r>
              <a:rPr lang="en-US" dirty="0"/>
              <a:t>() could </a:t>
            </a:r>
            <a:r>
              <a:rPr lang="en-US" dirty="0" smtClean="0"/>
              <a:t>be called </a:t>
            </a:r>
            <a:r>
              <a:rPr lang="en-US" dirty="0"/>
              <a:t>as well to read in the next line in the file. Like all other iterators, Python will raise </a:t>
            </a:r>
            <a:r>
              <a:rPr lang="en-US" dirty="0" err="1" smtClean="0"/>
              <a:t>StopIteration</a:t>
            </a:r>
            <a:r>
              <a:rPr lang="en-US" dirty="0" smtClean="0"/>
              <a:t> when </a:t>
            </a:r>
            <a:r>
              <a:rPr lang="en-US" dirty="0"/>
              <a:t>no more lines are available.</a:t>
            </a:r>
            <a:endParaRPr lang="en-IN" dirty="0"/>
          </a:p>
        </p:txBody>
      </p:sp>
    </p:spTree>
    <p:extLst>
      <p:ext uri="{BB962C8B-B14F-4D97-AF65-F5344CB8AC3E}">
        <p14:creationId xmlns="" xmlns:p14="http://schemas.microsoft.com/office/powerpoint/2010/main" val="146518625"/>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Example</a:t>
            </a:r>
          </a:p>
          <a:p>
            <a:pPr marL="0" indent="0">
              <a:buNone/>
            </a:pPr>
            <a:r>
              <a:rPr lang="en-IN" dirty="0"/>
              <a:t>f = open('sam.txt', 'r')</a:t>
            </a:r>
          </a:p>
          <a:p>
            <a:pPr marL="0" indent="0">
              <a:buNone/>
            </a:pPr>
            <a:r>
              <a:rPr lang="en-IN" dirty="0"/>
              <a:t>for </a:t>
            </a:r>
            <a:r>
              <a:rPr lang="en-IN" dirty="0" err="1"/>
              <a:t>i</a:t>
            </a:r>
            <a:r>
              <a:rPr lang="en-IN" dirty="0"/>
              <a:t> in f:</a:t>
            </a:r>
          </a:p>
          <a:p>
            <a:pPr marL="0" indent="0">
              <a:buNone/>
            </a:pPr>
            <a:r>
              <a:rPr lang="en-IN" dirty="0"/>
              <a:t>    print(</a:t>
            </a:r>
            <a:r>
              <a:rPr lang="en-IN" dirty="0" err="1"/>
              <a:t>i</a:t>
            </a:r>
            <a:r>
              <a:rPr lang="en-IN" dirty="0"/>
              <a:t>)</a:t>
            </a:r>
          </a:p>
          <a:p>
            <a:pPr marL="0" indent="0">
              <a:buNone/>
            </a:pPr>
            <a:r>
              <a:rPr lang="en-IN" dirty="0" err="1"/>
              <a:t>f.close</a:t>
            </a:r>
            <a:r>
              <a:rPr lang="en-IN" dirty="0"/>
              <a:t>()</a:t>
            </a:r>
          </a:p>
          <a:p>
            <a:pPr marL="0" indent="0">
              <a:buNone/>
            </a:pPr>
            <a:endParaRPr lang="en-IN" dirty="0" smtClean="0"/>
          </a:p>
          <a:p>
            <a:pPr marL="0" indent="0">
              <a:buNone/>
            </a:pPr>
            <a:r>
              <a:rPr lang="en-IN" dirty="0" smtClean="0"/>
              <a:t>Output</a:t>
            </a:r>
          </a:p>
          <a:p>
            <a:pPr marL="0" indent="0">
              <a:buNone/>
            </a:pPr>
            <a:r>
              <a:rPr lang="en-US" dirty="0"/>
              <a:t>Knowing yourself is the beginning of all wisdom.</a:t>
            </a:r>
          </a:p>
          <a:p>
            <a:pPr marL="0" indent="0">
              <a:buNone/>
            </a:pPr>
            <a:endParaRPr lang="en-US" dirty="0"/>
          </a:p>
          <a:p>
            <a:pPr marL="0" indent="0">
              <a:buNone/>
            </a:pPr>
            <a:r>
              <a:rPr lang="en-US" dirty="0"/>
              <a:t>The only true wisdom is in knowing you know nothing.</a:t>
            </a:r>
          </a:p>
          <a:p>
            <a:pPr marL="0" indent="0">
              <a:buNone/>
            </a:pPr>
            <a:endParaRPr lang="en-US" dirty="0"/>
          </a:p>
          <a:p>
            <a:pPr marL="0" indent="0">
              <a:buNone/>
            </a:pPr>
            <a:r>
              <a:rPr lang="en-US" dirty="0"/>
              <a:t>Count your age by friends, not years.</a:t>
            </a:r>
            <a:r>
              <a:rPr lang="en-IN" dirty="0" smtClean="0"/>
              <a:t> </a:t>
            </a:r>
          </a:p>
          <a:p>
            <a:pPr marL="0" indent="0">
              <a:buNone/>
            </a:pPr>
            <a:endParaRPr lang="en-IN" dirty="0"/>
          </a:p>
        </p:txBody>
      </p:sp>
    </p:spTree>
    <p:extLst>
      <p:ext uri="{BB962C8B-B14F-4D97-AF65-F5344CB8AC3E}">
        <p14:creationId xmlns="" xmlns:p14="http://schemas.microsoft.com/office/powerpoint/2010/main" val="198214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Others</a:t>
            </a:r>
            <a:endParaRPr lang="en-IN" dirty="0"/>
          </a:p>
        </p:txBody>
      </p:sp>
      <p:sp>
        <p:nvSpPr>
          <p:cNvPr id="3" name="Content Placeholder 2"/>
          <p:cNvSpPr>
            <a:spLocks noGrp="1"/>
          </p:cNvSpPr>
          <p:nvPr>
            <p:ph idx="1"/>
          </p:nvPr>
        </p:nvSpPr>
        <p:spPr/>
        <p:txBody>
          <a:bodyPr>
            <a:normAutofit fontScale="92500" lnSpcReduction="20000"/>
          </a:bodyPr>
          <a:lstStyle/>
          <a:p>
            <a:r>
              <a:rPr lang="en-US" dirty="0"/>
              <a:t>The </a:t>
            </a:r>
            <a:r>
              <a:rPr lang="en-US" b="1" dirty="0"/>
              <a:t>close() </a:t>
            </a:r>
            <a:r>
              <a:rPr lang="en-US" dirty="0"/>
              <a:t>method completes access to a file by closing it</a:t>
            </a:r>
            <a:r>
              <a:rPr lang="en-US" dirty="0" smtClean="0"/>
              <a:t>. </a:t>
            </a:r>
            <a:r>
              <a:rPr lang="en-US" dirty="0"/>
              <a:t>Good programming style suggests closing the file </a:t>
            </a:r>
            <a:r>
              <a:rPr lang="en-US" dirty="0" smtClean="0"/>
              <a:t>before reassignment </a:t>
            </a:r>
            <a:r>
              <a:rPr lang="en-US" dirty="0"/>
              <a:t>to another file object. It is possible to lose output data that is buffered if you do </a:t>
            </a:r>
            <a:r>
              <a:rPr lang="en-US" dirty="0" smtClean="0"/>
              <a:t>not </a:t>
            </a:r>
            <a:r>
              <a:rPr lang="en-IN" dirty="0" smtClean="0"/>
              <a:t>explicitly </a:t>
            </a:r>
            <a:r>
              <a:rPr lang="en-IN" dirty="0"/>
              <a:t>close a file</a:t>
            </a:r>
            <a:r>
              <a:rPr lang="en-IN" dirty="0" smtClean="0"/>
              <a:t>.</a:t>
            </a:r>
          </a:p>
          <a:p>
            <a:r>
              <a:rPr lang="en-US" dirty="0"/>
              <a:t>The </a:t>
            </a:r>
            <a:r>
              <a:rPr lang="en-US" b="1" dirty="0" err="1"/>
              <a:t>fileno</a:t>
            </a:r>
            <a:r>
              <a:rPr lang="en-US" b="1" dirty="0"/>
              <a:t>()</a:t>
            </a:r>
            <a:r>
              <a:rPr lang="en-US" dirty="0"/>
              <a:t> method passes back the file descriptor to the open file. </a:t>
            </a:r>
            <a:endParaRPr lang="en-US" dirty="0" smtClean="0"/>
          </a:p>
          <a:p>
            <a:r>
              <a:rPr lang="en-US" dirty="0"/>
              <a:t>Rather than waiting for the (contents of the) output buffer to be written to disk, calling the </a:t>
            </a:r>
            <a:r>
              <a:rPr lang="en-US" b="1" dirty="0"/>
              <a:t>flush</a:t>
            </a:r>
            <a:r>
              <a:rPr lang="en-US" b="1" dirty="0" smtClean="0"/>
              <a:t>()</a:t>
            </a:r>
            <a:r>
              <a:rPr lang="en-US" dirty="0" smtClean="0"/>
              <a:t> method </a:t>
            </a:r>
            <a:r>
              <a:rPr lang="en-US" dirty="0"/>
              <a:t>will cause the contents of the internal buffer to be written (or flushed) to the file immediately</a:t>
            </a:r>
            <a:r>
              <a:rPr lang="en-US" dirty="0" smtClean="0"/>
              <a:t>.</a:t>
            </a:r>
          </a:p>
          <a:p>
            <a:r>
              <a:rPr lang="en-US" dirty="0"/>
              <a:t>The </a:t>
            </a:r>
            <a:r>
              <a:rPr lang="en-US" b="1" dirty="0" smtClean="0"/>
              <a:t>truncate</a:t>
            </a:r>
            <a:r>
              <a:rPr lang="en-US" b="1" dirty="0"/>
              <a:t>()</a:t>
            </a:r>
            <a:r>
              <a:rPr lang="en-US" dirty="0"/>
              <a:t> method truncates the file to the size at the current file position or the given </a:t>
            </a:r>
            <a:r>
              <a:rPr lang="en-US" i="1" dirty="0"/>
              <a:t>size </a:t>
            </a:r>
            <a:r>
              <a:rPr lang="en-US" dirty="0"/>
              <a:t>in bytes.</a:t>
            </a:r>
            <a:endParaRPr lang="en-IN" dirty="0"/>
          </a:p>
        </p:txBody>
      </p:sp>
    </p:spTree>
    <p:extLst>
      <p:ext uri="{BB962C8B-B14F-4D97-AF65-F5344CB8AC3E}">
        <p14:creationId xmlns="" xmlns:p14="http://schemas.microsoft.com/office/powerpoint/2010/main" val="3925216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err="1"/>
              <a:t>len</a:t>
            </a:r>
            <a:r>
              <a:rPr lang="en-IN" b="1" dirty="0"/>
              <a:t>()</a:t>
            </a:r>
          </a:p>
          <a:p>
            <a:r>
              <a:rPr lang="en-US" dirty="0"/>
              <a:t>Returns the length of </a:t>
            </a:r>
            <a:r>
              <a:rPr lang="en-US" i="1" dirty="0"/>
              <a:t>mapping </a:t>
            </a:r>
            <a:r>
              <a:rPr lang="en-US" dirty="0"/>
              <a:t>(number of key-value pairs</a:t>
            </a:r>
            <a:r>
              <a:rPr lang="en-US" dirty="0" smtClean="0"/>
              <a:t>).</a:t>
            </a:r>
          </a:p>
          <a:p>
            <a:r>
              <a:rPr lang="en-US" dirty="0" err="1"/>
              <a:t>l</a:t>
            </a:r>
            <a:r>
              <a:rPr lang="en-US" dirty="0" err="1" smtClean="0"/>
              <a:t>en</a:t>
            </a:r>
            <a:r>
              <a:rPr lang="en-US" dirty="0" smtClean="0"/>
              <a:t>(mapping).</a:t>
            </a:r>
          </a:p>
          <a:p>
            <a:endParaRPr lang="en-US" dirty="0" smtClean="0"/>
          </a:p>
          <a:p>
            <a:pPr marL="0" indent="0">
              <a:buNone/>
            </a:pPr>
            <a:r>
              <a:rPr lang="en-IN" dirty="0" smtClean="0"/>
              <a:t>&gt;&gt;&gt; </a:t>
            </a:r>
            <a:r>
              <a:rPr lang="en-IN" dirty="0"/>
              <a:t>dict2 = {'name': 'earth', 'port': 80}</a:t>
            </a:r>
          </a:p>
          <a:p>
            <a:pPr marL="0" indent="0">
              <a:buNone/>
            </a:pPr>
            <a:r>
              <a:rPr lang="en-IN" dirty="0"/>
              <a:t>&gt;&gt;&gt; dict2</a:t>
            </a:r>
          </a:p>
          <a:p>
            <a:pPr marL="0" indent="0">
              <a:buNone/>
            </a:pPr>
            <a:r>
              <a:rPr lang="en-IN" dirty="0"/>
              <a:t>{'port': 80, 'name': 'earth'}</a:t>
            </a:r>
          </a:p>
          <a:p>
            <a:pPr marL="0" indent="0">
              <a:buNone/>
            </a:pPr>
            <a:r>
              <a:rPr lang="en-IN" dirty="0"/>
              <a:t>&gt;&gt;&gt; </a:t>
            </a:r>
            <a:r>
              <a:rPr lang="en-IN" dirty="0" err="1"/>
              <a:t>len</a:t>
            </a:r>
            <a:r>
              <a:rPr lang="en-IN" dirty="0"/>
              <a:t>(dict2)</a:t>
            </a:r>
          </a:p>
          <a:p>
            <a:pPr marL="0" indent="0">
              <a:buNone/>
            </a:pPr>
            <a:r>
              <a:rPr lang="en-IN" dirty="0"/>
              <a:t>2</a:t>
            </a:r>
          </a:p>
        </p:txBody>
      </p:sp>
    </p:spTree>
    <p:extLst>
      <p:ext uri="{BB962C8B-B14F-4D97-AF65-F5344CB8AC3E}">
        <p14:creationId xmlns="" xmlns:p14="http://schemas.microsoft.com/office/powerpoint/2010/main" val="440940490"/>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File Method Miscellany</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First file example;</a:t>
            </a:r>
          </a:p>
          <a:p>
            <a:pPr marL="0" indent="0">
              <a:buNone/>
            </a:pPr>
            <a:r>
              <a:rPr lang="en-IN" dirty="0"/>
              <a:t>filename = </a:t>
            </a:r>
            <a:r>
              <a:rPr lang="en-IN" dirty="0" smtClean="0"/>
              <a:t>input</a:t>
            </a:r>
            <a:r>
              <a:rPr lang="en-IN" dirty="0"/>
              <a:t>('Enter file name: </a:t>
            </a:r>
            <a:r>
              <a:rPr lang="en-IN" dirty="0" smtClean="0"/>
              <a:t>')</a:t>
            </a:r>
            <a:endParaRPr lang="en-IN" dirty="0"/>
          </a:p>
          <a:p>
            <a:pPr marL="0" indent="0">
              <a:buNone/>
            </a:pPr>
            <a:r>
              <a:rPr lang="en-IN" dirty="0"/>
              <a:t>f = open(filename, 'r')</a:t>
            </a:r>
          </a:p>
          <a:p>
            <a:pPr marL="0" indent="0">
              <a:buNone/>
            </a:pPr>
            <a:r>
              <a:rPr lang="en-IN" dirty="0" err="1"/>
              <a:t>allLines</a:t>
            </a:r>
            <a:r>
              <a:rPr lang="en-IN" dirty="0"/>
              <a:t> = </a:t>
            </a:r>
            <a:r>
              <a:rPr lang="en-IN" dirty="0" err="1"/>
              <a:t>f.readlines</a:t>
            </a:r>
            <a:r>
              <a:rPr lang="en-IN" dirty="0"/>
              <a:t>()</a:t>
            </a:r>
          </a:p>
          <a:p>
            <a:pPr marL="0" indent="0">
              <a:buNone/>
            </a:pPr>
            <a:r>
              <a:rPr lang="en-IN" dirty="0" err="1"/>
              <a:t>f.close</a:t>
            </a:r>
            <a:r>
              <a:rPr lang="en-IN" dirty="0"/>
              <a:t>()</a:t>
            </a:r>
          </a:p>
          <a:p>
            <a:pPr marL="0" indent="0">
              <a:buNone/>
            </a:pPr>
            <a:r>
              <a:rPr lang="en-IN" dirty="0"/>
              <a:t>for </a:t>
            </a:r>
            <a:r>
              <a:rPr lang="en-IN" dirty="0" err="1"/>
              <a:t>eachLine</a:t>
            </a:r>
            <a:r>
              <a:rPr lang="en-IN" dirty="0"/>
              <a:t> in </a:t>
            </a:r>
            <a:r>
              <a:rPr lang="en-IN" dirty="0" err="1"/>
              <a:t>allLines</a:t>
            </a:r>
            <a:r>
              <a:rPr lang="en-IN" dirty="0"/>
              <a:t>:</a:t>
            </a:r>
          </a:p>
          <a:p>
            <a:pPr marL="0" indent="0">
              <a:buNone/>
            </a:pPr>
            <a:r>
              <a:rPr lang="en-IN" dirty="0"/>
              <a:t>    print(</a:t>
            </a:r>
            <a:r>
              <a:rPr lang="en-IN" dirty="0" err="1"/>
              <a:t>eachLine</a:t>
            </a:r>
            <a:r>
              <a:rPr lang="en-IN" dirty="0"/>
              <a:t>) </a:t>
            </a:r>
          </a:p>
          <a:p>
            <a:endParaRPr lang="en-IN" dirty="0"/>
          </a:p>
        </p:txBody>
      </p:sp>
    </p:spTree>
    <p:extLst>
      <p:ext uri="{BB962C8B-B14F-4D97-AF65-F5344CB8AC3E}">
        <p14:creationId xmlns="" xmlns:p14="http://schemas.microsoft.com/office/powerpoint/2010/main" val="2768744773"/>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Example2: The previous example program can be written in a simpler way as follows.</a:t>
            </a:r>
          </a:p>
          <a:p>
            <a:pPr marL="0" indent="0">
              <a:buNone/>
            </a:pPr>
            <a:r>
              <a:rPr lang="en-US" dirty="0"/>
              <a:t>filename = input('Enter file name: ')</a:t>
            </a:r>
          </a:p>
          <a:p>
            <a:pPr marL="0" indent="0">
              <a:buNone/>
            </a:pPr>
            <a:r>
              <a:rPr lang="en-US" dirty="0"/>
              <a:t>f = open(filename, 'r')</a:t>
            </a:r>
          </a:p>
          <a:p>
            <a:pPr marL="0" indent="0">
              <a:buNone/>
            </a:pPr>
            <a:r>
              <a:rPr lang="en-US" dirty="0"/>
              <a:t>for </a:t>
            </a:r>
            <a:r>
              <a:rPr lang="en-US" dirty="0" err="1"/>
              <a:t>eachLine</a:t>
            </a:r>
            <a:r>
              <a:rPr lang="en-US" dirty="0"/>
              <a:t> in f:</a:t>
            </a:r>
          </a:p>
          <a:p>
            <a:pPr marL="0" indent="0">
              <a:buNone/>
            </a:pPr>
            <a:r>
              <a:rPr lang="en-US" dirty="0"/>
              <a:t>   print(</a:t>
            </a:r>
            <a:r>
              <a:rPr lang="en-US" dirty="0" err="1"/>
              <a:t>eachLine</a:t>
            </a:r>
            <a:r>
              <a:rPr lang="en-US" dirty="0"/>
              <a:t>)</a:t>
            </a:r>
          </a:p>
          <a:p>
            <a:pPr marL="0" indent="0">
              <a:buNone/>
            </a:pPr>
            <a:r>
              <a:rPr lang="en-US" dirty="0" err="1"/>
              <a:t>f.close</a:t>
            </a:r>
            <a:r>
              <a:rPr lang="en-US" dirty="0"/>
              <a:t>()</a:t>
            </a:r>
          </a:p>
        </p:txBody>
      </p:sp>
    </p:spTree>
    <p:extLst>
      <p:ext uri="{BB962C8B-B14F-4D97-AF65-F5344CB8AC3E}">
        <p14:creationId xmlns="" xmlns:p14="http://schemas.microsoft.com/office/powerpoint/2010/main" val="2252455282"/>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Methods for File </a:t>
            </a:r>
            <a:r>
              <a:rPr lang="en-IN" b="1" dirty="0" smtClean="0"/>
              <a:t>Objects</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IN" b="1" i="1" dirty="0"/>
              <a:t>File Object </a:t>
            </a:r>
            <a:r>
              <a:rPr lang="en-IN" b="1" i="1" dirty="0" smtClean="0"/>
              <a:t>		Method Operation</a:t>
            </a:r>
          </a:p>
          <a:p>
            <a:r>
              <a:rPr lang="en-IN" i="1" dirty="0" err="1"/>
              <a:t>file</a:t>
            </a:r>
            <a:r>
              <a:rPr lang="en-IN" dirty="0" err="1"/>
              <a:t>.close</a:t>
            </a:r>
            <a:r>
              <a:rPr lang="en-IN" dirty="0"/>
              <a:t>() </a:t>
            </a:r>
            <a:r>
              <a:rPr lang="en-IN" dirty="0" smtClean="0"/>
              <a:t>		Closes </a:t>
            </a:r>
            <a:r>
              <a:rPr lang="en-IN" i="1" dirty="0"/>
              <a:t>file</a:t>
            </a:r>
          </a:p>
          <a:p>
            <a:r>
              <a:rPr lang="en-IN" i="1" dirty="0" err="1"/>
              <a:t>file</a:t>
            </a:r>
            <a:r>
              <a:rPr lang="en-IN" dirty="0" err="1"/>
              <a:t>.fileno</a:t>
            </a:r>
            <a:r>
              <a:rPr lang="en-IN" dirty="0" smtClean="0"/>
              <a:t>()		Returns </a:t>
            </a:r>
            <a:r>
              <a:rPr lang="en-IN" dirty="0"/>
              <a:t>integer file descriptor (FD) for </a:t>
            </a:r>
            <a:r>
              <a:rPr lang="en-IN" i="1" dirty="0"/>
              <a:t>file</a:t>
            </a:r>
          </a:p>
          <a:p>
            <a:r>
              <a:rPr lang="en-IN" i="1" dirty="0" err="1"/>
              <a:t>file</a:t>
            </a:r>
            <a:r>
              <a:rPr lang="en-IN" dirty="0" err="1"/>
              <a:t>.flush</a:t>
            </a:r>
            <a:r>
              <a:rPr lang="en-IN" dirty="0"/>
              <a:t>() </a:t>
            </a:r>
            <a:r>
              <a:rPr lang="en-IN" dirty="0" smtClean="0"/>
              <a:t>		Flushes </a:t>
            </a:r>
            <a:r>
              <a:rPr lang="en-IN" dirty="0"/>
              <a:t>internal buffer for </a:t>
            </a:r>
            <a:r>
              <a:rPr lang="en-IN" i="1" dirty="0"/>
              <a:t>file</a:t>
            </a:r>
          </a:p>
          <a:p>
            <a:r>
              <a:rPr lang="en-US" i="1" dirty="0" err="1"/>
              <a:t>file</a:t>
            </a:r>
            <a:r>
              <a:rPr lang="en-US" dirty="0" err="1"/>
              <a:t>.isatty</a:t>
            </a:r>
            <a:r>
              <a:rPr lang="en-US" dirty="0"/>
              <a:t>() </a:t>
            </a:r>
            <a:r>
              <a:rPr lang="en-US" dirty="0" smtClean="0"/>
              <a:t>	Returns </a:t>
            </a:r>
            <a:r>
              <a:rPr lang="en-US" dirty="0"/>
              <a:t>true if </a:t>
            </a:r>
            <a:r>
              <a:rPr lang="en-US" i="1" dirty="0"/>
              <a:t>file </a:t>
            </a:r>
            <a:r>
              <a:rPr lang="en-US" dirty="0"/>
              <a:t>is </a:t>
            </a:r>
            <a:r>
              <a:rPr lang="en-US" dirty="0" err="1" smtClean="0"/>
              <a:t>atty</a:t>
            </a:r>
            <a:r>
              <a:rPr lang="en-US" dirty="0" smtClean="0"/>
              <a:t>-like </a:t>
            </a:r>
            <a:r>
              <a:rPr lang="en-US" dirty="0"/>
              <a:t>device and False </a:t>
            </a:r>
            <a:r>
              <a:rPr lang="en-US" dirty="0" smtClean="0"/>
              <a:t>				otherwise</a:t>
            </a:r>
            <a:endParaRPr lang="en-US" dirty="0"/>
          </a:p>
          <a:p>
            <a:r>
              <a:rPr lang="en-IN" i="1" dirty="0" err="1" smtClean="0"/>
              <a:t>file</a:t>
            </a:r>
            <a:r>
              <a:rPr lang="en-IN" dirty="0" err="1" smtClean="0"/>
              <a:t>.next</a:t>
            </a:r>
            <a:r>
              <a:rPr lang="en-IN" dirty="0" smtClean="0"/>
              <a:t>( )		</a:t>
            </a:r>
            <a:r>
              <a:rPr lang="en-US" dirty="0" smtClean="0"/>
              <a:t>Returns </a:t>
            </a:r>
            <a:r>
              <a:rPr lang="en-US" dirty="0"/>
              <a:t>the next line in the file [similar to </a:t>
            </a:r>
            <a:r>
              <a:rPr lang="en-US" dirty="0" smtClean="0"/>
              <a:t>					</a:t>
            </a:r>
            <a:r>
              <a:rPr lang="en-US" i="1" dirty="0" err="1" smtClean="0"/>
              <a:t>file.readline</a:t>
            </a:r>
            <a:r>
              <a:rPr lang="en-US" i="1" dirty="0"/>
              <a:t>()</a:t>
            </a:r>
            <a:r>
              <a:rPr lang="en-US" dirty="0"/>
              <a:t>] </a:t>
            </a:r>
            <a:r>
              <a:rPr lang="en-US" dirty="0" smtClean="0"/>
              <a:t>or raises </a:t>
            </a:r>
            <a:r>
              <a:rPr lang="en-US" dirty="0" err="1"/>
              <a:t>StopIteration</a:t>
            </a:r>
            <a:r>
              <a:rPr lang="en-US" dirty="0"/>
              <a:t> if no more </a:t>
            </a:r>
            <a:r>
              <a:rPr lang="en-US" dirty="0" smtClean="0"/>
              <a:t>				lines </a:t>
            </a:r>
            <a:r>
              <a:rPr lang="en-US" dirty="0"/>
              <a:t>are available</a:t>
            </a:r>
            <a:endParaRPr lang="en-IN" dirty="0"/>
          </a:p>
        </p:txBody>
      </p:sp>
    </p:spTree>
    <p:extLst>
      <p:ext uri="{BB962C8B-B14F-4D97-AF65-F5344CB8AC3E}">
        <p14:creationId xmlns="" xmlns:p14="http://schemas.microsoft.com/office/powerpoint/2010/main" val="3257588747"/>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55000" lnSpcReduction="20000"/>
          </a:bodyPr>
          <a:lstStyle/>
          <a:p>
            <a:pPr marL="0" indent="0">
              <a:buNone/>
            </a:pPr>
            <a:r>
              <a:rPr lang="en-IN" b="1" i="1" dirty="0"/>
              <a:t>File Object Method </a:t>
            </a:r>
            <a:r>
              <a:rPr lang="en-IN" b="1" i="1" dirty="0" smtClean="0"/>
              <a:t>		Operation</a:t>
            </a:r>
          </a:p>
          <a:p>
            <a:r>
              <a:rPr lang="en-US" i="1" dirty="0" err="1"/>
              <a:t>file</a:t>
            </a:r>
            <a:r>
              <a:rPr lang="en-US" dirty="0" err="1"/>
              <a:t>.read</a:t>
            </a:r>
            <a:r>
              <a:rPr lang="en-US" dirty="0"/>
              <a:t>(</a:t>
            </a:r>
            <a:r>
              <a:rPr lang="en-US" i="1" dirty="0"/>
              <a:t>size</a:t>
            </a:r>
            <a:r>
              <a:rPr lang="en-US" dirty="0"/>
              <a:t>=-1) </a:t>
            </a:r>
            <a:r>
              <a:rPr lang="en-US" dirty="0" smtClean="0"/>
              <a:t>		Reads </a:t>
            </a:r>
            <a:r>
              <a:rPr lang="en-US" i="1" dirty="0"/>
              <a:t>size </a:t>
            </a:r>
            <a:r>
              <a:rPr lang="en-US" dirty="0"/>
              <a:t>bytes of file, or all remaining bytes </a:t>
            </a:r>
            <a:r>
              <a:rPr lang="en-US" dirty="0" smtClean="0"/>
              <a:t>if </a:t>
            </a:r>
            <a:r>
              <a:rPr lang="en-US" i="1" dirty="0" smtClean="0"/>
              <a:t>size 				n</a:t>
            </a:r>
            <a:r>
              <a:rPr lang="en-US" dirty="0" smtClean="0"/>
              <a:t>ot </a:t>
            </a:r>
            <a:r>
              <a:rPr lang="en-US" dirty="0"/>
              <a:t>given </a:t>
            </a:r>
            <a:r>
              <a:rPr lang="en-US" dirty="0" smtClean="0"/>
              <a:t>or is </a:t>
            </a:r>
            <a:r>
              <a:rPr lang="en-US" dirty="0"/>
              <a:t>negative, as a string and return </a:t>
            </a:r>
            <a:r>
              <a:rPr lang="en-US" dirty="0" smtClean="0"/>
              <a:t>it.</a:t>
            </a:r>
          </a:p>
          <a:p>
            <a:r>
              <a:rPr lang="en-IN" i="1" dirty="0" err="1" smtClean="0"/>
              <a:t>file</a:t>
            </a:r>
            <a:r>
              <a:rPr lang="en-IN" dirty="0" err="1" smtClean="0"/>
              <a:t>.readinto</a:t>
            </a:r>
            <a:r>
              <a:rPr lang="en-IN" dirty="0"/>
              <a:t>(</a:t>
            </a:r>
            <a:r>
              <a:rPr lang="en-IN" i="1" dirty="0" err="1"/>
              <a:t>buf</a:t>
            </a:r>
            <a:r>
              <a:rPr lang="en-IN" i="1" dirty="0"/>
              <a:t>, </a:t>
            </a:r>
            <a:r>
              <a:rPr lang="en-IN" i="1" dirty="0" smtClean="0"/>
              <a:t>size</a:t>
            </a:r>
            <a:r>
              <a:rPr lang="en-IN" dirty="0" smtClean="0"/>
              <a:t>)	</a:t>
            </a:r>
            <a:r>
              <a:rPr lang="en-US" dirty="0" smtClean="0"/>
              <a:t>Reads </a:t>
            </a:r>
            <a:r>
              <a:rPr lang="en-US" i="1" dirty="0"/>
              <a:t>size </a:t>
            </a:r>
            <a:r>
              <a:rPr lang="en-US" dirty="0"/>
              <a:t>bytes from </a:t>
            </a:r>
            <a:r>
              <a:rPr lang="en-US" i="1" dirty="0"/>
              <a:t>file </a:t>
            </a:r>
            <a:r>
              <a:rPr lang="en-US" dirty="0"/>
              <a:t>into buffer </a:t>
            </a:r>
            <a:r>
              <a:rPr lang="en-US" i="1" dirty="0" err="1"/>
              <a:t>buf</a:t>
            </a:r>
            <a:r>
              <a:rPr lang="en-US" i="1" dirty="0"/>
              <a:t> </a:t>
            </a:r>
            <a:r>
              <a:rPr lang="en-US" i="1" dirty="0" smtClean="0"/>
              <a:t>						</a:t>
            </a:r>
            <a:r>
              <a:rPr lang="en-US" dirty="0" smtClean="0"/>
              <a:t>(</a:t>
            </a:r>
            <a:r>
              <a:rPr lang="en-US" dirty="0"/>
              <a:t>unsupported</a:t>
            </a:r>
            <a:r>
              <a:rPr lang="en-US" dirty="0" smtClean="0"/>
              <a:t>)</a:t>
            </a:r>
          </a:p>
          <a:p>
            <a:r>
              <a:rPr lang="en-US" i="1" dirty="0" err="1"/>
              <a:t>file</a:t>
            </a:r>
            <a:r>
              <a:rPr lang="en-US" dirty="0" err="1"/>
              <a:t>.readline</a:t>
            </a:r>
            <a:r>
              <a:rPr lang="en-US" dirty="0"/>
              <a:t>(</a:t>
            </a:r>
            <a:r>
              <a:rPr lang="en-US" i="1" dirty="0"/>
              <a:t>size</a:t>
            </a:r>
            <a:r>
              <a:rPr lang="en-US" dirty="0"/>
              <a:t>=-1</a:t>
            </a:r>
            <a:r>
              <a:rPr lang="en-US" dirty="0" smtClean="0"/>
              <a:t>)		Reads </a:t>
            </a:r>
            <a:r>
              <a:rPr lang="en-US" dirty="0"/>
              <a:t>and returns one line from </a:t>
            </a:r>
            <a:r>
              <a:rPr lang="en-US" i="1" dirty="0"/>
              <a:t>file</a:t>
            </a:r>
            <a:r>
              <a:rPr lang="en-US" dirty="0"/>
              <a:t>(includes </a:t>
            </a:r>
            <a:r>
              <a:rPr lang="en-US" dirty="0" smtClean="0"/>
              <a:t>line-					ending characters</a:t>
            </a:r>
            <a:r>
              <a:rPr lang="en-US" dirty="0"/>
              <a:t>), either one full line or a maximum </a:t>
            </a:r>
            <a:r>
              <a:rPr lang="en-US" dirty="0" smtClean="0"/>
              <a:t>				of </a:t>
            </a:r>
            <a:r>
              <a:rPr lang="en-US" i="1" dirty="0"/>
              <a:t>size </a:t>
            </a:r>
            <a:r>
              <a:rPr lang="en-US" dirty="0"/>
              <a:t>characters</a:t>
            </a:r>
          </a:p>
          <a:p>
            <a:r>
              <a:rPr lang="en-US" i="1" dirty="0" err="1"/>
              <a:t>file</a:t>
            </a:r>
            <a:r>
              <a:rPr lang="en-US" dirty="0" err="1"/>
              <a:t>.readlines</a:t>
            </a:r>
            <a:r>
              <a:rPr lang="en-US" dirty="0"/>
              <a:t>(</a:t>
            </a:r>
            <a:r>
              <a:rPr lang="en-US" i="1" dirty="0" err="1"/>
              <a:t>sizhint</a:t>
            </a:r>
            <a:r>
              <a:rPr lang="en-US" dirty="0"/>
              <a:t>=0</a:t>
            </a:r>
            <a:r>
              <a:rPr lang="en-US" dirty="0" smtClean="0"/>
              <a:t>)	 </a:t>
            </a:r>
            <a:r>
              <a:rPr lang="en-US" dirty="0"/>
              <a:t>Reads and returns all lines from </a:t>
            </a:r>
            <a:r>
              <a:rPr lang="en-US" i="1" dirty="0"/>
              <a:t>file </a:t>
            </a:r>
            <a:r>
              <a:rPr lang="en-US" dirty="0"/>
              <a:t>as a list </a:t>
            </a:r>
            <a:r>
              <a:rPr lang="en-US" dirty="0" smtClean="0"/>
              <a:t>						(</a:t>
            </a:r>
            <a:r>
              <a:rPr lang="en-US" dirty="0"/>
              <a:t>includes </a:t>
            </a:r>
            <a:r>
              <a:rPr lang="en-US" dirty="0" smtClean="0"/>
              <a:t>all line termination </a:t>
            </a:r>
            <a:r>
              <a:rPr lang="en-US" dirty="0"/>
              <a:t>characters); if </a:t>
            </a:r>
            <a:r>
              <a:rPr lang="en-US" i="1" dirty="0" err="1"/>
              <a:t>sizhint</a:t>
            </a:r>
            <a:r>
              <a:rPr lang="en-US" i="1" dirty="0"/>
              <a:t> </a:t>
            </a:r>
            <a:r>
              <a:rPr lang="en-US" i="1" dirty="0" smtClean="0"/>
              <a:t>					</a:t>
            </a:r>
            <a:r>
              <a:rPr lang="en-US" dirty="0" smtClean="0"/>
              <a:t>given </a:t>
            </a:r>
            <a:r>
              <a:rPr lang="en-US" dirty="0"/>
              <a:t>and </a:t>
            </a:r>
            <a:r>
              <a:rPr lang="en-US" dirty="0" smtClean="0"/>
              <a:t>&gt;0</a:t>
            </a:r>
            <a:r>
              <a:rPr lang="en-US" dirty="0"/>
              <a:t>, whole lines </a:t>
            </a:r>
            <a:r>
              <a:rPr lang="en-US" dirty="0" smtClean="0"/>
              <a:t>are returned </a:t>
            </a:r>
            <a:r>
              <a:rPr lang="en-US" dirty="0"/>
              <a:t>consisting </a:t>
            </a:r>
            <a:r>
              <a:rPr lang="en-US" dirty="0" smtClean="0"/>
              <a:t>					of </a:t>
            </a:r>
            <a:r>
              <a:rPr lang="en-US" dirty="0"/>
              <a:t>approximately </a:t>
            </a:r>
            <a:r>
              <a:rPr lang="en-US" i="1" dirty="0" err="1"/>
              <a:t>sizhint</a:t>
            </a:r>
            <a:r>
              <a:rPr lang="en-US" i="1" dirty="0"/>
              <a:t> </a:t>
            </a:r>
            <a:r>
              <a:rPr lang="en-US" dirty="0"/>
              <a:t>bytes (could </a:t>
            </a:r>
            <a:r>
              <a:rPr lang="en-US" dirty="0" smtClean="0"/>
              <a:t>be rounded 					up </a:t>
            </a:r>
            <a:r>
              <a:rPr lang="en-US" dirty="0"/>
              <a:t>to next buffer's worth)</a:t>
            </a:r>
            <a:endParaRPr lang="en-IN" dirty="0"/>
          </a:p>
        </p:txBody>
      </p:sp>
    </p:spTree>
    <p:extLst>
      <p:ext uri="{BB962C8B-B14F-4D97-AF65-F5344CB8AC3E}">
        <p14:creationId xmlns="" xmlns:p14="http://schemas.microsoft.com/office/powerpoint/2010/main" val="6164589"/>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b="1" i="1" dirty="0"/>
              <a:t>File Object Method </a:t>
            </a:r>
            <a:r>
              <a:rPr lang="en-IN" b="1" i="1" dirty="0" smtClean="0"/>
              <a:t>	Operation</a:t>
            </a:r>
          </a:p>
          <a:p>
            <a:r>
              <a:rPr lang="en-IN" i="1" dirty="0" err="1" smtClean="0"/>
              <a:t>file</a:t>
            </a:r>
            <a:r>
              <a:rPr lang="en-IN" dirty="0" err="1" smtClean="0"/>
              <a:t>.xreadlines</a:t>
            </a:r>
            <a:r>
              <a:rPr lang="en-IN" dirty="0" smtClean="0"/>
              <a:t>( )		</a:t>
            </a:r>
            <a:r>
              <a:rPr lang="en-US" dirty="0" smtClean="0"/>
              <a:t>Meant </a:t>
            </a:r>
            <a:r>
              <a:rPr lang="en-US" dirty="0"/>
              <a:t>for iteration, returns lines in </a:t>
            </a:r>
            <a:r>
              <a:rPr lang="en-US" i="1" dirty="0"/>
              <a:t>file </a:t>
            </a:r>
            <a:r>
              <a:rPr lang="en-US" dirty="0"/>
              <a:t>read </a:t>
            </a:r>
            <a:r>
              <a:rPr lang="en-US" dirty="0" smtClean="0"/>
              <a:t>				as </a:t>
            </a:r>
            <a:r>
              <a:rPr lang="en-US" dirty="0"/>
              <a:t>chunks in a </a:t>
            </a:r>
            <a:r>
              <a:rPr lang="en-US" dirty="0" smtClean="0"/>
              <a:t>more </a:t>
            </a:r>
            <a:r>
              <a:rPr lang="en-IN" dirty="0" smtClean="0"/>
              <a:t>efficient </a:t>
            </a:r>
            <a:r>
              <a:rPr lang="en-IN" dirty="0"/>
              <a:t>way than </a:t>
            </a:r>
            <a:r>
              <a:rPr lang="en-IN" dirty="0" smtClean="0"/>
              <a:t>					</a:t>
            </a:r>
            <a:r>
              <a:rPr lang="en-IN" dirty="0" err="1" smtClean="0"/>
              <a:t>readlines</a:t>
            </a:r>
            <a:r>
              <a:rPr lang="en-IN" dirty="0"/>
              <a:t>()</a:t>
            </a:r>
          </a:p>
          <a:p>
            <a:r>
              <a:rPr lang="en-US" i="1" dirty="0" err="1"/>
              <a:t>file</a:t>
            </a:r>
            <a:r>
              <a:rPr lang="en-US" dirty="0" err="1"/>
              <a:t>.seek</a:t>
            </a:r>
            <a:r>
              <a:rPr lang="en-US" dirty="0"/>
              <a:t>(</a:t>
            </a:r>
            <a:r>
              <a:rPr lang="en-US" i="1" dirty="0"/>
              <a:t>off, whence</a:t>
            </a:r>
            <a:r>
              <a:rPr lang="en-US" dirty="0"/>
              <a:t>=0) Moves to a location within </a:t>
            </a:r>
            <a:r>
              <a:rPr lang="en-US" i="1" dirty="0"/>
              <a:t>file</a:t>
            </a:r>
            <a:r>
              <a:rPr lang="en-US" dirty="0"/>
              <a:t>, </a:t>
            </a:r>
            <a:r>
              <a:rPr lang="en-US" i="1" dirty="0"/>
              <a:t>off </a:t>
            </a:r>
            <a:r>
              <a:rPr lang="en-US" dirty="0"/>
              <a:t>bytes </a:t>
            </a:r>
            <a:r>
              <a:rPr lang="en-US" dirty="0" smtClean="0"/>
              <a:t>					offset </a:t>
            </a:r>
            <a:r>
              <a:rPr lang="en-US" dirty="0"/>
              <a:t>from </a:t>
            </a:r>
            <a:r>
              <a:rPr lang="en-US" i="1" dirty="0"/>
              <a:t>whence </a:t>
            </a:r>
            <a:r>
              <a:rPr lang="en-US" dirty="0"/>
              <a:t>(0 </a:t>
            </a:r>
            <a:r>
              <a:rPr lang="en-US" dirty="0" smtClean="0"/>
              <a:t>==beginning </a:t>
            </a:r>
            <a:r>
              <a:rPr lang="en-US" dirty="0"/>
              <a:t>of file, 1 </a:t>
            </a:r>
            <a:r>
              <a:rPr lang="en-US" dirty="0" smtClean="0"/>
              <a:t>					== </a:t>
            </a:r>
            <a:r>
              <a:rPr lang="en-US" dirty="0"/>
              <a:t>current location, or 2 == end of file)</a:t>
            </a:r>
          </a:p>
          <a:p>
            <a:r>
              <a:rPr lang="en-US" i="1" dirty="0" err="1"/>
              <a:t>file</a:t>
            </a:r>
            <a:r>
              <a:rPr lang="en-US" dirty="0" err="1"/>
              <a:t>.tell</a:t>
            </a:r>
            <a:r>
              <a:rPr lang="en-US" dirty="0"/>
              <a:t>() </a:t>
            </a:r>
            <a:r>
              <a:rPr lang="en-US" dirty="0" smtClean="0"/>
              <a:t>			Returns </a:t>
            </a:r>
            <a:r>
              <a:rPr lang="en-US" dirty="0"/>
              <a:t>current location within </a:t>
            </a:r>
            <a:r>
              <a:rPr lang="en-US" i="1" dirty="0"/>
              <a:t>file</a:t>
            </a:r>
            <a:endParaRPr lang="en-IN" dirty="0"/>
          </a:p>
        </p:txBody>
      </p:sp>
    </p:spTree>
    <p:extLst>
      <p:ext uri="{BB962C8B-B14F-4D97-AF65-F5344CB8AC3E}">
        <p14:creationId xmlns="" xmlns:p14="http://schemas.microsoft.com/office/powerpoint/2010/main" val="1101466815"/>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marL="0" indent="0">
              <a:buNone/>
            </a:pPr>
            <a:r>
              <a:rPr lang="en-IN" b="1" i="1" dirty="0"/>
              <a:t>File Object Method </a:t>
            </a:r>
            <a:r>
              <a:rPr lang="en-IN" b="1" i="1" dirty="0" smtClean="0"/>
              <a:t>	Operation</a:t>
            </a:r>
            <a:endParaRPr lang="en-US" i="1" dirty="0" smtClean="0"/>
          </a:p>
          <a:p>
            <a:r>
              <a:rPr lang="en-US" i="1" dirty="0" err="1" smtClean="0"/>
              <a:t>file</a:t>
            </a:r>
            <a:r>
              <a:rPr lang="en-US" dirty="0" err="1" smtClean="0"/>
              <a:t>.truncate</a:t>
            </a:r>
            <a:r>
              <a:rPr lang="en-US" dirty="0" smtClean="0"/>
              <a:t>(</a:t>
            </a:r>
            <a:r>
              <a:rPr lang="en-US" i="1" dirty="0" smtClean="0"/>
              <a:t>size</a:t>
            </a:r>
            <a:r>
              <a:rPr lang="en-US" dirty="0" smtClean="0"/>
              <a:t>=</a:t>
            </a:r>
            <a:r>
              <a:rPr lang="en-US" i="1" dirty="0" err="1" smtClean="0"/>
              <a:t>file</a:t>
            </a:r>
            <a:r>
              <a:rPr lang="en-US" dirty="0" err="1" smtClean="0"/>
              <a:t>.tell</a:t>
            </a:r>
            <a:r>
              <a:rPr lang="en-US" dirty="0"/>
              <a:t>()) Truncates </a:t>
            </a:r>
            <a:r>
              <a:rPr lang="en-US" i="1" dirty="0"/>
              <a:t>file </a:t>
            </a:r>
            <a:r>
              <a:rPr lang="en-US" dirty="0"/>
              <a:t>to at most </a:t>
            </a:r>
            <a:r>
              <a:rPr lang="en-US" i="1" dirty="0"/>
              <a:t>size </a:t>
            </a:r>
            <a:r>
              <a:rPr lang="en-US" dirty="0"/>
              <a:t>bytes, the </a:t>
            </a:r>
            <a:r>
              <a:rPr lang="en-US" dirty="0" smtClean="0"/>
              <a:t>					default </a:t>
            </a:r>
            <a:r>
              <a:rPr lang="en-US" dirty="0"/>
              <a:t>being the </a:t>
            </a:r>
            <a:r>
              <a:rPr lang="en-US" dirty="0" smtClean="0"/>
              <a:t>current </a:t>
            </a:r>
            <a:r>
              <a:rPr lang="en-IN" dirty="0" smtClean="0"/>
              <a:t>file location</a:t>
            </a:r>
          </a:p>
          <a:p>
            <a:endParaRPr lang="en-IN" dirty="0"/>
          </a:p>
          <a:p>
            <a:r>
              <a:rPr lang="en-US" i="1" dirty="0" err="1"/>
              <a:t>file</a:t>
            </a:r>
            <a:r>
              <a:rPr lang="en-US" dirty="0" err="1"/>
              <a:t>.write</a:t>
            </a:r>
            <a:r>
              <a:rPr lang="en-US" dirty="0"/>
              <a:t>(</a:t>
            </a:r>
            <a:r>
              <a:rPr lang="en-US" i="1" dirty="0" err="1"/>
              <a:t>str</a:t>
            </a:r>
            <a:r>
              <a:rPr lang="en-US" dirty="0"/>
              <a:t>) </a:t>
            </a:r>
            <a:r>
              <a:rPr lang="en-US" dirty="0" smtClean="0"/>
              <a:t>		Writes </a:t>
            </a:r>
            <a:r>
              <a:rPr lang="en-US" dirty="0"/>
              <a:t>string </a:t>
            </a:r>
            <a:r>
              <a:rPr lang="en-US" i="1" dirty="0" err="1"/>
              <a:t>str</a:t>
            </a:r>
            <a:r>
              <a:rPr lang="en-US" i="1" dirty="0"/>
              <a:t> </a:t>
            </a:r>
            <a:r>
              <a:rPr lang="en-US" dirty="0"/>
              <a:t>to </a:t>
            </a:r>
            <a:r>
              <a:rPr lang="en-US" i="1" dirty="0" smtClean="0"/>
              <a:t>file</a:t>
            </a:r>
          </a:p>
          <a:p>
            <a:endParaRPr lang="en-US" i="1" dirty="0"/>
          </a:p>
          <a:p>
            <a:r>
              <a:rPr lang="en-US" i="1" dirty="0" err="1"/>
              <a:t>file</a:t>
            </a:r>
            <a:r>
              <a:rPr lang="en-US" dirty="0" err="1"/>
              <a:t>.writelines</a:t>
            </a:r>
            <a:r>
              <a:rPr lang="en-US" dirty="0"/>
              <a:t>(</a:t>
            </a:r>
            <a:r>
              <a:rPr lang="en-US" i="1" dirty="0" err="1"/>
              <a:t>seq</a:t>
            </a:r>
            <a:r>
              <a:rPr lang="en-US" dirty="0"/>
              <a:t>) </a:t>
            </a:r>
            <a:r>
              <a:rPr lang="en-US" dirty="0" smtClean="0"/>
              <a:t>	Writes </a:t>
            </a:r>
            <a:r>
              <a:rPr lang="en-US" i="1" dirty="0" err="1"/>
              <a:t>seq</a:t>
            </a:r>
            <a:r>
              <a:rPr lang="en-US" i="1" dirty="0"/>
              <a:t> </a:t>
            </a:r>
            <a:r>
              <a:rPr lang="en-US" dirty="0"/>
              <a:t>of strings to </a:t>
            </a:r>
            <a:r>
              <a:rPr lang="en-US" i="1" dirty="0"/>
              <a:t>file; </a:t>
            </a:r>
            <a:r>
              <a:rPr lang="en-US" i="1" dirty="0" err="1"/>
              <a:t>seq</a:t>
            </a:r>
            <a:r>
              <a:rPr lang="en-US" i="1" dirty="0"/>
              <a:t> </a:t>
            </a:r>
            <a:r>
              <a:rPr lang="en-US" dirty="0"/>
              <a:t>should be an </a:t>
            </a:r>
            <a:r>
              <a:rPr lang="en-US" dirty="0" smtClean="0"/>
              <a:t>				</a:t>
            </a:r>
            <a:r>
              <a:rPr lang="en-US" dirty="0" err="1" smtClean="0"/>
              <a:t>iterable</a:t>
            </a:r>
            <a:r>
              <a:rPr lang="en-US" dirty="0" smtClean="0"/>
              <a:t> producing strings</a:t>
            </a:r>
            <a:r>
              <a:rPr lang="en-US" dirty="0"/>
              <a:t>; prior to 2.2, it was </a:t>
            </a:r>
            <a:r>
              <a:rPr lang="en-US" dirty="0" smtClean="0"/>
              <a:t>				just </a:t>
            </a:r>
            <a:r>
              <a:rPr lang="en-US" dirty="0"/>
              <a:t>a list of strings</a:t>
            </a:r>
            <a:endParaRPr lang="en-IN" dirty="0"/>
          </a:p>
        </p:txBody>
      </p:sp>
    </p:spTree>
    <p:extLst>
      <p:ext uri="{BB962C8B-B14F-4D97-AF65-F5344CB8AC3E}">
        <p14:creationId xmlns="" xmlns:p14="http://schemas.microsoft.com/office/powerpoint/2010/main" val="3639769199"/>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File Built-in Attributes</a:t>
            </a:r>
            <a:endParaRPr lang="en-IN" dirty="0"/>
          </a:p>
        </p:txBody>
      </p:sp>
      <p:sp>
        <p:nvSpPr>
          <p:cNvPr id="3" name="Content Placeholder 2"/>
          <p:cNvSpPr>
            <a:spLocks noGrp="1"/>
          </p:cNvSpPr>
          <p:nvPr>
            <p:ph idx="1"/>
          </p:nvPr>
        </p:nvSpPr>
        <p:spPr/>
        <p:txBody>
          <a:bodyPr/>
          <a:lstStyle/>
          <a:p>
            <a:r>
              <a:rPr lang="en-US" dirty="0"/>
              <a:t>File objects also have data attributes in addition to methods. These attributes hold auxiliary data </a:t>
            </a:r>
            <a:r>
              <a:rPr lang="en-US" dirty="0" smtClean="0"/>
              <a:t>related to </a:t>
            </a:r>
            <a:r>
              <a:rPr lang="en-US" dirty="0"/>
              <a:t>the file object they belong to, such as the file name (</a:t>
            </a:r>
            <a:r>
              <a:rPr lang="en-US" i="1" dirty="0"/>
              <a:t>file</a:t>
            </a:r>
            <a:r>
              <a:rPr lang="en-US" dirty="0"/>
              <a:t>.name), the mode with which the file </a:t>
            </a:r>
            <a:r>
              <a:rPr lang="en-US" dirty="0" smtClean="0"/>
              <a:t>was opened </a:t>
            </a:r>
            <a:r>
              <a:rPr lang="en-US" dirty="0"/>
              <a:t>(</a:t>
            </a:r>
            <a:r>
              <a:rPr lang="en-US" i="1" dirty="0" err="1"/>
              <a:t>file</a:t>
            </a:r>
            <a:r>
              <a:rPr lang="en-US" dirty="0" err="1"/>
              <a:t>.mode</a:t>
            </a:r>
            <a:r>
              <a:rPr lang="en-US" dirty="0"/>
              <a:t>), whether the file is closed (</a:t>
            </a:r>
            <a:r>
              <a:rPr lang="en-US" i="1" dirty="0" err="1"/>
              <a:t>file</a:t>
            </a:r>
            <a:r>
              <a:rPr lang="en-US" dirty="0" err="1"/>
              <a:t>.closed</a:t>
            </a:r>
            <a:r>
              <a:rPr lang="en-US" dirty="0"/>
              <a:t>), and a flag indicating whether an </a:t>
            </a:r>
            <a:r>
              <a:rPr lang="en-US" dirty="0" smtClean="0"/>
              <a:t>additional space </a:t>
            </a:r>
            <a:r>
              <a:rPr lang="en-US" dirty="0"/>
              <a:t>character needs to be displayed before successive data items when using the </a:t>
            </a:r>
            <a:r>
              <a:rPr lang="en-US" b="1" dirty="0"/>
              <a:t>print </a:t>
            </a:r>
            <a:r>
              <a:rPr lang="en-US" dirty="0" smtClean="0"/>
              <a:t>statement </a:t>
            </a:r>
            <a:r>
              <a:rPr lang="en-IN" dirty="0" smtClean="0"/>
              <a:t>(</a:t>
            </a:r>
            <a:r>
              <a:rPr lang="en-IN" i="1" dirty="0" err="1" smtClean="0"/>
              <a:t>file</a:t>
            </a:r>
            <a:r>
              <a:rPr lang="en-IN" dirty="0" err="1" smtClean="0"/>
              <a:t>.softspace</a:t>
            </a:r>
            <a:r>
              <a:rPr lang="en-IN" dirty="0"/>
              <a:t>)</a:t>
            </a:r>
          </a:p>
        </p:txBody>
      </p:sp>
    </p:spTree>
    <p:extLst>
      <p:ext uri="{BB962C8B-B14F-4D97-AF65-F5344CB8AC3E}">
        <p14:creationId xmlns="" xmlns:p14="http://schemas.microsoft.com/office/powerpoint/2010/main" val="1393562349"/>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0" indent="0">
              <a:buNone/>
            </a:pPr>
            <a:r>
              <a:rPr lang="en-IN" b="1" i="1" dirty="0"/>
              <a:t>File Object </a:t>
            </a:r>
            <a:r>
              <a:rPr lang="en-IN" b="1" i="1" dirty="0" smtClean="0"/>
              <a:t>Attribute	 Description</a:t>
            </a:r>
          </a:p>
          <a:p>
            <a:r>
              <a:rPr lang="en-US" i="1" dirty="0" err="1"/>
              <a:t>file</a:t>
            </a:r>
            <a:r>
              <a:rPr lang="en-US" dirty="0" err="1"/>
              <a:t>.closed</a:t>
            </a:r>
            <a:r>
              <a:rPr lang="en-US" dirty="0"/>
              <a:t> </a:t>
            </a:r>
            <a:r>
              <a:rPr lang="en-US" dirty="0" smtClean="0"/>
              <a:t>			</a:t>
            </a:r>
            <a:r>
              <a:rPr lang="en-US" dirty="0" err="1" smtClean="0"/>
              <a:t>TRue</a:t>
            </a:r>
            <a:r>
              <a:rPr lang="en-US" dirty="0" smtClean="0"/>
              <a:t> </a:t>
            </a:r>
            <a:r>
              <a:rPr lang="en-US" dirty="0"/>
              <a:t>if </a:t>
            </a:r>
            <a:r>
              <a:rPr lang="en-US" i="1" dirty="0"/>
              <a:t>file </a:t>
            </a:r>
            <a:r>
              <a:rPr lang="en-US" dirty="0"/>
              <a:t>is closed and False otherwise</a:t>
            </a:r>
          </a:p>
          <a:p>
            <a:r>
              <a:rPr lang="en-IN" i="1" dirty="0" err="1" smtClean="0"/>
              <a:t>file</a:t>
            </a:r>
            <a:r>
              <a:rPr lang="en-IN" dirty="0" err="1" smtClean="0"/>
              <a:t>.encoding</a:t>
            </a:r>
            <a:r>
              <a:rPr lang="en-IN" dirty="0"/>
              <a:t> </a:t>
            </a:r>
            <a:r>
              <a:rPr lang="en-IN" dirty="0" smtClean="0"/>
              <a:t>		</a:t>
            </a:r>
            <a:r>
              <a:rPr lang="en-US" dirty="0" smtClean="0"/>
              <a:t>Encoding </a:t>
            </a:r>
            <a:r>
              <a:rPr lang="en-US" dirty="0"/>
              <a:t>that this file </a:t>
            </a:r>
            <a:r>
              <a:rPr lang="en-US" dirty="0" err="1"/>
              <a:t>useswhen</a:t>
            </a:r>
            <a:r>
              <a:rPr lang="en-US" dirty="0"/>
              <a:t> Unicode </a:t>
            </a:r>
            <a:r>
              <a:rPr lang="en-US" dirty="0" smtClean="0"/>
              <a:t>					strings </a:t>
            </a:r>
            <a:r>
              <a:rPr lang="en-US" dirty="0"/>
              <a:t>are written to file, they </a:t>
            </a:r>
            <a:r>
              <a:rPr lang="en-US" dirty="0" smtClean="0"/>
              <a:t>will be 						converted </a:t>
            </a:r>
            <a:r>
              <a:rPr lang="en-US" dirty="0"/>
              <a:t>to byte strings using </a:t>
            </a:r>
            <a:r>
              <a:rPr lang="en-US" i="1" dirty="0" err="1"/>
              <a:t>file</a:t>
            </a:r>
            <a:r>
              <a:rPr lang="en-US" dirty="0" err="1"/>
              <a:t>.encoding</a:t>
            </a:r>
            <a:r>
              <a:rPr lang="en-US" dirty="0"/>
              <a:t>; </a:t>
            </a:r>
            <a:r>
              <a:rPr lang="en-US" dirty="0" smtClean="0"/>
              <a:t>				a </a:t>
            </a:r>
            <a:r>
              <a:rPr lang="en-US" dirty="0"/>
              <a:t>value of None </a:t>
            </a:r>
            <a:r>
              <a:rPr lang="en-US" dirty="0" smtClean="0"/>
              <a:t>indicates that </a:t>
            </a:r>
            <a:r>
              <a:rPr lang="en-US" dirty="0"/>
              <a:t>the system </a:t>
            </a:r>
            <a:r>
              <a:rPr lang="en-US" dirty="0" smtClean="0"/>
              <a:t>					default </a:t>
            </a:r>
            <a:r>
              <a:rPr lang="en-US" dirty="0"/>
              <a:t>encoding for converting Unicode </a:t>
            </a:r>
            <a:r>
              <a:rPr lang="en-US" dirty="0" smtClean="0"/>
              <a:t>					strings </a:t>
            </a:r>
            <a:r>
              <a:rPr lang="en-US" dirty="0"/>
              <a:t>should be used</a:t>
            </a:r>
          </a:p>
          <a:p>
            <a:r>
              <a:rPr lang="en-US" i="1" dirty="0" err="1"/>
              <a:t>file</a:t>
            </a:r>
            <a:r>
              <a:rPr lang="en-US" dirty="0" err="1"/>
              <a:t>.mode</a:t>
            </a:r>
            <a:r>
              <a:rPr lang="en-US" dirty="0"/>
              <a:t> </a:t>
            </a:r>
            <a:r>
              <a:rPr lang="en-US" dirty="0" smtClean="0"/>
              <a:t>			Access </a:t>
            </a:r>
            <a:r>
              <a:rPr lang="en-US" dirty="0"/>
              <a:t>mode with which </a:t>
            </a:r>
            <a:r>
              <a:rPr lang="en-US" i="1" dirty="0"/>
              <a:t>file </a:t>
            </a:r>
            <a:r>
              <a:rPr lang="en-US" dirty="0"/>
              <a:t>was opened</a:t>
            </a:r>
            <a:endParaRPr lang="en-IN" dirty="0"/>
          </a:p>
        </p:txBody>
      </p:sp>
    </p:spTree>
    <p:extLst>
      <p:ext uri="{BB962C8B-B14F-4D97-AF65-F5344CB8AC3E}">
        <p14:creationId xmlns="" xmlns:p14="http://schemas.microsoft.com/office/powerpoint/2010/main" val="3717237542"/>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i="1" dirty="0"/>
              <a:t>file</a:t>
            </a:r>
            <a:r>
              <a:rPr lang="en-IN" dirty="0"/>
              <a:t>.name </a:t>
            </a:r>
            <a:r>
              <a:rPr lang="en-IN" dirty="0" smtClean="0"/>
              <a:t>			Name </a:t>
            </a:r>
            <a:r>
              <a:rPr lang="en-IN" dirty="0"/>
              <a:t>of </a:t>
            </a:r>
            <a:r>
              <a:rPr lang="en-IN" i="1" dirty="0"/>
              <a:t>file</a:t>
            </a:r>
          </a:p>
          <a:p>
            <a:r>
              <a:rPr lang="en-IN" i="1" dirty="0" err="1" smtClean="0"/>
              <a:t>file</a:t>
            </a:r>
            <a:r>
              <a:rPr lang="en-IN" dirty="0" err="1" smtClean="0"/>
              <a:t>.newlines</a:t>
            </a:r>
            <a:r>
              <a:rPr lang="en-IN" dirty="0"/>
              <a:t>	</a:t>
            </a:r>
            <a:r>
              <a:rPr lang="en-IN" dirty="0" smtClean="0"/>
              <a:t>	</a:t>
            </a:r>
            <a:r>
              <a:rPr lang="en-US" dirty="0" smtClean="0"/>
              <a:t>None </a:t>
            </a:r>
            <a:r>
              <a:rPr lang="en-US" dirty="0"/>
              <a:t>if no line separators have been read, a </a:t>
            </a:r>
            <a:r>
              <a:rPr lang="en-US" dirty="0" smtClean="0"/>
              <a:t>				string </a:t>
            </a:r>
            <a:r>
              <a:rPr lang="en-US" dirty="0"/>
              <a:t>consisting of one type </a:t>
            </a:r>
            <a:r>
              <a:rPr lang="en-US" dirty="0" smtClean="0"/>
              <a:t>of line </a:t>
            </a:r>
            <a:r>
              <a:rPr lang="en-US" dirty="0"/>
              <a:t>separator, </a:t>
            </a:r>
            <a:r>
              <a:rPr lang="en-US" dirty="0" smtClean="0"/>
              <a:t>				or </a:t>
            </a:r>
            <a:r>
              <a:rPr lang="en-US" dirty="0"/>
              <a:t>a tuple containing all types of line </a:t>
            </a:r>
            <a:r>
              <a:rPr lang="en-US" dirty="0" smtClean="0"/>
              <a:t>						termination characters </a:t>
            </a:r>
            <a:r>
              <a:rPr lang="en-IN" dirty="0" smtClean="0"/>
              <a:t>read </a:t>
            </a:r>
            <a:r>
              <a:rPr lang="en-IN" dirty="0"/>
              <a:t>so far</a:t>
            </a:r>
          </a:p>
          <a:p>
            <a:r>
              <a:rPr lang="en-US" i="1" dirty="0" err="1"/>
              <a:t>file</a:t>
            </a:r>
            <a:r>
              <a:rPr lang="en-US" dirty="0" err="1"/>
              <a:t>.softspace</a:t>
            </a:r>
            <a:r>
              <a:rPr lang="en-US" dirty="0"/>
              <a:t> </a:t>
            </a:r>
            <a:r>
              <a:rPr lang="en-US" dirty="0" smtClean="0"/>
              <a:t>		0 </a:t>
            </a:r>
            <a:r>
              <a:rPr lang="en-US" dirty="0"/>
              <a:t>if space explicitly required with print, 1 </a:t>
            </a:r>
            <a:r>
              <a:rPr lang="en-US" dirty="0" smtClean="0"/>
              <a:t>					otherwise</a:t>
            </a:r>
            <a:r>
              <a:rPr lang="en-US" dirty="0"/>
              <a:t>; rarely used by </a:t>
            </a:r>
            <a:r>
              <a:rPr lang="en-US" dirty="0" smtClean="0"/>
              <a:t>the 							programmer generally </a:t>
            </a:r>
            <a:r>
              <a:rPr lang="en-US" dirty="0"/>
              <a:t>for internal use only</a:t>
            </a:r>
            <a:endParaRPr lang="en-IN" dirty="0"/>
          </a:p>
        </p:txBody>
      </p:sp>
    </p:spTree>
    <p:extLst>
      <p:ext uri="{BB962C8B-B14F-4D97-AF65-F5344CB8AC3E}">
        <p14:creationId xmlns="" xmlns:p14="http://schemas.microsoft.com/office/powerpoint/2010/main" val="2193098118"/>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839480"/>
            <a:ext cx="10515600" cy="4351338"/>
          </a:xfrm>
        </p:spPr>
        <p:txBody>
          <a:bodyPr>
            <a:normAutofit fontScale="70000" lnSpcReduction="20000"/>
          </a:bodyPr>
          <a:lstStyle/>
          <a:p>
            <a:r>
              <a:rPr lang="en-US" dirty="0" smtClean="0"/>
              <a:t>Example:</a:t>
            </a:r>
          </a:p>
          <a:p>
            <a:pPr marL="0" indent="0">
              <a:buNone/>
            </a:pPr>
            <a:r>
              <a:rPr lang="en-US" dirty="0"/>
              <a:t>f1 = open('sam.txt', 'r')</a:t>
            </a:r>
          </a:p>
          <a:p>
            <a:pPr marL="0" indent="0">
              <a:buNone/>
            </a:pPr>
            <a:r>
              <a:rPr lang="en-US" dirty="0"/>
              <a:t>print("The content of the file sam.txt is ")</a:t>
            </a:r>
          </a:p>
          <a:p>
            <a:pPr marL="0" indent="0">
              <a:buNone/>
            </a:pPr>
            <a:r>
              <a:rPr lang="en-US" dirty="0" smtClean="0"/>
              <a:t>print(f1.read())</a:t>
            </a:r>
            <a:endParaRPr lang="en-US" dirty="0"/>
          </a:p>
          <a:p>
            <a:pPr marL="0" indent="0">
              <a:buNone/>
            </a:pPr>
            <a:endParaRPr lang="en-US" dirty="0"/>
          </a:p>
          <a:p>
            <a:pPr marL="0" indent="0">
              <a:buNone/>
            </a:pPr>
            <a:r>
              <a:rPr lang="en-US" dirty="0"/>
              <a:t>print("Is </a:t>
            </a:r>
            <a:r>
              <a:rPr lang="en-US" dirty="0" smtClean="0"/>
              <a:t>f1 </a:t>
            </a:r>
            <a:r>
              <a:rPr lang="en-US" dirty="0"/>
              <a:t>closed ? ",f1.closed)</a:t>
            </a:r>
          </a:p>
          <a:p>
            <a:pPr marL="0" indent="0">
              <a:buNone/>
            </a:pPr>
            <a:r>
              <a:rPr lang="en-US" dirty="0"/>
              <a:t>print("Encoding of f1 is : ",f1.encoding)</a:t>
            </a:r>
          </a:p>
          <a:p>
            <a:pPr marL="0" indent="0">
              <a:buNone/>
            </a:pPr>
            <a:r>
              <a:rPr lang="en-US" dirty="0"/>
              <a:t>print("Mode of f1 is : ",f1.mode)</a:t>
            </a:r>
          </a:p>
          <a:p>
            <a:pPr marL="0" indent="0">
              <a:buNone/>
            </a:pPr>
            <a:r>
              <a:rPr lang="en-US" dirty="0"/>
              <a:t>print("File name of f1 object is : ",f1.name)</a:t>
            </a:r>
          </a:p>
          <a:p>
            <a:pPr marL="0" indent="0">
              <a:buNone/>
            </a:pPr>
            <a:r>
              <a:rPr lang="en-US" dirty="0"/>
              <a:t>print("new line in f1 : ",f1.newlines)</a:t>
            </a:r>
          </a:p>
          <a:p>
            <a:pPr marL="0" indent="0">
              <a:buNone/>
            </a:pPr>
            <a:r>
              <a:rPr lang="en-US" dirty="0"/>
              <a:t>f1.close()</a:t>
            </a:r>
          </a:p>
          <a:p>
            <a:pPr marL="0" indent="0">
              <a:buNone/>
            </a:pPr>
            <a:endParaRPr lang="en-IN" dirty="0"/>
          </a:p>
        </p:txBody>
      </p:sp>
    </p:spTree>
    <p:extLst>
      <p:ext uri="{BB962C8B-B14F-4D97-AF65-F5344CB8AC3E}">
        <p14:creationId xmlns="" xmlns:p14="http://schemas.microsoft.com/office/powerpoint/2010/main" val="3112836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hash():</a:t>
            </a:r>
          </a:p>
          <a:p>
            <a:r>
              <a:rPr lang="en-US" dirty="0"/>
              <a:t>The hash() BIF is not really meant to be used for </a:t>
            </a:r>
            <a:r>
              <a:rPr lang="en-US" dirty="0" smtClean="0"/>
              <a:t>dictionaries, </a:t>
            </a:r>
            <a:r>
              <a:rPr lang="en-US" dirty="0"/>
              <a:t>but it can be used to </a:t>
            </a:r>
            <a:r>
              <a:rPr lang="en-US" dirty="0" smtClean="0"/>
              <a:t>determine whether </a:t>
            </a:r>
            <a:r>
              <a:rPr lang="en-US" dirty="0"/>
              <a:t>an object is fit to be a dictionary key (or not). Given an object as its argument, hash() </a:t>
            </a:r>
            <a:r>
              <a:rPr lang="en-US" dirty="0" smtClean="0"/>
              <a:t>returns the </a:t>
            </a:r>
            <a:r>
              <a:rPr lang="en-US" dirty="0"/>
              <a:t>hash value of that object. The object can only be a dictionary key if it is </a:t>
            </a:r>
            <a:r>
              <a:rPr lang="en-US" i="1" dirty="0" err="1" smtClean="0"/>
              <a:t>hashable</a:t>
            </a:r>
            <a:r>
              <a:rPr lang="en-US" i="1" dirty="0" smtClean="0"/>
              <a:t>.</a:t>
            </a:r>
          </a:p>
          <a:p>
            <a:r>
              <a:rPr lang="en-US" i="1" dirty="0" smtClean="0"/>
              <a:t>hash(</a:t>
            </a:r>
            <a:r>
              <a:rPr lang="en-US" i="1" dirty="0" err="1" smtClean="0"/>
              <a:t>obj</a:t>
            </a:r>
            <a:r>
              <a:rPr lang="en-US" i="1" dirty="0" smtClean="0"/>
              <a:t>)</a:t>
            </a:r>
          </a:p>
          <a:p>
            <a:endParaRPr lang="en-IN" dirty="0"/>
          </a:p>
        </p:txBody>
      </p:sp>
    </p:spTree>
    <p:extLst>
      <p:ext uri="{BB962C8B-B14F-4D97-AF65-F5344CB8AC3E}">
        <p14:creationId xmlns="" xmlns:p14="http://schemas.microsoft.com/office/powerpoint/2010/main" val="275614852"/>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US" dirty="0" smtClean="0"/>
              <a:t>Output</a:t>
            </a:r>
          </a:p>
          <a:p>
            <a:pPr marL="0" indent="0">
              <a:buNone/>
            </a:pPr>
            <a:r>
              <a:rPr lang="en-US" dirty="0"/>
              <a:t>The content of the file sam.txt is </a:t>
            </a:r>
          </a:p>
          <a:p>
            <a:pPr marL="0" indent="0">
              <a:buNone/>
            </a:pPr>
            <a:r>
              <a:rPr lang="en-US" dirty="0" smtClean="0"/>
              <a:t>Knowing </a:t>
            </a:r>
            <a:r>
              <a:rPr lang="en-US" dirty="0"/>
              <a:t>yourself is the beginning of all wisdom.</a:t>
            </a:r>
          </a:p>
          <a:p>
            <a:pPr marL="0" indent="0">
              <a:buNone/>
            </a:pPr>
            <a:r>
              <a:rPr lang="en-US" dirty="0"/>
              <a:t>The only true wisdom is in knowing you know nothing.</a:t>
            </a:r>
          </a:p>
          <a:p>
            <a:pPr marL="0" indent="0">
              <a:buNone/>
            </a:pPr>
            <a:r>
              <a:rPr lang="en-US" dirty="0"/>
              <a:t>Count your age by friends, not years.</a:t>
            </a:r>
          </a:p>
          <a:p>
            <a:pPr marL="0" indent="0">
              <a:buNone/>
            </a:pPr>
            <a:r>
              <a:rPr lang="en-US" dirty="0"/>
              <a:t>Is </a:t>
            </a:r>
            <a:r>
              <a:rPr lang="en-US" dirty="0" smtClean="0"/>
              <a:t>f1 </a:t>
            </a:r>
            <a:r>
              <a:rPr lang="en-US" dirty="0"/>
              <a:t>closed ?  False</a:t>
            </a:r>
          </a:p>
          <a:p>
            <a:pPr marL="0" indent="0">
              <a:buNone/>
            </a:pPr>
            <a:r>
              <a:rPr lang="en-US" dirty="0"/>
              <a:t>Encoding of f1 is :  cp1252</a:t>
            </a:r>
          </a:p>
          <a:p>
            <a:pPr marL="0" indent="0">
              <a:buNone/>
            </a:pPr>
            <a:r>
              <a:rPr lang="en-US" dirty="0"/>
              <a:t>Mode of f1 is :  r</a:t>
            </a:r>
          </a:p>
          <a:p>
            <a:pPr marL="0" indent="0">
              <a:buNone/>
            </a:pPr>
            <a:r>
              <a:rPr lang="en-US" dirty="0"/>
              <a:t>File name of f1 object is :  sam.txt</a:t>
            </a:r>
          </a:p>
          <a:p>
            <a:pPr marL="0" indent="0">
              <a:buNone/>
            </a:pPr>
            <a:r>
              <a:rPr lang="en-US" dirty="0"/>
              <a:t>new line in f1 :  </a:t>
            </a:r>
          </a:p>
          <a:p>
            <a:pPr marL="0" indent="0">
              <a:buNone/>
            </a:pPr>
            <a:endParaRPr lang="en-US" dirty="0"/>
          </a:p>
          <a:p>
            <a:pPr marL="0" indent="0">
              <a:buNone/>
            </a:pPr>
            <a:endParaRPr lang="en-IN" dirty="0"/>
          </a:p>
        </p:txBody>
      </p:sp>
    </p:spTree>
    <p:extLst>
      <p:ext uri="{BB962C8B-B14F-4D97-AF65-F5344CB8AC3E}">
        <p14:creationId xmlns="" xmlns:p14="http://schemas.microsoft.com/office/powerpoint/2010/main" val="3502053329"/>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Standard Files</a:t>
            </a:r>
            <a:endParaRPr lang="en-IN" dirty="0"/>
          </a:p>
        </p:txBody>
      </p:sp>
      <p:sp>
        <p:nvSpPr>
          <p:cNvPr id="3" name="Content Placeholder 2"/>
          <p:cNvSpPr>
            <a:spLocks noGrp="1"/>
          </p:cNvSpPr>
          <p:nvPr>
            <p:ph idx="1"/>
          </p:nvPr>
        </p:nvSpPr>
        <p:spPr/>
        <p:txBody>
          <a:bodyPr/>
          <a:lstStyle/>
          <a:p>
            <a:r>
              <a:rPr lang="en-US" dirty="0"/>
              <a:t>There are generally three standard files that are made available to you when your program starts. </a:t>
            </a:r>
            <a:r>
              <a:rPr lang="en-US" dirty="0" smtClean="0"/>
              <a:t>These are </a:t>
            </a:r>
          </a:p>
          <a:p>
            <a:pPr marL="514350" indent="-514350">
              <a:buAutoNum type="arabicPeriod"/>
            </a:pPr>
            <a:r>
              <a:rPr lang="en-US" dirty="0" smtClean="0"/>
              <a:t>standard </a:t>
            </a:r>
            <a:r>
              <a:rPr lang="en-US" dirty="0"/>
              <a:t>input (usually the keyboard</a:t>
            </a:r>
            <a:r>
              <a:rPr lang="en-US" dirty="0" smtClean="0"/>
              <a:t>)-</a:t>
            </a:r>
            <a:r>
              <a:rPr lang="en-US" dirty="0" err="1" smtClean="0"/>
              <a:t>stdin</a:t>
            </a:r>
            <a:r>
              <a:rPr lang="en-US" dirty="0" smtClean="0"/>
              <a:t> </a:t>
            </a:r>
          </a:p>
          <a:p>
            <a:pPr marL="514350" indent="-514350">
              <a:buAutoNum type="arabicPeriod"/>
            </a:pPr>
            <a:r>
              <a:rPr lang="en-US" dirty="0" smtClean="0"/>
              <a:t>standard </a:t>
            </a:r>
            <a:r>
              <a:rPr lang="en-US" dirty="0"/>
              <a:t>output (buffered output to the monitor or display</a:t>
            </a:r>
            <a:r>
              <a:rPr lang="en-US" dirty="0" smtClean="0"/>
              <a:t>)-</a:t>
            </a:r>
            <a:r>
              <a:rPr lang="en-US" dirty="0" err="1" smtClean="0"/>
              <a:t>stdout</a:t>
            </a:r>
            <a:endParaRPr lang="en-US" dirty="0" smtClean="0"/>
          </a:p>
          <a:p>
            <a:pPr marL="514350" indent="-514350">
              <a:buAutoNum type="arabicPeriod"/>
            </a:pPr>
            <a:r>
              <a:rPr lang="en-US" dirty="0" smtClean="0"/>
              <a:t>standard </a:t>
            </a:r>
            <a:r>
              <a:rPr lang="en-US" dirty="0"/>
              <a:t>error (</a:t>
            </a:r>
            <a:r>
              <a:rPr lang="en-US" dirty="0" err="1"/>
              <a:t>unbuffered</a:t>
            </a:r>
            <a:r>
              <a:rPr lang="en-US" dirty="0"/>
              <a:t> output to the screen</a:t>
            </a:r>
            <a:r>
              <a:rPr lang="en-US" dirty="0" smtClean="0"/>
              <a:t>)-</a:t>
            </a:r>
            <a:r>
              <a:rPr lang="en-US" dirty="0" err="1" smtClean="0"/>
              <a:t>stderr</a:t>
            </a:r>
            <a:r>
              <a:rPr lang="en-US" dirty="0" smtClean="0"/>
              <a:t>.</a:t>
            </a:r>
            <a:endParaRPr lang="en-IN" dirty="0"/>
          </a:p>
        </p:txBody>
      </p:sp>
    </p:spTree>
    <p:extLst>
      <p:ext uri="{BB962C8B-B14F-4D97-AF65-F5344CB8AC3E}">
        <p14:creationId xmlns="" xmlns:p14="http://schemas.microsoft.com/office/powerpoint/2010/main" val="3169623158"/>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Python makes these file handles available to you from the sys module. Once you import sys, you </a:t>
            </a:r>
            <a:r>
              <a:rPr lang="en-US" dirty="0" smtClean="0"/>
              <a:t>have access </a:t>
            </a:r>
            <a:r>
              <a:rPr lang="en-US" dirty="0"/>
              <a:t>to these files as </a:t>
            </a:r>
            <a:r>
              <a:rPr lang="en-US" dirty="0" err="1"/>
              <a:t>sys.stdin</a:t>
            </a:r>
            <a:r>
              <a:rPr lang="en-US" dirty="0"/>
              <a:t>, </a:t>
            </a:r>
            <a:r>
              <a:rPr lang="en-US" dirty="0" err="1"/>
              <a:t>sys.stdout</a:t>
            </a:r>
            <a:r>
              <a:rPr lang="en-US" dirty="0"/>
              <a:t>, and </a:t>
            </a:r>
            <a:r>
              <a:rPr lang="en-US" dirty="0" err="1"/>
              <a:t>sys.stderr</a:t>
            </a:r>
            <a:r>
              <a:rPr lang="en-US" dirty="0"/>
              <a:t>. The </a:t>
            </a:r>
            <a:r>
              <a:rPr lang="en-US" b="1" dirty="0"/>
              <a:t>print </a:t>
            </a:r>
            <a:r>
              <a:rPr lang="en-US" dirty="0"/>
              <a:t>statement normally outputs </a:t>
            </a:r>
            <a:r>
              <a:rPr lang="en-US" dirty="0" smtClean="0"/>
              <a:t>to </a:t>
            </a:r>
            <a:r>
              <a:rPr lang="en-US" dirty="0" err="1" smtClean="0"/>
              <a:t>sys.stdout</a:t>
            </a:r>
            <a:r>
              <a:rPr lang="en-US" dirty="0" smtClean="0"/>
              <a:t> </a:t>
            </a:r>
            <a:r>
              <a:rPr lang="en-US" dirty="0"/>
              <a:t>while the </a:t>
            </a:r>
            <a:r>
              <a:rPr lang="en-US" dirty="0" smtClean="0"/>
              <a:t>input</a:t>
            </a:r>
            <a:r>
              <a:rPr lang="en-US" dirty="0"/>
              <a:t>() built-in function receives its input from </a:t>
            </a:r>
            <a:r>
              <a:rPr lang="en-US" dirty="0" err="1"/>
              <a:t>sys.stdin</a:t>
            </a:r>
            <a:r>
              <a:rPr lang="en-US" dirty="0"/>
              <a:t>.</a:t>
            </a:r>
            <a:endParaRPr lang="en-IN" dirty="0"/>
          </a:p>
        </p:txBody>
      </p:sp>
    </p:spTree>
    <p:extLst>
      <p:ext uri="{BB962C8B-B14F-4D97-AF65-F5344CB8AC3E}">
        <p14:creationId xmlns="" xmlns:p14="http://schemas.microsoft.com/office/powerpoint/2010/main" val="795493803"/>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Command-Line Arguments</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Command-line </a:t>
            </a:r>
            <a:r>
              <a:rPr lang="en-US" dirty="0" smtClean="0"/>
              <a:t>arguments </a:t>
            </a:r>
            <a:r>
              <a:rPr lang="en-US" dirty="0"/>
              <a:t>are those arguments given to the program in addition to the script name on invocation</a:t>
            </a:r>
            <a:r>
              <a:rPr lang="en-US" dirty="0" smtClean="0"/>
              <a:t>.</a:t>
            </a:r>
          </a:p>
          <a:p>
            <a:r>
              <a:rPr lang="en-US" dirty="0"/>
              <a:t>The sys module </a:t>
            </a:r>
            <a:r>
              <a:rPr lang="en-US" dirty="0" smtClean="0"/>
              <a:t>provides </a:t>
            </a:r>
            <a:r>
              <a:rPr lang="en-US" dirty="0"/>
              <a:t>access to any </a:t>
            </a:r>
            <a:r>
              <a:rPr lang="en-US" i="1" dirty="0"/>
              <a:t>command-line arguments </a:t>
            </a:r>
            <a:r>
              <a:rPr lang="en-US" dirty="0"/>
              <a:t>via </a:t>
            </a:r>
            <a:r>
              <a:rPr lang="en-US" dirty="0" err="1"/>
              <a:t>sys.argv</a:t>
            </a:r>
            <a:r>
              <a:rPr lang="en-US" dirty="0" smtClean="0"/>
              <a:t>.</a:t>
            </a:r>
          </a:p>
          <a:p>
            <a:r>
              <a:rPr lang="en-US" dirty="0"/>
              <a:t>these arguments are so named because they are given on the command </a:t>
            </a:r>
            <a:r>
              <a:rPr lang="en-US" dirty="0" smtClean="0"/>
              <a:t>line along </a:t>
            </a:r>
            <a:r>
              <a:rPr lang="en-US" dirty="0"/>
              <a:t>with the program name in a text-based environment like a Unix- or DOS-shell</a:t>
            </a:r>
            <a:r>
              <a:rPr lang="en-US" dirty="0" smtClean="0"/>
              <a:t>.</a:t>
            </a:r>
          </a:p>
          <a:p>
            <a:r>
              <a:rPr lang="en-IN" dirty="0"/>
              <a:t>an </a:t>
            </a:r>
            <a:r>
              <a:rPr lang="en-IN" dirty="0" smtClean="0"/>
              <a:t>IDE or </a:t>
            </a:r>
            <a:r>
              <a:rPr lang="en-IN" dirty="0"/>
              <a:t>GUI </a:t>
            </a:r>
            <a:r>
              <a:rPr lang="en-IN" dirty="0" smtClean="0"/>
              <a:t>environment </a:t>
            </a:r>
            <a:r>
              <a:rPr lang="en-US" dirty="0"/>
              <a:t>provide a separate window with which </a:t>
            </a:r>
            <a:r>
              <a:rPr lang="en-US" dirty="0" smtClean="0"/>
              <a:t>to </a:t>
            </a:r>
            <a:r>
              <a:rPr lang="en-IN" dirty="0" smtClean="0"/>
              <a:t>enter </a:t>
            </a:r>
            <a:r>
              <a:rPr lang="en-IN" dirty="0"/>
              <a:t>your "command-line arguments</a:t>
            </a:r>
            <a:r>
              <a:rPr lang="en-IN" dirty="0" smtClean="0"/>
              <a:t>.“</a:t>
            </a:r>
          </a:p>
          <a:p>
            <a:r>
              <a:rPr lang="en-US" dirty="0"/>
              <a:t>These, in turn, will be passed into the program as if you </a:t>
            </a:r>
            <a:r>
              <a:rPr lang="en-US" dirty="0" smtClean="0"/>
              <a:t>started your </a:t>
            </a:r>
            <a:r>
              <a:rPr lang="en-US" dirty="0"/>
              <a:t>application from the command line.</a:t>
            </a:r>
            <a:endParaRPr lang="en-IN" dirty="0"/>
          </a:p>
        </p:txBody>
      </p:sp>
    </p:spTree>
    <p:extLst>
      <p:ext uri="{BB962C8B-B14F-4D97-AF65-F5344CB8AC3E}">
        <p14:creationId xmlns="" xmlns:p14="http://schemas.microsoft.com/office/powerpoint/2010/main" val="218336485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smtClean="0"/>
              <a:t>In Python</a:t>
            </a:r>
          </a:p>
          <a:p>
            <a:pPr marL="0" indent="0">
              <a:buNone/>
            </a:pPr>
            <a:endParaRPr lang="en-US" dirty="0" smtClean="0"/>
          </a:p>
          <a:p>
            <a:r>
              <a:rPr lang="en-US" dirty="0" err="1"/>
              <a:t>sys.argv</a:t>
            </a:r>
            <a:r>
              <a:rPr lang="en-US" dirty="0"/>
              <a:t> </a:t>
            </a:r>
            <a:r>
              <a:rPr lang="en-US" i="1" dirty="0"/>
              <a:t>is the list of command-line arguments</a:t>
            </a:r>
          </a:p>
          <a:p>
            <a:r>
              <a:rPr lang="en-US" dirty="0" err="1" smtClean="0"/>
              <a:t>len</a:t>
            </a:r>
            <a:r>
              <a:rPr lang="en-US" dirty="0" smtClean="0"/>
              <a:t>(</a:t>
            </a:r>
            <a:r>
              <a:rPr lang="en-US" dirty="0" err="1" smtClean="0"/>
              <a:t>sys.argv</a:t>
            </a:r>
            <a:r>
              <a:rPr lang="en-US" dirty="0"/>
              <a:t>) </a:t>
            </a:r>
            <a:r>
              <a:rPr lang="en-US" i="1" dirty="0"/>
              <a:t>is the number of command-line arguments</a:t>
            </a:r>
            <a:r>
              <a:rPr lang="en-US" dirty="0"/>
              <a:t>(</a:t>
            </a:r>
            <a:r>
              <a:rPr lang="en-US" i="1" dirty="0"/>
              <a:t>aka </a:t>
            </a:r>
            <a:r>
              <a:rPr lang="en-US" dirty="0" err="1"/>
              <a:t>argc</a:t>
            </a:r>
            <a:r>
              <a:rPr lang="en-US" dirty="0"/>
              <a:t>)</a:t>
            </a:r>
            <a:endParaRPr lang="en-IN" dirty="0"/>
          </a:p>
        </p:txBody>
      </p:sp>
    </p:spTree>
    <p:extLst>
      <p:ext uri="{BB962C8B-B14F-4D97-AF65-F5344CB8AC3E}">
        <p14:creationId xmlns="" xmlns:p14="http://schemas.microsoft.com/office/powerpoint/2010/main" val="1760607603"/>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IN" dirty="0"/>
              <a:t>Example program argv.py</a:t>
            </a:r>
          </a:p>
          <a:p>
            <a:pPr marL="0" indent="0">
              <a:buNone/>
            </a:pPr>
            <a:r>
              <a:rPr lang="en-IN" dirty="0"/>
              <a:t>import sys</a:t>
            </a:r>
          </a:p>
          <a:p>
            <a:pPr marL="0" indent="0">
              <a:buNone/>
            </a:pPr>
            <a:r>
              <a:rPr lang="en-IN" dirty="0"/>
              <a:t>print 'you entered', </a:t>
            </a:r>
            <a:r>
              <a:rPr lang="en-IN" dirty="0" err="1"/>
              <a:t>len</a:t>
            </a:r>
            <a:r>
              <a:rPr lang="en-IN" dirty="0"/>
              <a:t>(</a:t>
            </a:r>
            <a:r>
              <a:rPr lang="en-IN" dirty="0" err="1"/>
              <a:t>sys.argv</a:t>
            </a:r>
            <a:r>
              <a:rPr lang="en-IN" dirty="0"/>
              <a:t>), 'arguments...'</a:t>
            </a:r>
          </a:p>
          <a:p>
            <a:pPr marL="0" indent="0">
              <a:buNone/>
            </a:pPr>
            <a:r>
              <a:rPr lang="en-IN" dirty="0"/>
              <a:t>print 'they were:', </a:t>
            </a:r>
            <a:r>
              <a:rPr lang="en-IN" dirty="0" err="1"/>
              <a:t>str</a:t>
            </a:r>
            <a:r>
              <a:rPr lang="en-IN" dirty="0"/>
              <a:t>(</a:t>
            </a:r>
            <a:r>
              <a:rPr lang="en-IN" dirty="0" err="1"/>
              <a:t>sys.argv</a:t>
            </a:r>
            <a:r>
              <a:rPr lang="en-IN" dirty="0"/>
              <a:t>)</a:t>
            </a:r>
          </a:p>
          <a:p>
            <a:pPr marL="0" indent="0">
              <a:buNone/>
            </a:pPr>
            <a:endParaRPr lang="en-IN" dirty="0"/>
          </a:p>
          <a:p>
            <a:pPr marL="0" indent="0">
              <a:buNone/>
            </a:pPr>
            <a:r>
              <a:rPr lang="en-IN" dirty="0"/>
              <a:t>Here is an example invocation and output of this script:</a:t>
            </a:r>
          </a:p>
          <a:p>
            <a:pPr marL="0" indent="0">
              <a:buNone/>
            </a:pPr>
            <a:r>
              <a:rPr lang="en-IN" dirty="0"/>
              <a:t>$ argv.py 76 tales 85 hawk</a:t>
            </a:r>
          </a:p>
          <a:p>
            <a:pPr marL="0" indent="0">
              <a:buNone/>
            </a:pPr>
            <a:r>
              <a:rPr lang="en-IN" dirty="0"/>
              <a:t>you entered 5 arguments...</a:t>
            </a:r>
          </a:p>
          <a:p>
            <a:pPr marL="0" indent="0">
              <a:buNone/>
            </a:pPr>
            <a:r>
              <a:rPr lang="en-IN" dirty="0"/>
              <a:t>they were: ['argv.py', '76', 'tales', '85', 'hawk']</a:t>
            </a:r>
          </a:p>
          <a:p>
            <a:pPr marL="0" indent="0">
              <a:buNone/>
            </a:pPr>
            <a:endParaRPr lang="en-IN" dirty="0"/>
          </a:p>
        </p:txBody>
      </p:sp>
    </p:spTree>
    <p:extLst>
      <p:ext uri="{BB962C8B-B14F-4D97-AF65-F5344CB8AC3E}">
        <p14:creationId xmlns="" xmlns:p14="http://schemas.microsoft.com/office/powerpoint/2010/main" val="175594822"/>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7500" lnSpcReduction="20000"/>
          </a:bodyPr>
          <a:lstStyle/>
          <a:p>
            <a:pPr marL="0" indent="0">
              <a:buNone/>
            </a:pPr>
            <a:r>
              <a:rPr lang="en-IN" dirty="0"/>
              <a:t>import sys</a:t>
            </a:r>
          </a:p>
          <a:p>
            <a:pPr marL="0" indent="0">
              <a:buNone/>
            </a:pPr>
            <a:r>
              <a:rPr lang="en-IN" dirty="0"/>
              <a:t>n = </a:t>
            </a:r>
            <a:r>
              <a:rPr lang="en-IN" dirty="0" err="1"/>
              <a:t>len</a:t>
            </a:r>
            <a:r>
              <a:rPr lang="en-IN" dirty="0"/>
              <a:t>(</a:t>
            </a:r>
            <a:r>
              <a:rPr lang="en-IN" dirty="0" err="1"/>
              <a:t>sys.argv</a:t>
            </a:r>
            <a:r>
              <a:rPr lang="en-IN" dirty="0"/>
              <a:t>)</a:t>
            </a:r>
          </a:p>
          <a:p>
            <a:pPr marL="0" indent="0">
              <a:buNone/>
            </a:pPr>
            <a:r>
              <a:rPr lang="en-IN" dirty="0"/>
              <a:t>print("Total arguments passed:", n)</a:t>
            </a:r>
          </a:p>
          <a:p>
            <a:pPr marL="0" indent="0">
              <a:buNone/>
            </a:pPr>
            <a:endParaRPr lang="en-IN" dirty="0"/>
          </a:p>
          <a:p>
            <a:pPr marL="0" indent="0">
              <a:buNone/>
            </a:pPr>
            <a:r>
              <a:rPr lang="en-IN" dirty="0"/>
              <a:t>print("\</a:t>
            </a:r>
            <a:r>
              <a:rPr lang="en-IN" dirty="0" err="1"/>
              <a:t>nName</a:t>
            </a:r>
            <a:r>
              <a:rPr lang="en-IN" dirty="0"/>
              <a:t> of Python script:", </a:t>
            </a:r>
            <a:r>
              <a:rPr lang="en-IN" dirty="0" err="1"/>
              <a:t>sys.argv</a:t>
            </a:r>
            <a:r>
              <a:rPr lang="en-IN" dirty="0"/>
              <a:t>[0])</a:t>
            </a:r>
          </a:p>
          <a:p>
            <a:pPr marL="0" indent="0">
              <a:buNone/>
            </a:pPr>
            <a:r>
              <a:rPr lang="en-IN" dirty="0"/>
              <a:t>print("\</a:t>
            </a:r>
            <a:r>
              <a:rPr lang="en-IN" dirty="0" err="1"/>
              <a:t>nArguments</a:t>
            </a:r>
            <a:r>
              <a:rPr lang="en-IN" dirty="0"/>
              <a:t> passed:", end = " ")</a:t>
            </a:r>
          </a:p>
          <a:p>
            <a:pPr marL="0" indent="0">
              <a:buNone/>
            </a:pPr>
            <a:r>
              <a:rPr lang="en-IN" dirty="0"/>
              <a:t>for </a:t>
            </a:r>
            <a:r>
              <a:rPr lang="en-IN" dirty="0" err="1"/>
              <a:t>i</a:t>
            </a:r>
            <a:r>
              <a:rPr lang="en-IN" dirty="0"/>
              <a:t> in range(1, n):</a:t>
            </a:r>
          </a:p>
          <a:p>
            <a:pPr marL="0" indent="0">
              <a:buNone/>
            </a:pPr>
            <a:r>
              <a:rPr lang="en-IN" dirty="0"/>
              <a:t>	print(</a:t>
            </a:r>
            <a:r>
              <a:rPr lang="en-IN" dirty="0" err="1"/>
              <a:t>sys.argv</a:t>
            </a:r>
            <a:r>
              <a:rPr lang="en-IN" dirty="0"/>
              <a:t>[</a:t>
            </a:r>
            <a:r>
              <a:rPr lang="en-IN" dirty="0" err="1"/>
              <a:t>i</a:t>
            </a:r>
            <a:r>
              <a:rPr lang="en-IN" dirty="0"/>
              <a:t>], end = " ")</a:t>
            </a:r>
          </a:p>
          <a:p>
            <a:pPr marL="0" indent="0">
              <a:buNone/>
            </a:pPr>
            <a:r>
              <a:rPr lang="en-IN" dirty="0"/>
              <a:t>Sum = 0</a:t>
            </a:r>
          </a:p>
          <a:p>
            <a:pPr marL="0" indent="0">
              <a:buNone/>
            </a:pPr>
            <a:r>
              <a:rPr lang="en-IN" dirty="0"/>
              <a:t>for </a:t>
            </a:r>
            <a:r>
              <a:rPr lang="en-IN" dirty="0" err="1"/>
              <a:t>i</a:t>
            </a:r>
            <a:r>
              <a:rPr lang="en-IN" dirty="0"/>
              <a:t> in range(1, n):</a:t>
            </a:r>
          </a:p>
          <a:p>
            <a:pPr marL="0" indent="0">
              <a:buNone/>
            </a:pPr>
            <a:r>
              <a:rPr lang="en-IN" dirty="0"/>
              <a:t>	Sum += </a:t>
            </a:r>
            <a:r>
              <a:rPr lang="en-IN" dirty="0" err="1"/>
              <a:t>int</a:t>
            </a:r>
            <a:r>
              <a:rPr lang="en-IN" dirty="0"/>
              <a:t>(</a:t>
            </a:r>
            <a:r>
              <a:rPr lang="en-IN" dirty="0" err="1"/>
              <a:t>sys.argv</a:t>
            </a:r>
            <a:r>
              <a:rPr lang="en-IN" dirty="0"/>
              <a:t>[</a:t>
            </a:r>
            <a:r>
              <a:rPr lang="en-IN" dirty="0" err="1"/>
              <a:t>i</a:t>
            </a:r>
            <a:r>
              <a:rPr lang="en-IN" dirty="0"/>
              <a:t>])</a:t>
            </a:r>
          </a:p>
          <a:p>
            <a:pPr marL="0" indent="0">
              <a:buNone/>
            </a:pPr>
            <a:r>
              <a:rPr lang="en-IN" dirty="0"/>
              <a:t>print("\n\</a:t>
            </a:r>
            <a:r>
              <a:rPr lang="en-IN" dirty="0" err="1"/>
              <a:t>nResult</a:t>
            </a:r>
            <a:r>
              <a:rPr lang="en-IN" dirty="0"/>
              <a:t>:", Sum)</a:t>
            </a:r>
          </a:p>
          <a:p>
            <a:pPr marL="0" indent="0">
              <a:buNone/>
            </a:pPr>
            <a:endParaRPr lang="en-IN" dirty="0"/>
          </a:p>
        </p:txBody>
      </p:sp>
    </p:spTree>
    <p:extLst>
      <p:ext uri="{BB962C8B-B14F-4D97-AF65-F5344CB8AC3E}">
        <p14:creationId xmlns="" xmlns:p14="http://schemas.microsoft.com/office/powerpoint/2010/main" val="3166007088"/>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a:t>Output:</a:t>
            </a:r>
          </a:p>
          <a:p>
            <a:pPr marL="0" indent="0">
              <a:buNone/>
            </a:pPr>
            <a:r>
              <a:rPr lang="en-US" dirty="0"/>
              <a:t>Total arguments passed: 4</a:t>
            </a:r>
          </a:p>
          <a:p>
            <a:pPr marL="0" indent="0">
              <a:buNone/>
            </a:pPr>
            <a:r>
              <a:rPr lang="en-US" dirty="0"/>
              <a:t>Name of Python script: C:\Users\Admin\Desktop\programs using python\sample1.py</a:t>
            </a:r>
          </a:p>
          <a:p>
            <a:pPr marL="0" indent="0">
              <a:buNone/>
            </a:pPr>
            <a:r>
              <a:rPr lang="en-US" dirty="0"/>
              <a:t>Arguments passed: 11 22 33 </a:t>
            </a:r>
          </a:p>
          <a:p>
            <a:pPr marL="0" indent="0">
              <a:buNone/>
            </a:pPr>
            <a:r>
              <a:rPr lang="en-US" dirty="0"/>
              <a:t>Result: 66</a:t>
            </a:r>
          </a:p>
          <a:p>
            <a:pPr marL="0" indent="0">
              <a:buNone/>
            </a:pPr>
            <a:endParaRPr lang="en-IN" dirty="0"/>
          </a:p>
        </p:txBody>
      </p:sp>
    </p:spTree>
    <p:extLst>
      <p:ext uri="{BB962C8B-B14F-4D97-AF65-F5344CB8AC3E}">
        <p14:creationId xmlns="" xmlns:p14="http://schemas.microsoft.com/office/powerpoint/2010/main" val="3962439019"/>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ea typeface="Calibri" panose="020F0502020204030204" pitchFamily="34" charset="0"/>
              </a:rPr>
              <a:t>File Execution</a:t>
            </a:r>
            <a:endParaRPr lang="en-IN" dirty="0"/>
          </a:p>
        </p:txBody>
      </p:sp>
      <p:sp>
        <p:nvSpPr>
          <p:cNvPr id="3" name="Content Placeholder 2"/>
          <p:cNvSpPr>
            <a:spLocks noGrp="1"/>
          </p:cNvSpPr>
          <p:nvPr>
            <p:ph idx="1"/>
          </p:nvPr>
        </p:nvSpPr>
        <p:spPr/>
        <p:txBody>
          <a:bodyPr/>
          <a:lstStyle/>
          <a:p>
            <a:pPr algn="just">
              <a:lnSpc>
                <a:spcPct val="107000"/>
              </a:lnSpc>
              <a:spcAft>
                <a:spcPts val="0"/>
              </a:spcAft>
            </a:pPr>
            <a:r>
              <a:rPr lang="en-IN" dirty="0">
                <a:latin typeface="Times New Roman" panose="02020603050405020304" pitchFamily="18" charset="0"/>
                <a:ea typeface="Calibri" panose="020F0502020204030204" pitchFamily="34" charset="0"/>
                <a:cs typeface="Times New Roman" panose="02020603050405020304" pitchFamily="18" charset="0"/>
              </a:rPr>
              <a:t>Whether we want to simply run an operating system command, invoke a binary executable, or another type of script (perhaps a shell script, Perl, or </a:t>
            </a:r>
            <a:r>
              <a:rPr lang="en-IN" dirty="0" err="1">
                <a:latin typeface="Times New Roman" panose="02020603050405020304" pitchFamily="18" charset="0"/>
                <a:ea typeface="Calibri" panose="020F0502020204030204" pitchFamily="34" charset="0"/>
                <a:cs typeface="Times New Roman" panose="02020603050405020304" pitchFamily="18" charset="0"/>
              </a:rPr>
              <a:t>Tcl</a:t>
            </a:r>
            <a:r>
              <a:rPr lang="en-IN" dirty="0">
                <a:latin typeface="Times New Roman" panose="02020603050405020304" pitchFamily="18" charset="0"/>
                <a:ea typeface="Calibri" panose="020F0502020204030204" pitchFamily="34" charset="0"/>
                <a:cs typeface="Times New Roman" panose="02020603050405020304" pitchFamily="18" charset="0"/>
              </a:rPr>
              <a:t>/</a:t>
            </a:r>
            <a:r>
              <a:rPr lang="en-IN" dirty="0" err="1">
                <a:latin typeface="Times New Roman" panose="02020603050405020304" pitchFamily="18" charset="0"/>
                <a:ea typeface="Calibri" panose="020F0502020204030204" pitchFamily="34" charset="0"/>
                <a:cs typeface="Times New Roman" panose="02020603050405020304" pitchFamily="18" charset="0"/>
              </a:rPr>
              <a:t>Tk</a:t>
            </a:r>
            <a:r>
              <a:rPr lang="en-IN" dirty="0">
                <a:latin typeface="Times New Roman" panose="02020603050405020304" pitchFamily="18" charset="0"/>
                <a:ea typeface="Calibri" panose="020F0502020204030204" pitchFamily="34" charset="0"/>
                <a:cs typeface="Times New Roman" panose="02020603050405020304" pitchFamily="18" charset="0"/>
              </a:rPr>
              <a:t>), this involves executing another file somewhere else on the system. Even running other Python code may call for starting up another Python interpreter, although that may not always be the case.</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 xmlns:p14="http://schemas.microsoft.com/office/powerpoint/2010/main" val="2631880754"/>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ea typeface="Calibri" panose="020F0502020204030204" pitchFamily="34" charset="0"/>
              </a:rPr>
              <a:t>Persistent Storage Modules</a:t>
            </a:r>
            <a:endParaRPr lang="en-IN" dirty="0"/>
          </a:p>
        </p:txBody>
      </p:sp>
      <p:sp>
        <p:nvSpPr>
          <p:cNvPr id="3" name="Content Placeholder 2"/>
          <p:cNvSpPr>
            <a:spLocks noGrp="1"/>
          </p:cNvSpPr>
          <p:nvPr>
            <p:ph idx="1"/>
          </p:nvPr>
        </p:nvSpPr>
        <p:spPr/>
        <p:txBody>
          <a:bodyPr/>
          <a:lstStyle/>
          <a:p>
            <a:pPr algn="just">
              <a:lnSpc>
                <a:spcPct val="107000"/>
              </a:lnSpc>
              <a:spcAft>
                <a:spcPts val="0"/>
              </a:spcAft>
            </a:pPr>
            <a:r>
              <a:rPr lang="en-IN" dirty="0">
                <a:latin typeface="Times New Roman" panose="02020603050405020304" pitchFamily="18" charset="0"/>
                <a:ea typeface="Calibri" panose="020F0502020204030204" pitchFamily="34" charset="0"/>
                <a:cs typeface="Times New Roman" panose="02020603050405020304" pitchFamily="18" charset="0"/>
              </a:rPr>
              <a:t>Persistent storage is a way to archive your data so that you may access them at a later time instead of having to re-enter all of that information. When simple disk files are no longer acceptable and full relational database management systems (RDBMSs) are overkill, simple persistent storage fills the gap. The majority of the persistent storage modules deals with storing strings of data, but there are ways to archive Python objects as well.</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IN"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 xmlns:p14="http://schemas.microsoft.com/office/powerpoint/2010/main" val="2742100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&gt;&gt;&gt; hash([])</a:t>
            </a:r>
          </a:p>
          <a:p>
            <a:r>
              <a:rPr lang="en-IN" dirty="0" err="1"/>
              <a:t>Traceback</a:t>
            </a:r>
            <a:r>
              <a:rPr lang="en-IN" dirty="0"/>
              <a:t> (innermost last):</a:t>
            </a:r>
          </a:p>
          <a:p>
            <a:r>
              <a:rPr lang="en-US" dirty="0"/>
              <a:t>File "&lt;</a:t>
            </a:r>
            <a:r>
              <a:rPr lang="en-US" dirty="0" err="1"/>
              <a:t>stdin</a:t>
            </a:r>
            <a:r>
              <a:rPr lang="en-US" dirty="0"/>
              <a:t>&gt;", line 1, in ?</a:t>
            </a:r>
          </a:p>
          <a:p>
            <a:r>
              <a:rPr lang="en-US" dirty="0" err="1"/>
              <a:t>TypeError</a:t>
            </a:r>
            <a:r>
              <a:rPr lang="en-US" dirty="0"/>
              <a:t>: list objects are </a:t>
            </a:r>
            <a:r>
              <a:rPr lang="en-US" dirty="0" err="1"/>
              <a:t>unhashable</a:t>
            </a:r>
            <a:endParaRPr lang="en-US" dirty="0"/>
          </a:p>
          <a:p>
            <a:pPr marL="0" indent="0">
              <a:buNone/>
            </a:pPr>
            <a:endParaRPr lang="en-IN" dirty="0"/>
          </a:p>
        </p:txBody>
      </p:sp>
    </p:spTree>
    <p:extLst>
      <p:ext uri="{BB962C8B-B14F-4D97-AF65-F5344CB8AC3E}">
        <p14:creationId xmlns="" xmlns:p14="http://schemas.microsoft.com/office/powerpoint/2010/main" val="4144881239"/>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lnSpc>
                <a:spcPct val="107000"/>
              </a:lnSpc>
              <a:spcAft>
                <a:spcPts val="0"/>
              </a:spcAft>
            </a:pPr>
            <a:r>
              <a:rPr lang="en-US" dirty="0" err="1" smtClean="0"/>
              <a:t>i</a:t>
            </a:r>
            <a:r>
              <a:rPr lang="en-US" dirty="0" smtClean="0"/>
              <a:t>) </a:t>
            </a:r>
            <a:r>
              <a:rPr lang="en-IN" b="1" dirty="0">
                <a:latin typeface="Times New Roman" panose="02020603050405020304" pitchFamily="18" charset="0"/>
                <a:ea typeface="Calibri" panose="020F0502020204030204" pitchFamily="34" charset="0"/>
                <a:cs typeface="Times New Roman" panose="02020603050405020304" pitchFamily="18" charset="0"/>
              </a:rPr>
              <a:t>pickle </a:t>
            </a:r>
            <a:r>
              <a:rPr lang="en-IN" b="1" i="1" dirty="0">
                <a:latin typeface="Times New Roman" panose="02020603050405020304" pitchFamily="18" charset="0"/>
                <a:ea typeface="Calibri" panose="020F0502020204030204" pitchFamily="34" charset="0"/>
                <a:cs typeface="Times New Roman" panose="02020603050405020304" pitchFamily="18" charset="0"/>
              </a:rPr>
              <a:t>and </a:t>
            </a:r>
            <a:r>
              <a:rPr lang="en-IN" b="1" dirty="0">
                <a:latin typeface="Times New Roman" panose="02020603050405020304" pitchFamily="18" charset="0"/>
                <a:ea typeface="Calibri" panose="020F0502020204030204" pitchFamily="34" charset="0"/>
                <a:cs typeface="Times New Roman" panose="02020603050405020304" pitchFamily="18" charset="0"/>
              </a:rPr>
              <a:t>marshal </a:t>
            </a:r>
            <a:r>
              <a:rPr lang="en-IN" b="1" i="1" dirty="0">
                <a:latin typeface="Times New Roman" panose="02020603050405020304" pitchFamily="18" charset="0"/>
                <a:ea typeface="Calibri" panose="020F0502020204030204" pitchFamily="34" charset="0"/>
                <a:cs typeface="Times New Roman" panose="02020603050405020304" pitchFamily="18" charset="0"/>
              </a:rPr>
              <a:t>Modules</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lnSpc>
                <a:spcPct val="107000"/>
              </a:lnSpc>
              <a:spcAft>
                <a:spcPts val="0"/>
              </a:spcAft>
            </a:pPr>
            <a:r>
              <a:rPr lang="en-IN" dirty="0">
                <a:latin typeface="Times New Roman" panose="02020603050405020304" pitchFamily="18" charset="0"/>
                <a:ea typeface="Calibri" panose="020F0502020204030204" pitchFamily="34" charset="0"/>
                <a:cs typeface="Times New Roman" panose="02020603050405020304" pitchFamily="18" charset="0"/>
              </a:rPr>
              <a:t>marshal and pickle modules allow for pickling of Python objects. Pickling is the process whereby objects more complex than primitive types can be converted to a binary set of bytes that can be stored or transmitted across the network, then be converted back to their original object forms. Pickling is also known as flattening, serializing, or marshalling. </a:t>
            </a:r>
            <a:endParaRPr lang="en-IN" sz="2400" dirty="0">
              <a:latin typeface="Calibri" panose="020F0502020204030204" pitchFamily="34" charset="0"/>
              <a:ea typeface="Calibri" panose="020F0502020204030204" pitchFamily="34" charset="0"/>
              <a:cs typeface="Times New Roman" panose="02020603050405020304" pitchFamily="18" charset="0"/>
            </a:endParaRPr>
          </a:p>
          <a:p>
            <a:r>
              <a:rPr lang="en-IN" dirty="0">
                <a:latin typeface="Times New Roman" panose="02020603050405020304" pitchFamily="18" charset="0"/>
                <a:ea typeface="Calibri" panose="020F0502020204030204" pitchFamily="34" charset="0"/>
              </a:rPr>
              <a:t>These modules do not provide "persistent </a:t>
            </a:r>
            <a:r>
              <a:rPr lang="en-IN" dirty="0" smtClean="0">
                <a:latin typeface="Times New Roman" panose="02020603050405020304" pitchFamily="18" charset="0"/>
                <a:ea typeface="Calibri" panose="020F0502020204030204" pitchFamily="34" charset="0"/>
              </a:rPr>
              <a:t>storage“</a:t>
            </a:r>
          </a:p>
          <a:p>
            <a:r>
              <a:rPr lang="en-IN" dirty="0">
                <a:latin typeface="Times New Roman" panose="02020603050405020304" pitchFamily="18" charset="0"/>
                <a:ea typeface="Calibri" panose="020F0502020204030204" pitchFamily="34" charset="0"/>
              </a:rPr>
              <a:t>marshal can handle only simple Python </a:t>
            </a:r>
            <a:r>
              <a:rPr lang="en-IN" dirty="0" smtClean="0">
                <a:latin typeface="Times New Roman" panose="02020603050405020304" pitchFamily="18" charset="0"/>
                <a:ea typeface="Calibri" panose="020F0502020204030204" pitchFamily="34" charset="0"/>
              </a:rPr>
              <a:t>objects</a:t>
            </a:r>
          </a:p>
          <a:p>
            <a:r>
              <a:rPr lang="en-IN" dirty="0">
                <a:latin typeface="Times New Roman" panose="02020603050405020304" pitchFamily="18" charset="0"/>
                <a:ea typeface="Calibri" panose="020F0502020204030204" pitchFamily="34" charset="0"/>
              </a:rPr>
              <a:t>pickle can transform recursive objects, objects that are multi-referenced from different places, and user-defined classes and instances</a:t>
            </a:r>
            <a:endParaRPr lang="en-IN" dirty="0"/>
          </a:p>
        </p:txBody>
      </p:sp>
    </p:spTree>
    <p:extLst>
      <p:ext uri="{BB962C8B-B14F-4D97-AF65-F5344CB8AC3E}">
        <p14:creationId xmlns="" xmlns:p14="http://schemas.microsoft.com/office/powerpoint/2010/main" val="4146544699"/>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0"/>
              </a:spcAft>
            </a:pPr>
            <a:r>
              <a:rPr lang="en-IN" b="1" dirty="0">
                <a:latin typeface="Times New Roman" panose="02020603050405020304" pitchFamily="18" charset="0"/>
                <a:ea typeface="Calibri" panose="020F0502020204030204" pitchFamily="34" charset="0"/>
                <a:cs typeface="Times New Roman" panose="02020603050405020304" pitchFamily="18" charset="0"/>
              </a:rPr>
              <a:t>DBM-style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Modules</a:t>
            </a:r>
            <a:endParaRPr lang="en-IN" dirty="0"/>
          </a:p>
        </p:txBody>
      </p:sp>
      <p:sp>
        <p:nvSpPr>
          <p:cNvPr id="3" name="Content Placeholder 2"/>
          <p:cNvSpPr>
            <a:spLocks noGrp="1"/>
          </p:cNvSpPr>
          <p:nvPr>
            <p:ph idx="1"/>
          </p:nvPr>
        </p:nvSpPr>
        <p:spPr/>
        <p:txBody>
          <a:bodyPr>
            <a:normAutofit fontScale="92500"/>
          </a:bodyPr>
          <a:lstStyle/>
          <a:p>
            <a:pPr algn="just">
              <a:lnSpc>
                <a:spcPct val="107000"/>
              </a:lnSpc>
              <a:spcAft>
                <a:spcPts val="0"/>
              </a:spcAft>
            </a:pPr>
            <a:r>
              <a:rPr lang="en-IN" dirty="0">
                <a:latin typeface="Times New Roman" panose="02020603050405020304" pitchFamily="18" charset="0"/>
                <a:ea typeface="Calibri" panose="020F0502020204030204" pitchFamily="34" charset="0"/>
                <a:cs typeface="Times New Roman" panose="02020603050405020304" pitchFamily="18" charset="0"/>
              </a:rPr>
              <a:t>The *</a:t>
            </a:r>
            <a:r>
              <a:rPr lang="en-IN" dirty="0" err="1">
                <a:latin typeface="Times New Roman" panose="02020603050405020304" pitchFamily="18" charset="0"/>
                <a:ea typeface="Calibri" panose="020F0502020204030204" pitchFamily="34" charset="0"/>
                <a:cs typeface="Times New Roman" panose="02020603050405020304" pitchFamily="18" charset="0"/>
              </a:rPr>
              <a:t>db</a:t>
            </a:r>
            <a:r>
              <a:rPr lang="en-IN" dirty="0">
                <a:latin typeface="Times New Roman" panose="02020603050405020304" pitchFamily="18" charset="0"/>
                <a:ea typeface="Calibri" panose="020F0502020204030204" pitchFamily="34" charset="0"/>
                <a:cs typeface="Times New Roman" panose="02020603050405020304" pitchFamily="18" charset="0"/>
              </a:rPr>
              <a:t>* series of modules writes data in the traditional DBM format. There are a large number of different implementations: </a:t>
            </a:r>
            <a:r>
              <a:rPr lang="en-IN" dirty="0" err="1">
                <a:latin typeface="Times New Roman" panose="02020603050405020304" pitchFamily="18" charset="0"/>
                <a:ea typeface="Calibri" panose="020F0502020204030204" pitchFamily="34" charset="0"/>
                <a:cs typeface="Times New Roman" panose="02020603050405020304" pitchFamily="18" charset="0"/>
              </a:rPr>
              <a:t>dbhash</a:t>
            </a:r>
            <a:r>
              <a:rPr lang="en-IN" dirty="0">
                <a:latin typeface="Times New Roman" panose="02020603050405020304" pitchFamily="18" charset="0"/>
                <a:ea typeface="Calibri" panose="020F0502020204030204" pitchFamily="34" charset="0"/>
                <a:cs typeface="Times New Roman" panose="02020603050405020304" pitchFamily="18" charset="0"/>
              </a:rPr>
              <a:t>/</a:t>
            </a:r>
            <a:r>
              <a:rPr lang="en-IN" dirty="0" err="1">
                <a:latin typeface="Times New Roman" panose="02020603050405020304" pitchFamily="18" charset="0"/>
                <a:ea typeface="Calibri" panose="020F0502020204030204" pitchFamily="34" charset="0"/>
                <a:cs typeface="Times New Roman" panose="02020603050405020304" pitchFamily="18" charset="0"/>
              </a:rPr>
              <a:t>bsddb</a:t>
            </a:r>
            <a:r>
              <a:rPr lang="en-IN" dirty="0">
                <a:latin typeface="Times New Roman" panose="02020603050405020304" pitchFamily="18" charset="0"/>
                <a:ea typeface="Calibri" panose="020F0502020204030204" pitchFamily="34" charset="0"/>
                <a:cs typeface="Times New Roman" panose="02020603050405020304" pitchFamily="18" charset="0"/>
              </a:rPr>
              <a:t>, </a:t>
            </a:r>
            <a:r>
              <a:rPr lang="en-IN" dirty="0" err="1">
                <a:latin typeface="Times New Roman" panose="02020603050405020304" pitchFamily="18" charset="0"/>
                <a:ea typeface="Calibri" panose="020F0502020204030204" pitchFamily="34" charset="0"/>
                <a:cs typeface="Times New Roman" panose="02020603050405020304" pitchFamily="18" charset="0"/>
              </a:rPr>
              <a:t>dbm</a:t>
            </a:r>
            <a:r>
              <a:rPr lang="en-IN" dirty="0">
                <a:latin typeface="Times New Roman" panose="02020603050405020304" pitchFamily="18" charset="0"/>
                <a:ea typeface="Calibri" panose="020F0502020204030204" pitchFamily="34" charset="0"/>
                <a:cs typeface="Times New Roman" panose="02020603050405020304" pitchFamily="18" charset="0"/>
              </a:rPr>
              <a:t>, </a:t>
            </a:r>
            <a:r>
              <a:rPr lang="en-IN" dirty="0" err="1">
                <a:latin typeface="Times New Roman" panose="02020603050405020304" pitchFamily="18" charset="0"/>
                <a:ea typeface="Calibri" panose="020F0502020204030204" pitchFamily="34" charset="0"/>
                <a:cs typeface="Times New Roman" panose="02020603050405020304" pitchFamily="18" charset="0"/>
              </a:rPr>
              <a:t>gdbm</a:t>
            </a:r>
            <a:r>
              <a:rPr lang="en-IN" dirty="0">
                <a:latin typeface="Times New Roman" panose="02020603050405020304" pitchFamily="18" charset="0"/>
                <a:ea typeface="Calibri" panose="020F0502020204030204" pitchFamily="34" charset="0"/>
                <a:cs typeface="Times New Roman" panose="02020603050405020304" pitchFamily="18" charset="0"/>
              </a:rPr>
              <a:t>, and </a:t>
            </a:r>
            <a:r>
              <a:rPr lang="en-IN" dirty="0" err="1">
                <a:latin typeface="Times New Roman" panose="02020603050405020304" pitchFamily="18" charset="0"/>
                <a:ea typeface="Calibri" panose="020F0502020204030204" pitchFamily="34" charset="0"/>
                <a:cs typeface="Times New Roman" panose="02020603050405020304" pitchFamily="18" charset="0"/>
              </a:rPr>
              <a:t>dumbdbm</a:t>
            </a:r>
            <a:r>
              <a:rPr lang="en-IN" dirty="0">
                <a:latin typeface="Times New Roman" panose="02020603050405020304" pitchFamily="18" charset="0"/>
                <a:ea typeface="Calibri" panose="020F0502020204030204" pitchFamily="34" charset="0"/>
                <a:cs typeface="Times New Roman" panose="02020603050405020304" pitchFamily="18" charset="0"/>
              </a:rPr>
              <a:t>. </a:t>
            </a:r>
            <a:endParaRPr lang="en-IN"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IN" dirty="0" smtClean="0">
                <a:latin typeface="Times New Roman" panose="02020603050405020304" pitchFamily="18" charset="0"/>
                <a:ea typeface="Calibri" panose="020F0502020204030204" pitchFamily="34" charset="0"/>
                <a:cs typeface="Times New Roman" panose="02020603050405020304" pitchFamily="18" charset="0"/>
              </a:rPr>
              <a:t>If </a:t>
            </a:r>
            <a:r>
              <a:rPr lang="en-IN" dirty="0">
                <a:latin typeface="Times New Roman" panose="02020603050405020304" pitchFamily="18" charset="0"/>
                <a:ea typeface="Calibri" panose="020F0502020204030204" pitchFamily="34" charset="0"/>
                <a:cs typeface="Times New Roman" panose="02020603050405020304" pitchFamily="18" charset="0"/>
              </a:rPr>
              <a:t>you are particular about any specific DBM module, you can use that module, but if you are not sure, the generic </a:t>
            </a:r>
            <a:r>
              <a:rPr lang="en-IN" dirty="0" err="1">
                <a:latin typeface="Times New Roman" panose="02020603050405020304" pitchFamily="18" charset="0"/>
                <a:ea typeface="Calibri" panose="020F0502020204030204" pitchFamily="34" charset="0"/>
                <a:cs typeface="Times New Roman" panose="02020603050405020304" pitchFamily="18" charset="0"/>
              </a:rPr>
              <a:t>anydbm</a:t>
            </a:r>
            <a:r>
              <a:rPr lang="en-IN" dirty="0">
                <a:latin typeface="Times New Roman" panose="02020603050405020304" pitchFamily="18" charset="0"/>
                <a:ea typeface="Calibri" panose="020F0502020204030204" pitchFamily="34" charset="0"/>
                <a:cs typeface="Times New Roman" panose="02020603050405020304" pitchFamily="18" charset="0"/>
              </a:rPr>
              <a:t> module detects which DBM-compatible modules are installed on your system and uses the "best" one at its disposal. </a:t>
            </a:r>
            <a:endParaRPr lang="en-IN"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IN" dirty="0" smtClean="0">
                <a:latin typeface="Times New Roman" panose="02020603050405020304" pitchFamily="18" charset="0"/>
                <a:ea typeface="Calibri" panose="020F0502020204030204" pitchFamily="34" charset="0"/>
                <a:cs typeface="Times New Roman" panose="02020603050405020304" pitchFamily="18" charset="0"/>
              </a:rPr>
              <a:t>The </a:t>
            </a:r>
            <a:r>
              <a:rPr lang="en-IN" dirty="0" err="1">
                <a:latin typeface="Times New Roman" panose="02020603050405020304" pitchFamily="18" charset="0"/>
                <a:ea typeface="Calibri" panose="020F0502020204030204" pitchFamily="34" charset="0"/>
                <a:cs typeface="Times New Roman" panose="02020603050405020304" pitchFamily="18" charset="0"/>
              </a:rPr>
              <a:t>dumbdbm</a:t>
            </a:r>
            <a:r>
              <a:rPr lang="en-IN" dirty="0">
                <a:latin typeface="Times New Roman" panose="02020603050405020304" pitchFamily="18" charset="0"/>
                <a:ea typeface="Calibri" panose="020F0502020204030204" pitchFamily="34" charset="0"/>
                <a:cs typeface="Times New Roman" panose="02020603050405020304" pitchFamily="18" charset="0"/>
              </a:rPr>
              <a:t> module is the most limited one, and is the default used if none of the other packages is available. </a:t>
            </a:r>
            <a:endParaRPr lang="en-IN" dirty="0"/>
          </a:p>
        </p:txBody>
      </p:sp>
    </p:spTree>
    <p:extLst>
      <p:ext uri="{BB962C8B-B14F-4D97-AF65-F5344CB8AC3E}">
        <p14:creationId xmlns="" xmlns:p14="http://schemas.microsoft.com/office/powerpoint/2010/main" val="2626213828"/>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0"/>
              </a:spcAft>
            </a:pPr>
            <a:r>
              <a:rPr lang="en-IN" b="1" dirty="0">
                <a:latin typeface="Times New Roman" panose="02020603050405020304" pitchFamily="18" charset="0"/>
                <a:ea typeface="Calibri" panose="020F0502020204030204" pitchFamily="34" charset="0"/>
                <a:cs typeface="Times New Roman" panose="02020603050405020304" pitchFamily="18" charset="0"/>
              </a:rPr>
              <a:t>shelve </a:t>
            </a:r>
            <a:r>
              <a:rPr lang="en-IN" b="1" i="1" dirty="0" smtClean="0">
                <a:latin typeface="Times New Roman" panose="02020603050405020304" pitchFamily="18" charset="0"/>
                <a:ea typeface="Calibri" panose="020F0502020204030204" pitchFamily="34" charset="0"/>
                <a:cs typeface="Times New Roman" panose="02020603050405020304" pitchFamily="18" charset="0"/>
              </a:rPr>
              <a:t>Module</a:t>
            </a:r>
            <a:endParaRPr lang="en-IN" dirty="0"/>
          </a:p>
        </p:txBody>
      </p:sp>
      <p:sp>
        <p:nvSpPr>
          <p:cNvPr id="3" name="Content Placeholder 2"/>
          <p:cNvSpPr>
            <a:spLocks noGrp="1"/>
          </p:cNvSpPr>
          <p:nvPr>
            <p:ph idx="1"/>
          </p:nvPr>
        </p:nvSpPr>
        <p:spPr/>
        <p:txBody>
          <a:bodyPr/>
          <a:lstStyle/>
          <a:p>
            <a:pPr algn="just">
              <a:lnSpc>
                <a:spcPct val="107000"/>
              </a:lnSpc>
              <a:spcAft>
                <a:spcPts val="0"/>
              </a:spcAft>
            </a:pPr>
            <a:r>
              <a:rPr lang="en-IN" dirty="0">
                <a:latin typeface="Times New Roman" panose="02020603050405020304" pitchFamily="18" charset="0"/>
                <a:ea typeface="Calibri" panose="020F0502020204030204" pitchFamily="34" charset="0"/>
                <a:cs typeface="Times New Roman" panose="02020603050405020304" pitchFamily="18" charset="0"/>
              </a:rPr>
              <a:t>The shelve module uses the </a:t>
            </a:r>
            <a:r>
              <a:rPr lang="en-IN" dirty="0" err="1">
                <a:latin typeface="Times New Roman" panose="02020603050405020304" pitchFamily="18" charset="0"/>
                <a:ea typeface="Calibri" panose="020F0502020204030204" pitchFamily="34" charset="0"/>
                <a:cs typeface="Times New Roman" panose="02020603050405020304" pitchFamily="18" charset="0"/>
              </a:rPr>
              <a:t>anydbm</a:t>
            </a:r>
            <a:r>
              <a:rPr lang="en-IN" dirty="0">
                <a:latin typeface="Times New Roman" panose="02020603050405020304" pitchFamily="18" charset="0"/>
                <a:ea typeface="Calibri" panose="020F0502020204030204" pitchFamily="34" charset="0"/>
                <a:cs typeface="Times New Roman" panose="02020603050405020304" pitchFamily="18" charset="0"/>
              </a:rPr>
              <a:t> module to find a suitable DBM module, then uses </a:t>
            </a:r>
            <a:r>
              <a:rPr lang="en-IN" dirty="0" err="1">
                <a:latin typeface="Times New Roman" panose="02020603050405020304" pitchFamily="18" charset="0"/>
                <a:ea typeface="Calibri" panose="020F0502020204030204" pitchFamily="34" charset="0"/>
                <a:cs typeface="Times New Roman" panose="02020603050405020304" pitchFamily="18" charset="0"/>
              </a:rPr>
              <a:t>cPickle</a:t>
            </a:r>
            <a:r>
              <a:rPr lang="en-IN" dirty="0">
                <a:latin typeface="Times New Roman" panose="02020603050405020304" pitchFamily="18" charset="0"/>
                <a:ea typeface="Calibri" panose="020F0502020204030204" pitchFamily="34" charset="0"/>
                <a:cs typeface="Times New Roman" panose="02020603050405020304" pitchFamily="18" charset="0"/>
              </a:rPr>
              <a:t> to perform the pickling process. The shelve module permits concurrent read access to the database file, but not shared read/write access. There may be other external extension modules that implement "true" persistent storage.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1905168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4281268" y="2249488"/>
            <a:ext cx="3626289" cy="3541712"/>
          </a:xfrm>
          <a:prstGeom prst="rect">
            <a:avLst/>
          </a:prstGeom>
        </p:spPr>
      </p:pic>
    </p:spTree>
    <p:extLst>
      <p:ext uri="{BB962C8B-B14F-4D97-AF65-F5344CB8AC3E}">
        <p14:creationId xmlns="" xmlns:p14="http://schemas.microsoft.com/office/powerpoint/2010/main" val="1560693341"/>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Multithreaded Programming</a:t>
            </a:r>
          </a:p>
        </p:txBody>
      </p:sp>
      <p:sp>
        <p:nvSpPr>
          <p:cNvPr id="3" name="Subtitle 2"/>
          <p:cNvSpPr>
            <a:spLocks noGrp="1"/>
          </p:cNvSpPr>
          <p:nvPr>
            <p:ph type="subTitle" idx="1"/>
          </p:nvPr>
        </p:nvSpPr>
        <p:spPr/>
        <p:txBody>
          <a:bodyPr>
            <a:normAutofit fontScale="77500" lnSpcReduction="20000"/>
          </a:bodyPr>
          <a:lstStyle/>
          <a:p>
            <a:r>
              <a:rPr lang="en-US" dirty="0" smtClean="0"/>
              <a:t>BY </a:t>
            </a:r>
          </a:p>
          <a:p>
            <a:r>
              <a:rPr lang="en-US" dirty="0" smtClean="0"/>
              <a:t>E. </a:t>
            </a:r>
            <a:r>
              <a:rPr lang="en-US" dirty="0" err="1" smtClean="0"/>
              <a:t>Himabindu</a:t>
            </a:r>
            <a:endParaRPr lang="en-US" dirty="0" smtClean="0"/>
          </a:p>
          <a:p>
            <a:r>
              <a:rPr lang="en-US" dirty="0" smtClean="0"/>
              <a:t>Asst. Professor</a:t>
            </a:r>
          </a:p>
          <a:p>
            <a:r>
              <a:rPr lang="en-US" dirty="0" smtClean="0"/>
              <a:t>SVIT</a:t>
            </a:r>
          </a:p>
          <a:p>
            <a:endParaRPr lang="en-IN" dirty="0"/>
          </a:p>
        </p:txBody>
      </p:sp>
    </p:spTree>
    <p:extLst>
      <p:ext uri="{BB962C8B-B14F-4D97-AF65-F5344CB8AC3E}">
        <p14:creationId xmlns:p14="http://schemas.microsoft.com/office/powerpoint/2010/main" xmlns="" val="2623129299"/>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Introduction to Multithreaded Programming</a:t>
            </a:r>
          </a:p>
        </p:txBody>
      </p:sp>
      <p:sp>
        <p:nvSpPr>
          <p:cNvPr id="3" name="Content Placeholder 2"/>
          <p:cNvSpPr>
            <a:spLocks noGrp="1"/>
          </p:cNvSpPr>
          <p:nvPr>
            <p:ph idx="1"/>
          </p:nvPr>
        </p:nvSpPr>
        <p:spPr/>
        <p:txBody>
          <a:bodyPr/>
          <a:lstStyle/>
          <a:p>
            <a:r>
              <a:rPr lang="en-US" dirty="0"/>
              <a:t>Definition: Multithreaded programming is the concurrent execution of multiple threads within a single process to improve performance and responsiveness</a:t>
            </a:r>
            <a:r>
              <a:rPr lang="en-US" dirty="0" smtClean="0"/>
              <a:t>.</a:t>
            </a:r>
          </a:p>
          <a:p>
            <a:endParaRPr lang="en-US" dirty="0"/>
          </a:p>
          <a:p>
            <a:r>
              <a:rPr lang="en-US" dirty="0" smtClean="0"/>
              <a:t>Purpose</a:t>
            </a:r>
            <a:r>
              <a:rPr lang="en-US" dirty="0"/>
              <a:t>: Multithreading allows for better utilization of modern multi-core processors and enables concurrent execution of tasks.</a:t>
            </a:r>
          </a:p>
          <a:p>
            <a:endParaRPr lang="en-IN" dirty="0"/>
          </a:p>
        </p:txBody>
      </p:sp>
    </p:spTree>
    <p:extLst>
      <p:ext uri="{BB962C8B-B14F-4D97-AF65-F5344CB8AC3E}">
        <p14:creationId xmlns:p14="http://schemas.microsoft.com/office/powerpoint/2010/main" xmlns="" val="1697462291"/>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Threads and Processes</a:t>
            </a:r>
          </a:p>
        </p:txBody>
      </p:sp>
      <p:sp>
        <p:nvSpPr>
          <p:cNvPr id="3" name="Content Placeholder 2"/>
          <p:cNvSpPr>
            <a:spLocks noGrp="1"/>
          </p:cNvSpPr>
          <p:nvPr>
            <p:ph idx="1"/>
          </p:nvPr>
        </p:nvSpPr>
        <p:spPr/>
        <p:txBody>
          <a:bodyPr>
            <a:normAutofit fontScale="92500" lnSpcReduction="10000"/>
          </a:bodyPr>
          <a:lstStyle/>
          <a:p>
            <a:r>
              <a:rPr lang="en-US" dirty="0"/>
              <a:t>Threads: Threads are lightweight units of execution within a process. They share the same memory space and resources, making communication between them faster.</a:t>
            </a:r>
          </a:p>
          <a:p>
            <a:r>
              <a:rPr lang="en-US" dirty="0"/>
              <a:t>Processes: Processes are independent units of execution with their memory space. They are isolated from each other and communicate through more elaborate mechanisms like inter-process communication (IPC).</a:t>
            </a:r>
          </a:p>
          <a:p>
            <a:r>
              <a:rPr lang="en-US" dirty="0"/>
              <a:t>Use Cases: Threads are suitable for tasks that involve shared data and need fast communication, while processes are useful for isolating independent tasks.</a:t>
            </a:r>
          </a:p>
          <a:p>
            <a:endParaRPr lang="en-IN" dirty="0"/>
          </a:p>
        </p:txBody>
      </p:sp>
    </p:spTree>
    <p:extLst>
      <p:ext uri="{BB962C8B-B14F-4D97-AF65-F5344CB8AC3E}">
        <p14:creationId xmlns:p14="http://schemas.microsoft.com/office/powerpoint/2010/main" xmlns="" val="198296857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Python, Threads, and the Global Interpreter Lock (GIL)</a:t>
            </a:r>
            <a:endParaRPr lang="en-IN" b="1" dirty="0"/>
          </a:p>
        </p:txBody>
      </p:sp>
      <p:sp>
        <p:nvSpPr>
          <p:cNvPr id="3" name="Content Placeholder 2"/>
          <p:cNvSpPr>
            <a:spLocks noGrp="1"/>
          </p:cNvSpPr>
          <p:nvPr>
            <p:ph idx="1"/>
          </p:nvPr>
        </p:nvSpPr>
        <p:spPr/>
        <p:txBody>
          <a:bodyPr>
            <a:normAutofit fontScale="92500" lnSpcReduction="20000"/>
          </a:bodyPr>
          <a:lstStyle/>
          <a:p>
            <a:r>
              <a:rPr lang="en-US" dirty="0"/>
              <a:t>Global Interpreter Lock (GIL): The GIL is a </a:t>
            </a:r>
            <a:r>
              <a:rPr lang="en-US" dirty="0" err="1"/>
              <a:t>mutex</a:t>
            </a:r>
            <a:r>
              <a:rPr lang="en-US" dirty="0"/>
              <a:t> that prevents multiple native threads from executing Python bytecode simultaneously, effectively limiting true multithreading in Python</a:t>
            </a:r>
            <a:r>
              <a:rPr lang="en-US" dirty="0" smtClean="0"/>
              <a:t>.</a:t>
            </a:r>
          </a:p>
          <a:p>
            <a:endParaRPr lang="en-US" dirty="0"/>
          </a:p>
          <a:p>
            <a:r>
              <a:rPr lang="en-US" dirty="0"/>
              <a:t>GIL's Impact: GIL can impact the performance of CPU-bound multithreaded applications but has less impact on I/O-bound tasks</a:t>
            </a:r>
            <a:r>
              <a:rPr lang="en-US" dirty="0" smtClean="0"/>
              <a:t>.</a:t>
            </a:r>
          </a:p>
          <a:p>
            <a:endParaRPr lang="en-US" dirty="0"/>
          </a:p>
          <a:p>
            <a:r>
              <a:rPr lang="en-US" dirty="0"/>
              <a:t>Pros and Cons: GIL simplifies memory management but restricts the full potential of Python's multithreading capabilities</a:t>
            </a:r>
            <a:r>
              <a:rPr lang="en-US" dirty="0" smtClean="0"/>
              <a:t>.</a:t>
            </a:r>
            <a:endParaRPr lang="en-US" dirty="0"/>
          </a:p>
        </p:txBody>
      </p:sp>
    </p:spTree>
    <p:extLst>
      <p:ext uri="{BB962C8B-B14F-4D97-AF65-F5344CB8AC3E}">
        <p14:creationId xmlns:p14="http://schemas.microsoft.com/office/powerpoint/2010/main" xmlns="" val="357632258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 Thread Module</a:t>
            </a:r>
          </a:p>
        </p:txBody>
      </p:sp>
      <p:sp>
        <p:nvSpPr>
          <p:cNvPr id="3" name="Content Placeholder 2"/>
          <p:cNvSpPr>
            <a:spLocks noGrp="1"/>
          </p:cNvSpPr>
          <p:nvPr>
            <p:ph idx="1"/>
          </p:nvPr>
        </p:nvSpPr>
        <p:spPr/>
        <p:txBody>
          <a:bodyPr/>
          <a:lstStyle/>
          <a:p>
            <a:r>
              <a:rPr lang="en-US" dirty="0"/>
              <a:t>Deprecated 'thread' Module: In Python 3, 'thread' module is deprecated, and 'threading' module is recommended for multithreading tasks</a:t>
            </a:r>
            <a:r>
              <a:rPr lang="en-US" dirty="0" smtClean="0"/>
              <a:t>.</a:t>
            </a:r>
          </a:p>
          <a:p>
            <a:endParaRPr lang="en-US" dirty="0"/>
          </a:p>
          <a:p>
            <a:r>
              <a:rPr lang="en-US" dirty="0"/>
              <a:t>Usage: The 'thread' module provides the '</a:t>
            </a:r>
            <a:r>
              <a:rPr lang="en-US" dirty="0" err="1"/>
              <a:t>start_new_thread</a:t>
            </a:r>
            <a:r>
              <a:rPr lang="en-US" dirty="0"/>
              <a:t>()' function to create and manage threads but lacks some advanced features.</a:t>
            </a:r>
          </a:p>
          <a:p>
            <a:endParaRPr lang="en-IN" dirty="0"/>
          </a:p>
        </p:txBody>
      </p:sp>
    </p:spTree>
    <p:extLst>
      <p:ext uri="{BB962C8B-B14F-4D97-AF65-F5344CB8AC3E}">
        <p14:creationId xmlns:p14="http://schemas.microsoft.com/office/powerpoint/2010/main" xmlns="" val="22420058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The</a:t>
            </a:r>
            <a:r>
              <a:rPr lang="en-IN" dirty="0"/>
              <a:t> </a:t>
            </a:r>
            <a:r>
              <a:rPr lang="en-IN" b="1" dirty="0"/>
              <a:t>Threading</a:t>
            </a:r>
            <a:r>
              <a:rPr lang="en-IN" dirty="0"/>
              <a:t> </a:t>
            </a:r>
            <a:r>
              <a:rPr lang="en-IN" b="1" dirty="0"/>
              <a:t>Module</a:t>
            </a:r>
          </a:p>
        </p:txBody>
      </p:sp>
      <p:sp>
        <p:nvSpPr>
          <p:cNvPr id="3" name="Content Placeholder 2"/>
          <p:cNvSpPr>
            <a:spLocks noGrp="1"/>
          </p:cNvSpPr>
          <p:nvPr>
            <p:ph idx="1"/>
          </p:nvPr>
        </p:nvSpPr>
        <p:spPr/>
        <p:txBody>
          <a:bodyPr/>
          <a:lstStyle/>
          <a:p>
            <a:r>
              <a:rPr lang="en-US" dirty="0"/>
              <a:t>'threading' Module: Python's standard 'threading' module supports multithreading with improved functionality over the 'thread' module.</a:t>
            </a:r>
          </a:p>
          <a:p>
            <a:r>
              <a:rPr lang="en-US" dirty="0"/>
              <a:t>Thread Creation: Threads can be created by inheriting from the 'Thread' class or using the 'Thread' constructor.</a:t>
            </a:r>
          </a:p>
          <a:p>
            <a:r>
              <a:rPr lang="en-US" dirty="0"/>
              <a:t>Thread Management: The 'threading' module offers methods for starting, joining, and managing threads.</a:t>
            </a:r>
          </a:p>
          <a:p>
            <a:endParaRPr lang="en-IN" dirty="0"/>
          </a:p>
        </p:txBody>
      </p:sp>
    </p:spTree>
    <p:extLst>
      <p:ext uri="{BB962C8B-B14F-4D97-AF65-F5344CB8AC3E}">
        <p14:creationId xmlns:p14="http://schemas.microsoft.com/office/powerpoint/2010/main" xmlns="" val="816174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&gt;&gt;&gt; hash(234)</a:t>
            </a:r>
          </a:p>
          <a:p>
            <a:pPr marL="0" indent="0">
              <a:buNone/>
            </a:pPr>
            <a:r>
              <a:rPr lang="en-US" dirty="0" smtClean="0"/>
              <a:t>234</a:t>
            </a:r>
          </a:p>
          <a:p>
            <a:pPr marL="0" indent="0">
              <a:buNone/>
            </a:pPr>
            <a:endParaRPr lang="en-US" dirty="0" smtClean="0"/>
          </a:p>
          <a:p>
            <a:pPr marL="0" indent="0">
              <a:buNone/>
            </a:pPr>
            <a:r>
              <a:rPr lang="en-US" dirty="0" smtClean="0"/>
              <a:t>&gt;&gt;&gt; hash(234.0)</a:t>
            </a:r>
          </a:p>
          <a:p>
            <a:pPr marL="0" indent="0">
              <a:buNone/>
            </a:pPr>
            <a:r>
              <a:rPr lang="en-US" dirty="0" smtClean="0"/>
              <a:t>234</a:t>
            </a:r>
          </a:p>
          <a:p>
            <a:pPr marL="0" indent="0">
              <a:buNone/>
            </a:pPr>
            <a:endParaRPr lang="en-US" dirty="0" smtClean="0"/>
          </a:p>
          <a:p>
            <a:pPr marL="0" indent="0">
              <a:buNone/>
            </a:pPr>
            <a:r>
              <a:rPr lang="en-US" dirty="0" smtClean="0"/>
              <a:t>&gt;&gt;&gt; hash((1,2,3))</a:t>
            </a:r>
          </a:p>
          <a:p>
            <a:pPr marL="0" indent="0">
              <a:buNone/>
            </a:pPr>
            <a:r>
              <a:rPr lang="en-US" dirty="0" smtClean="0"/>
              <a:t>529344067295497451</a:t>
            </a:r>
            <a:endParaRPr lang="en-IN" dirty="0"/>
          </a:p>
        </p:txBody>
      </p:sp>
    </p:spTree>
    <p:extLst>
      <p:ext uri="{BB962C8B-B14F-4D97-AF65-F5344CB8AC3E}">
        <p14:creationId xmlns="" xmlns:p14="http://schemas.microsoft.com/office/powerpoint/2010/main" val="3153097531"/>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Threading Module: Thread Synchronization</a:t>
            </a:r>
          </a:p>
        </p:txBody>
      </p:sp>
      <p:sp>
        <p:nvSpPr>
          <p:cNvPr id="3" name="Content Placeholder 2"/>
          <p:cNvSpPr>
            <a:spLocks noGrp="1"/>
          </p:cNvSpPr>
          <p:nvPr>
            <p:ph idx="1"/>
          </p:nvPr>
        </p:nvSpPr>
        <p:spPr/>
        <p:txBody>
          <a:bodyPr>
            <a:normAutofit fontScale="92500" lnSpcReduction="20000"/>
          </a:bodyPr>
          <a:lstStyle/>
          <a:p>
            <a:r>
              <a:rPr lang="en-US" dirty="0"/>
              <a:t>Thread Synchronization: In multithreaded environments, access to shared resources must be synchronized to avoid conflicts</a:t>
            </a:r>
            <a:r>
              <a:rPr lang="en-US" dirty="0" smtClean="0"/>
              <a:t>.</a:t>
            </a:r>
          </a:p>
          <a:p>
            <a:endParaRPr lang="en-US" dirty="0"/>
          </a:p>
          <a:p>
            <a:r>
              <a:rPr lang="en-US" dirty="0"/>
              <a:t>Locks: Python provides Lock objects to synchronize thread access to critical sections of code</a:t>
            </a:r>
            <a:r>
              <a:rPr lang="en-US" dirty="0" smtClean="0"/>
              <a:t>.</a:t>
            </a:r>
          </a:p>
          <a:p>
            <a:endParaRPr lang="en-US" dirty="0"/>
          </a:p>
          <a:p>
            <a:r>
              <a:rPr lang="en-US" dirty="0"/>
              <a:t>Semaphores and Conditions: Semaphores and Conditions are used for more complex synchronization scenarios.</a:t>
            </a:r>
          </a:p>
          <a:p>
            <a:endParaRPr lang="en-IN" dirty="0"/>
          </a:p>
        </p:txBody>
      </p:sp>
    </p:spTree>
    <p:extLst>
      <p:ext uri="{BB962C8B-B14F-4D97-AF65-F5344CB8AC3E}">
        <p14:creationId xmlns:p14="http://schemas.microsoft.com/office/powerpoint/2010/main" xmlns="" val="193604354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Threading Module: Thread Communication</a:t>
            </a:r>
          </a:p>
        </p:txBody>
      </p:sp>
      <p:sp>
        <p:nvSpPr>
          <p:cNvPr id="3" name="Content Placeholder 2"/>
          <p:cNvSpPr>
            <a:spLocks noGrp="1"/>
          </p:cNvSpPr>
          <p:nvPr>
            <p:ph idx="1"/>
          </p:nvPr>
        </p:nvSpPr>
        <p:spPr/>
        <p:txBody>
          <a:bodyPr>
            <a:normAutofit fontScale="92500" lnSpcReduction="20000"/>
          </a:bodyPr>
          <a:lstStyle/>
          <a:p>
            <a:r>
              <a:rPr lang="en-US" dirty="0"/>
              <a:t>Inter-Thread Communication: Threads often need to communicate and exchange data in a synchronized manner</a:t>
            </a:r>
            <a:r>
              <a:rPr lang="en-US" dirty="0" smtClean="0"/>
              <a:t>.</a:t>
            </a:r>
          </a:p>
          <a:p>
            <a:endParaRPr lang="en-US" dirty="0"/>
          </a:p>
          <a:p>
            <a:r>
              <a:rPr lang="en-US" dirty="0"/>
              <a:t>Queues: Python's 'queue' module provides thread-safe queues for communication between threads</a:t>
            </a:r>
            <a:r>
              <a:rPr lang="en-US" dirty="0" smtClean="0"/>
              <a:t>.</a:t>
            </a:r>
          </a:p>
          <a:p>
            <a:endParaRPr lang="en-US" dirty="0"/>
          </a:p>
          <a:p>
            <a:r>
              <a:rPr lang="en-US" dirty="0"/>
              <a:t>Pipes and Events: Pipes and Events are other mechanisms to facilitate communication and synchronization between threads.</a:t>
            </a:r>
          </a:p>
          <a:p>
            <a:endParaRPr lang="en-IN" dirty="0"/>
          </a:p>
        </p:txBody>
      </p:sp>
    </p:spTree>
    <p:extLst>
      <p:ext uri="{BB962C8B-B14F-4D97-AF65-F5344CB8AC3E}">
        <p14:creationId xmlns:p14="http://schemas.microsoft.com/office/powerpoint/2010/main" xmlns="" val="2284611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Mapping Type Built-in Methods</a:t>
            </a:r>
            <a:endParaRPr lang="en-IN" dirty="0"/>
          </a:p>
        </p:txBody>
      </p:sp>
      <p:sp>
        <p:nvSpPr>
          <p:cNvPr id="3" name="Content Placeholder 2"/>
          <p:cNvSpPr>
            <a:spLocks noGrp="1"/>
          </p:cNvSpPr>
          <p:nvPr>
            <p:ph idx="1"/>
          </p:nvPr>
        </p:nvSpPr>
        <p:spPr/>
        <p:txBody>
          <a:bodyPr>
            <a:normAutofit fontScale="85000" lnSpcReduction="20000"/>
          </a:bodyPr>
          <a:lstStyle/>
          <a:p>
            <a:r>
              <a:rPr lang="en-US" dirty="0"/>
              <a:t>Dictionaries have an abundance of methods to help you get the job </a:t>
            </a:r>
            <a:r>
              <a:rPr lang="en-US" dirty="0" smtClean="0"/>
              <a:t>done.</a:t>
            </a:r>
          </a:p>
          <a:p>
            <a:pPr marL="0" indent="0">
              <a:buNone/>
            </a:pPr>
            <a:r>
              <a:rPr lang="en-IN" b="1" i="1" dirty="0" smtClean="0"/>
              <a:t>1) </a:t>
            </a:r>
            <a:r>
              <a:rPr lang="en-IN" b="1" i="1" dirty="0" err="1" smtClean="0"/>
              <a:t>dict.clear</a:t>
            </a:r>
            <a:r>
              <a:rPr lang="en-IN" b="1" i="1" dirty="0" smtClean="0"/>
              <a:t>(): </a:t>
            </a:r>
            <a:r>
              <a:rPr lang="en-US" dirty="0"/>
              <a:t>Removes all elements of </a:t>
            </a:r>
            <a:r>
              <a:rPr lang="en-US" i="1" dirty="0" smtClean="0"/>
              <a:t>dict.</a:t>
            </a:r>
          </a:p>
          <a:p>
            <a:endParaRPr lang="en-US" i="1" dirty="0"/>
          </a:p>
          <a:p>
            <a:pPr marL="0" indent="0">
              <a:buNone/>
            </a:pPr>
            <a:r>
              <a:rPr lang="en-IN" b="1" i="1" dirty="0" smtClean="0"/>
              <a:t>2) </a:t>
            </a:r>
            <a:r>
              <a:rPr lang="en-IN" b="1" i="1" dirty="0" err="1" smtClean="0"/>
              <a:t>dict.copy</a:t>
            </a:r>
            <a:r>
              <a:rPr lang="en-IN" b="1" i="1" dirty="0" smtClean="0"/>
              <a:t>(): </a:t>
            </a:r>
            <a:r>
              <a:rPr lang="en-IN" dirty="0"/>
              <a:t>Returns a (</a:t>
            </a:r>
            <a:r>
              <a:rPr lang="en-IN" dirty="0" smtClean="0"/>
              <a:t>shallow) </a:t>
            </a:r>
            <a:r>
              <a:rPr lang="en-IN" dirty="0"/>
              <a:t>copy of </a:t>
            </a:r>
            <a:r>
              <a:rPr lang="en-IN" i="1" dirty="0" smtClean="0"/>
              <a:t>dict.</a:t>
            </a:r>
          </a:p>
          <a:p>
            <a:pPr marL="0" indent="0">
              <a:buNone/>
            </a:pPr>
            <a:r>
              <a:rPr lang="en-IN" dirty="0" smtClean="0"/>
              <a:t>&gt;&gt;&gt; d1={2:'a',5:'f'}</a:t>
            </a:r>
          </a:p>
          <a:p>
            <a:pPr marL="0" indent="0">
              <a:buNone/>
            </a:pPr>
            <a:r>
              <a:rPr lang="en-IN" dirty="0" smtClean="0"/>
              <a:t>&gt;&gt;&gt; d2=d1.copy()</a:t>
            </a:r>
          </a:p>
          <a:p>
            <a:pPr marL="0" indent="0">
              <a:buNone/>
            </a:pPr>
            <a:r>
              <a:rPr lang="en-IN" dirty="0" smtClean="0"/>
              <a:t>&gt;&gt;&gt; d2</a:t>
            </a:r>
          </a:p>
          <a:p>
            <a:pPr marL="0" indent="0">
              <a:buNone/>
            </a:pPr>
            <a:r>
              <a:rPr lang="en-IN" dirty="0" smtClean="0"/>
              <a:t>{2: 'a', 5: 'f'}</a:t>
            </a:r>
            <a:endParaRPr lang="en-IN" dirty="0"/>
          </a:p>
        </p:txBody>
      </p:sp>
    </p:spTree>
    <p:extLst>
      <p:ext uri="{BB962C8B-B14F-4D97-AF65-F5344CB8AC3E}">
        <p14:creationId xmlns="" xmlns:p14="http://schemas.microsoft.com/office/powerpoint/2010/main" val="580610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marL="0" indent="0">
              <a:buNone/>
            </a:pPr>
            <a:r>
              <a:rPr lang="en-IN" b="1" i="1" dirty="0" smtClean="0"/>
              <a:t>3) </a:t>
            </a:r>
            <a:r>
              <a:rPr lang="en-IN" b="1" i="1" dirty="0" err="1" smtClean="0"/>
              <a:t>dict.fromkeys</a:t>
            </a:r>
            <a:r>
              <a:rPr lang="en-IN" b="1" dirty="0" smtClean="0"/>
              <a:t>(</a:t>
            </a:r>
            <a:r>
              <a:rPr lang="en-IN" b="1" dirty="0" err="1" smtClean="0"/>
              <a:t>seq</a:t>
            </a:r>
            <a:r>
              <a:rPr lang="en-IN" b="1" dirty="0"/>
              <a:t>, </a:t>
            </a:r>
            <a:r>
              <a:rPr lang="en-IN" b="1" dirty="0" err="1"/>
              <a:t>val</a:t>
            </a:r>
            <a:r>
              <a:rPr lang="en-IN" b="1" dirty="0"/>
              <a:t>=None</a:t>
            </a:r>
            <a:r>
              <a:rPr lang="en-IN" b="1" dirty="0" smtClean="0"/>
              <a:t>): </a:t>
            </a:r>
            <a:r>
              <a:rPr lang="en-US" dirty="0" smtClean="0"/>
              <a:t>Creates </a:t>
            </a:r>
            <a:r>
              <a:rPr lang="en-US" dirty="0"/>
              <a:t>and returns a new dictionary with the elements </a:t>
            </a:r>
            <a:r>
              <a:rPr lang="en-US" dirty="0" smtClean="0"/>
              <a:t>of </a:t>
            </a:r>
            <a:r>
              <a:rPr lang="en-US" i="1" dirty="0" err="1" smtClean="0"/>
              <a:t>seq</a:t>
            </a:r>
            <a:r>
              <a:rPr lang="en-US" i="1" dirty="0" smtClean="0"/>
              <a:t> </a:t>
            </a:r>
            <a:r>
              <a:rPr lang="en-US" dirty="0"/>
              <a:t>as the keys and </a:t>
            </a:r>
            <a:r>
              <a:rPr lang="en-US" i="1" dirty="0" err="1"/>
              <a:t>val</a:t>
            </a:r>
            <a:r>
              <a:rPr lang="en-US" i="1" dirty="0"/>
              <a:t> </a:t>
            </a:r>
            <a:r>
              <a:rPr lang="en-US" dirty="0"/>
              <a:t>as the initial value (defaults to </a:t>
            </a:r>
            <a:r>
              <a:rPr lang="en-US" dirty="0" smtClean="0"/>
              <a:t>None if </a:t>
            </a:r>
            <a:r>
              <a:rPr lang="en-US" dirty="0"/>
              <a:t>not given) for all </a:t>
            </a:r>
            <a:r>
              <a:rPr lang="en-US" dirty="0" smtClean="0"/>
              <a:t>keys.</a:t>
            </a:r>
          </a:p>
          <a:p>
            <a:pPr marL="0" indent="0">
              <a:buNone/>
            </a:pPr>
            <a:r>
              <a:rPr lang="en-IN" dirty="0" smtClean="0"/>
              <a:t>&gt;&gt;&gt; t=(1,2,3)</a:t>
            </a:r>
          </a:p>
          <a:p>
            <a:pPr marL="0" indent="0">
              <a:buNone/>
            </a:pPr>
            <a:r>
              <a:rPr lang="en-IN" dirty="0" smtClean="0"/>
              <a:t>&gt;&gt;&gt; d={}.</a:t>
            </a:r>
            <a:r>
              <a:rPr lang="en-IN" dirty="0" err="1" smtClean="0"/>
              <a:t>fromkeys</a:t>
            </a:r>
            <a:r>
              <a:rPr lang="en-IN" dirty="0" smtClean="0"/>
              <a:t>(t,'</a:t>
            </a:r>
            <a:r>
              <a:rPr lang="en-IN" dirty="0" err="1" smtClean="0"/>
              <a:t>abc</a:t>
            </a:r>
            <a:r>
              <a:rPr lang="en-IN" dirty="0" smtClean="0"/>
              <a:t>')</a:t>
            </a:r>
          </a:p>
          <a:p>
            <a:pPr marL="0" indent="0">
              <a:buNone/>
            </a:pPr>
            <a:r>
              <a:rPr lang="en-IN" dirty="0" smtClean="0"/>
              <a:t>&gt;&gt;&gt; d</a:t>
            </a:r>
          </a:p>
          <a:p>
            <a:pPr marL="0" indent="0">
              <a:buNone/>
            </a:pPr>
            <a:r>
              <a:rPr lang="en-IN" dirty="0" smtClean="0"/>
              <a:t>{1: '</a:t>
            </a:r>
            <a:r>
              <a:rPr lang="en-IN" dirty="0" err="1" smtClean="0"/>
              <a:t>abc</a:t>
            </a:r>
            <a:r>
              <a:rPr lang="en-IN" dirty="0" smtClean="0"/>
              <a:t>', 2: '</a:t>
            </a:r>
            <a:r>
              <a:rPr lang="en-IN" dirty="0" err="1" smtClean="0"/>
              <a:t>abc</a:t>
            </a:r>
            <a:r>
              <a:rPr lang="en-IN" dirty="0" smtClean="0"/>
              <a:t>', 3: '</a:t>
            </a:r>
            <a:r>
              <a:rPr lang="en-IN" dirty="0" err="1" smtClean="0"/>
              <a:t>abc</a:t>
            </a:r>
            <a:r>
              <a:rPr lang="en-IN" dirty="0" smtClean="0"/>
              <a:t>'}</a:t>
            </a:r>
          </a:p>
          <a:p>
            <a:pPr marL="0" indent="0">
              <a:buNone/>
            </a:pPr>
            <a:r>
              <a:rPr lang="it-IT" dirty="0"/>
              <a:t>&gt;&gt;&gt; d={}.fromkeys(t)</a:t>
            </a:r>
          </a:p>
          <a:p>
            <a:pPr marL="0" indent="0">
              <a:buNone/>
            </a:pPr>
            <a:r>
              <a:rPr lang="it-IT" dirty="0"/>
              <a:t>&gt;&gt;&gt; d</a:t>
            </a:r>
          </a:p>
          <a:p>
            <a:pPr marL="0" indent="0">
              <a:buNone/>
            </a:pPr>
            <a:r>
              <a:rPr lang="it-IT" dirty="0"/>
              <a:t>{1: None, 2: None, 3: None}</a:t>
            </a:r>
            <a:endParaRPr lang="en-IN" dirty="0"/>
          </a:p>
        </p:txBody>
      </p:sp>
    </p:spTree>
    <p:extLst>
      <p:ext uri="{BB962C8B-B14F-4D97-AF65-F5344CB8AC3E}">
        <p14:creationId xmlns="" xmlns:p14="http://schemas.microsoft.com/office/powerpoint/2010/main" val="118025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0" indent="0">
              <a:buNone/>
            </a:pPr>
            <a:r>
              <a:rPr lang="en-IN" b="1" i="1" dirty="0" smtClean="0"/>
              <a:t>4) </a:t>
            </a:r>
            <a:r>
              <a:rPr lang="en-IN" b="1" i="1" dirty="0" err="1" smtClean="0"/>
              <a:t>dict.get</a:t>
            </a:r>
            <a:r>
              <a:rPr lang="en-IN" b="1" i="1" dirty="0" smtClean="0"/>
              <a:t>(key</a:t>
            </a:r>
            <a:r>
              <a:rPr lang="en-IN" b="1" i="1" dirty="0"/>
              <a:t>, </a:t>
            </a:r>
            <a:r>
              <a:rPr lang="en-IN" b="1" i="1" dirty="0" smtClean="0"/>
              <a:t>default=None): </a:t>
            </a:r>
            <a:r>
              <a:rPr lang="en-US" dirty="0" smtClean="0"/>
              <a:t>For </a:t>
            </a:r>
            <a:r>
              <a:rPr lang="en-US" dirty="0"/>
              <a:t>key </a:t>
            </a:r>
            <a:r>
              <a:rPr lang="en-US" i="1" dirty="0" err="1"/>
              <a:t>key</a:t>
            </a:r>
            <a:r>
              <a:rPr lang="en-US" dirty="0"/>
              <a:t>, returns value or </a:t>
            </a:r>
            <a:r>
              <a:rPr lang="en-US" i="1" dirty="0"/>
              <a:t>default </a:t>
            </a:r>
            <a:r>
              <a:rPr lang="en-US" dirty="0"/>
              <a:t>if </a:t>
            </a:r>
            <a:r>
              <a:rPr lang="en-US" i="1" dirty="0"/>
              <a:t>key </a:t>
            </a:r>
            <a:r>
              <a:rPr lang="en-US" dirty="0"/>
              <a:t>not in </a:t>
            </a:r>
            <a:r>
              <a:rPr lang="en-US" dirty="0" err="1"/>
              <a:t>dict</a:t>
            </a:r>
            <a:r>
              <a:rPr lang="en-US" dirty="0"/>
              <a:t> (</a:t>
            </a:r>
            <a:r>
              <a:rPr lang="en-US" dirty="0" smtClean="0"/>
              <a:t>note that </a:t>
            </a:r>
            <a:r>
              <a:rPr lang="en-US" i="1" dirty="0"/>
              <a:t>default</a:t>
            </a:r>
            <a:r>
              <a:rPr lang="en-US" dirty="0"/>
              <a:t>'s default is None</a:t>
            </a:r>
            <a:r>
              <a:rPr lang="en-US" dirty="0" smtClean="0"/>
              <a:t>).</a:t>
            </a:r>
          </a:p>
          <a:p>
            <a:pPr marL="0" indent="0">
              <a:buNone/>
            </a:pPr>
            <a:r>
              <a:rPr lang="en-IN" dirty="0" smtClean="0"/>
              <a:t>&gt;&gt;&gt; </a:t>
            </a:r>
            <a:r>
              <a:rPr lang="en-IN" dirty="0" err="1" smtClean="0"/>
              <a:t>d.get</a:t>
            </a:r>
            <a:r>
              <a:rPr lang="en-IN" dirty="0" smtClean="0"/>
              <a:t>(3)</a:t>
            </a:r>
          </a:p>
          <a:p>
            <a:pPr marL="0" indent="0">
              <a:buNone/>
            </a:pPr>
            <a:r>
              <a:rPr lang="en-IN" dirty="0" smtClean="0"/>
              <a:t>'</a:t>
            </a:r>
            <a:r>
              <a:rPr lang="en-IN" dirty="0" err="1" smtClean="0"/>
              <a:t>abc</a:t>
            </a:r>
            <a:r>
              <a:rPr lang="en-IN" dirty="0" smtClean="0"/>
              <a:t>‘</a:t>
            </a:r>
          </a:p>
          <a:p>
            <a:pPr marL="0" indent="0">
              <a:buNone/>
            </a:pPr>
            <a:endParaRPr lang="en-IN" dirty="0" smtClean="0"/>
          </a:p>
          <a:p>
            <a:pPr marL="0" indent="0">
              <a:buNone/>
            </a:pPr>
            <a:r>
              <a:rPr lang="en-US" b="1" i="1" dirty="0" smtClean="0"/>
              <a:t>5) </a:t>
            </a:r>
            <a:r>
              <a:rPr lang="en-US" b="1" i="1" dirty="0" err="1" smtClean="0"/>
              <a:t>dict.has_key</a:t>
            </a:r>
            <a:r>
              <a:rPr lang="en-US" b="1" i="1" dirty="0" smtClean="0"/>
              <a:t> </a:t>
            </a:r>
            <a:r>
              <a:rPr lang="en-US" b="1" i="1" dirty="0"/>
              <a:t>(key</a:t>
            </a:r>
            <a:r>
              <a:rPr lang="en-US" b="1" i="1" dirty="0" smtClean="0"/>
              <a:t>):</a:t>
            </a:r>
            <a:r>
              <a:rPr lang="en-US" i="1" dirty="0" smtClean="0"/>
              <a:t> </a:t>
            </a:r>
            <a:r>
              <a:rPr lang="en-US" dirty="0"/>
              <a:t>Returns </a:t>
            </a:r>
            <a:r>
              <a:rPr lang="en-US" dirty="0" smtClean="0"/>
              <a:t>True </a:t>
            </a:r>
            <a:r>
              <a:rPr lang="en-US" dirty="0"/>
              <a:t>if key is in </a:t>
            </a:r>
            <a:r>
              <a:rPr lang="en-US" i="1" dirty="0" err="1"/>
              <a:t>dict</a:t>
            </a:r>
            <a:r>
              <a:rPr lang="en-US" dirty="0"/>
              <a:t>, False otherwise; </a:t>
            </a:r>
            <a:endParaRPr lang="en-US" dirty="0" smtClean="0"/>
          </a:p>
          <a:p>
            <a:pPr marL="0" indent="0">
              <a:buNone/>
            </a:pPr>
            <a:r>
              <a:rPr lang="en-IN" dirty="0" smtClean="0"/>
              <a:t>&gt;&gt;&gt;</a:t>
            </a:r>
            <a:r>
              <a:rPr lang="en-IN" dirty="0" err="1" smtClean="0"/>
              <a:t>d.has_key</a:t>
            </a:r>
            <a:r>
              <a:rPr lang="en-IN" dirty="0" smtClean="0"/>
              <a:t>(2)</a:t>
            </a:r>
          </a:p>
          <a:p>
            <a:pPr marL="0" indent="0">
              <a:buNone/>
            </a:pPr>
            <a:r>
              <a:rPr lang="en-US" dirty="0" smtClean="0"/>
              <a:t>True</a:t>
            </a:r>
            <a:endParaRPr lang="en-IN" dirty="0"/>
          </a:p>
        </p:txBody>
      </p:sp>
    </p:spTree>
    <p:extLst>
      <p:ext uri="{BB962C8B-B14F-4D97-AF65-F5344CB8AC3E}">
        <p14:creationId xmlns="" xmlns:p14="http://schemas.microsoft.com/office/powerpoint/2010/main" val="32457815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2075007"/>
            <a:ext cx="10515600" cy="4351338"/>
          </a:xfrm>
        </p:spPr>
        <p:txBody>
          <a:bodyPr/>
          <a:lstStyle/>
          <a:p>
            <a:pPr marL="0" indent="0">
              <a:buNone/>
            </a:pPr>
            <a:r>
              <a:rPr lang="en-US" b="1" i="1" dirty="0" smtClean="0"/>
              <a:t>6) </a:t>
            </a:r>
            <a:r>
              <a:rPr lang="en-US" b="1" i="1" dirty="0" err="1" smtClean="0"/>
              <a:t>dict.items</a:t>
            </a:r>
            <a:r>
              <a:rPr lang="en-US" b="1" i="1" dirty="0" smtClean="0"/>
              <a:t>():</a:t>
            </a:r>
            <a:r>
              <a:rPr lang="en-US" i="1" dirty="0" smtClean="0"/>
              <a:t> </a:t>
            </a:r>
            <a:r>
              <a:rPr lang="en-US" dirty="0"/>
              <a:t>Returns a list of the (key, value) tuple pairs of </a:t>
            </a:r>
            <a:r>
              <a:rPr lang="en-US" i="1" dirty="0" smtClean="0"/>
              <a:t>dict.</a:t>
            </a:r>
          </a:p>
          <a:p>
            <a:pPr marL="0" indent="0">
              <a:buNone/>
            </a:pPr>
            <a:r>
              <a:rPr lang="en-US" dirty="0" smtClean="0"/>
              <a:t>&gt;&gt;&gt; </a:t>
            </a:r>
            <a:r>
              <a:rPr lang="en-US" dirty="0" err="1" smtClean="0"/>
              <a:t>d.items</a:t>
            </a:r>
            <a:r>
              <a:rPr lang="en-US" dirty="0" smtClean="0"/>
              <a:t>()</a:t>
            </a:r>
          </a:p>
          <a:p>
            <a:pPr marL="0" indent="0">
              <a:buNone/>
            </a:pPr>
            <a:r>
              <a:rPr lang="en-US" dirty="0" err="1" smtClean="0"/>
              <a:t>dict_items</a:t>
            </a:r>
            <a:r>
              <a:rPr lang="en-US" dirty="0" smtClean="0"/>
              <a:t>([(1, '</a:t>
            </a:r>
            <a:r>
              <a:rPr lang="en-US" dirty="0" err="1" smtClean="0"/>
              <a:t>abc</a:t>
            </a:r>
            <a:r>
              <a:rPr lang="en-US" dirty="0" smtClean="0"/>
              <a:t>'), (2, '</a:t>
            </a:r>
            <a:r>
              <a:rPr lang="en-US" dirty="0" err="1" smtClean="0"/>
              <a:t>abc</a:t>
            </a:r>
            <a:r>
              <a:rPr lang="en-US" dirty="0" smtClean="0"/>
              <a:t>'), (3, '</a:t>
            </a:r>
            <a:r>
              <a:rPr lang="en-US" dirty="0" err="1" smtClean="0"/>
              <a:t>abc</a:t>
            </a:r>
            <a:r>
              <a:rPr lang="en-US" dirty="0" smtClean="0"/>
              <a:t>')])</a:t>
            </a:r>
          </a:p>
          <a:p>
            <a:pPr marL="0" indent="0">
              <a:buNone/>
            </a:pPr>
            <a:endParaRPr lang="en-US" dirty="0"/>
          </a:p>
          <a:p>
            <a:pPr marL="0" indent="0">
              <a:buNone/>
            </a:pPr>
            <a:r>
              <a:rPr lang="en-US" b="1" i="1" dirty="0" smtClean="0"/>
              <a:t>7) </a:t>
            </a:r>
            <a:r>
              <a:rPr lang="en-US" b="1" i="1" dirty="0" err="1" smtClean="0"/>
              <a:t>dict.keys</a:t>
            </a:r>
            <a:r>
              <a:rPr lang="en-US" b="1" i="1" dirty="0" smtClean="0"/>
              <a:t>():</a:t>
            </a:r>
            <a:r>
              <a:rPr lang="en-US" i="1" dirty="0" smtClean="0"/>
              <a:t> </a:t>
            </a:r>
            <a:r>
              <a:rPr lang="en-US" dirty="0"/>
              <a:t>Returns a list of the keys of </a:t>
            </a:r>
            <a:r>
              <a:rPr lang="en-US" i="1" dirty="0" smtClean="0"/>
              <a:t>dict.</a:t>
            </a:r>
          </a:p>
          <a:p>
            <a:pPr marL="0" indent="0">
              <a:buNone/>
            </a:pPr>
            <a:r>
              <a:rPr lang="en-US" dirty="0" smtClean="0"/>
              <a:t>&gt;&gt;&gt; </a:t>
            </a:r>
            <a:r>
              <a:rPr lang="en-US" dirty="0" err="1" smtClean="0"/>
              <a:t>d.keys</a:t>
            </a:r>
            <a:r>
              <a:rPr lang="en-US" dirty="0" smtClean="0"/>
              <a:t>()</a:t>
            </a:r>
          </a:p>
          <a:p>
            <a:pPr marL="0" indent="0">
              <a:buNone/>
            </a:pPr>
            <a:r>
              <a:rPr lang="en-US" dirty="0" err="1" smtClean="0"/>
              <a:t>dict_keys</a:t>
            </a:r>
            <a:r>
              <a:rPr lang="en-US" dirty="0" smtClean="0"/>
              <a:t>([1, 2, 3])</a:t>
            </a:r>
            <a:endParaRPr lang="en-IN" dirty="0"/>
          </a:p>
        </p:txBody>
      </p:sp>
    </p:spTree>
    <p:extLst>
      <p:ext uri="{BB962C8B-B14F-4D97-AF65-F5344CB8AC3E}">
        <p14:creationId xmlns="" xmlns:p14="http://schemas.microsoft.com/office/powerpoint/2010/main" val="3350885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b="1" i="1" dirty="0" smtClean="0"/>
              <a:t>8) </a:t>
            </a:r>
            <a:r>
              <a:rPr lang="en-IN" b="1" i="1" dirty="0" err="1" smtClean="0"/>
              <a:t>dict.pop</a:t>
            </a:r>
            <a:r>
              <a:rPr lang="en-IN" b="1" i="1" dirty="0" smtClean="0"/>
              <a:t>(key </a:t>
            </a:r>
            <a:r>
              <a:rPr lang="en-IN" b="1" i="1" dirty="0"/>
              <a:t>[, default</a:t>
            </a:r>
            <a:r>
              <a:rPr lang="en-IN" b="1" i="1" dirty="0" smtClean="0"/>
              <a:t>]): </a:t>
            </a:r>
            <a:r>
              <a:rPr lang="en-US" dirty="0" smtClean="0"/>
              <a:t>Similar </a:t>
            </a:r>
            <a:r>
              <a:rPr lang="en-US" dirty="0"/>
              <a:t>to get() but removes and returns </a:t>
            </a:r>
            <a:r>
              <a:rPr lang="en-US" dirty="0" err="1"/>
              <a:t>dict</a:t>
            </a:r>
            <a:r>
              <a:rPr lang="en-US" dirty="0"/>
              <a:t>[key] if </a:t>
            </a:r>
            <a:r>
              <a:rPr lang="en-US" dirty="0" smtClean="0"/>
              <a:t>key present </a:t>
            </a:r>
            <a:r>
              <a:rPr lang="en-US" dirty="0"/>
              <a:t>and raises </a:t>
            </a:r>
            <a:r>
              <a:rPr lang="en-US" dirty="0" err="1"/>
              <a:t>KeyError</a:t>
            </a:r>
            <a:r>
              <a:rPr lang="en-US" dirty="0"/>
              <a:t> if key not in </a:t>
            </a:r>
            <a:r>
              <a:rPr lang="en-US" dirty="0" smtClean="0"/>
              <a:t>dict.</a:t>
            </a:r>
          </a:p>
          <a:p>
            <a:endParaRPr lang="en-US" dirty="0" smtClean="0"/>
          </a:p>
          <a:p>
            <a:pPr marL="0" indent="0">
              <a:buNone/>
            </a:pPr>
            <a:r>
              <a:rPr lang="en-IN" dirty="0" smtClean="0"/>
              <a:t>&gt;&gt;&gt; </a:t>
            </a:r>
            <a:r>
              <a:rPr lang="en-IN" dirty="0" err="1" smtClean="0"/>
              <a:t>d.pop</a:t>
            </a:r>
            <a:r>
              <a:rPr lang="en-IN" dirty="0" smtClean="0"/>
              <a:t>(3)</a:t>
            </a:r>
          </a:p>
          <a:p>
            <a:pPr marL="0" indent="0">
              <a:buNone/>
            </a:pPr>
            <a:r>
              <a:rPr lang="en-IN" dirty="0" smtClean="0"/>
              <a:t>'</a:t>
            </a:r>
            <a:r>
              <a:rPr lang="en-IN" dirty="0" err="1" smtClean="0"/>
              <a:t>abc</a:t>
            </a:r>
            <a:r>
              <a:rPr lang="en-IN" dirty="0" smtClean="0"/>
              <a:t>'</a:t>
            </a:r>
          </a:p>
          <a:p>
            <a:pPr marL="0" indent="0">
              <a:buNone/>
            </a:pPr>
            <a:r>
              <a:rPr lang="en-IN" dirty="0" smtClean="0"/>
              <a:t>&gt;&gt;&gt; d</a:t>
            </a:r>
          </a:p>
          <a:p>
            <a:pPr marL="0" indent="0">
              <a:buNone/>
            </a:pPr>
            <a:r>
              <a:rPr lang="en-IN" dirty="0" smtClean="0"/>
              <a:t>{1: '</a:t>
            </a:r>
            <a:r>
              <a:rPr lang="en-IN" dirty="0" err="1" smtClean="0"/>
              <a:t>abc</a:t>
            </a:r>
            <a:r>
              <a:rPr lang="en-IN" dirty="0" smtClean="0"/>
              <a:t>', 2: '</a:t>
            </a:r>
            <a:r>
              <a:rPr lang="en-IN" dirty="0" err="1" smtClean="0"/>
              <a:t>abc</a:t>
            </a:r>
            <a:r>
              <a:rPr lang="en-IN" dirty="0" smtClean="0"/>
              <a:t>'}</a:t>
            </a:r>
          </a:p>
          <a:p>
            <a:pPr marL="0" indent="0">
              <a:buNone/>
            </a:pPr>
            <a:endParaRPr lang="en-IN" dirty="0"/>
          </a:p>
        </p:txBody>
      </p:sp>
    </p:spTree>
    <p:extLst>
      <p:ext uri="{BB962C8B-B14F-4D97-AF65-F5344CB8AC3E}">
        <p14:creationId xmlns="" xmlns:p14="http://schemas.microsoft.com/office/powerpoint/2010/main" val="3083074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3333"/>
                </a:solidFill>
                <a:latin typeface="Arial" panose="020B0604020202020204" pitchFamily="34" charset="0"/>
              </a:rPr>
              <a:t>How to Create and Assign Dictionaries</a:t>
            </a:r>
            <a:endParaRPr lang="en-IN" dirty="0"/>
          </a:p>
        </p:txBody>
      </p:sp>
      <p:sp>
        <p:nvSpPr>
          <p:cNvPr id="3" name="Content Placeholder 2"/>
          <p:cNvSpPr>
            <a:spLocks noGrp="1"/>
          </p:cNvSpPr>
          <p:nvPr>
            <p:ph idx="1"/>
          </p:nvPr>
        </p:nvSpPr>
        <p:spPr/>
        <p:txBody>
          <a:bodyPr/>
          <a:lstStyle/>
          <a:p>
            <a:r>
              <a:rPr lang="en-US" dirty="0"/>
              <a:t>Creating dictionaries simply involves assigning a dictionary to a variable, regardless of whether </a:t>
            </a:r>
            <a:r>
              <a:rPr lang="en-US" dirty="0" smtClean="0"/>
              <a:t>the dictionary </a:t>
            </a:r>
            <a:r>
              <a:rPr lang="en-US" dirty="0"/>
              <a:t>has elements or not</a:t>
            </a:r>
            <a:r>
              <a:rPr lang="en-US" dirty="0" smtClean="0"/>
              <a:t>:</a:t>
            </a:r>
          </a:p>
          <a:p>
            <a:pPr marL="0" indent="0">
              <a:buNone/>
            </a:pPr>
            <a:r>
              <a:rPr lang="en-IN" dirty="0"/>
              <a:t>&gt;&gt;&gt; dict1 = {}</a:t>
            </a:r>
          </a:p>
          <a:p>
            <a:pPr marL="0" indent="0">
              <a:buNone/>
            </a:pPr>
            <a:r>
              <a:rPr lang="en-IN" dirty="0"/>
              <a:t>&gt;&gt;&gt; dict2 = {'name': 'earth', 'port': 80}</a:t>
            </a:r>
          </a:p>
          <a:p>
            <a:pPr marL="0" indent="0">
              <a:buNone/>
            </a:pPr>
            <a:r>
              <a:rPr lang="en-IN" dirty="0"/>
              <a:t>&gt;&gt;&gt; dict1, dict2</a:t>
            </a:r>
          </a:p>
          <a:p>
            <a:pPr marL="0" indent="0">
              <a:buNone/>
            </a:pPr>
            <a:r>
              <a:rPr lang="en-IN" dirty="0"/>
              <a:t>({}, {'port': 80, 'name': 'earth'})</a:t>
            </a:r>
          </a:p>
        </p:txBody>
      </p:sp>
    </p:spTree>
    <p:extLst>
      <p:ext uri="{BB962C8B-B14F-4D97-AF65-F5344CB8AC3E}">
        <p14:creationId xmlns="" xmlns:p14="http://schemas.microsoft.com/office/powerpoint/2010/main" val="745220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b="1" dirty="0" smtClean="0"/>
              <a:t>9) </a:t>
            </a:r>
            <a:r>
              <a:rPr lang="en-US" b="1" dirty="0" err="1" smtClean="0"/>
              <a:t>dict.popitem</a:t>
            </a:r>
            <a:r>
              <a:rPr lang="en-US" b="1" dirty="0" smtClean="0"/>
              <a:t>(): </a:t>
            </a:r>
            <a:r>
              <a:rPr lang="en-US" dirty="0" smtClean="0"/>
              <a:t>Removes and returns the last key-value pair in dict.</a:t>
            </a:r>
          </a:p>
          <a:p>
            <a:pPr marL="0" indent="0">
              <a:buNone/>
            </a:pPr>
            <a:r>
              <a:rPr lang="en-US" dirty="0" smtClean="0"/>
              <a:t>&gt;&gt;&gt; </a:t>
            </a:r>
            <a:r>
              <a:rPr lang="en-US" dirty="0" err="1" smtClean="0"/>
              <a:t>d.popitem</a:t>
            </a:r>
            <a:r>
              <a:rPr lang="en-US" dirty="0" smtClean="0"/>
              <a:t>()</a:t>
            </a:r>
          </a:p>
          <a:p>
            <a:pPr marL="0" indent="0">
              <a:buNone/>
            </a:pPr>
            <a:r>
              <a:rPr lang="en-US" dirty="0" smtClean="0"/>
              <a:t>(2, '</a:t>
            </a:r>
            <a:r>
              <a:rPr lang="en-US" dirty="0" err="1" smtClean="0"/>
              <a:t>abc</a:t>
            </a:r>
            <a:r>
              <a:rPr lang="en-US" dirty="0" smtClean="0"/>
              <a:t>')</a:t>
            </a:r>
          </a:p>
          <a:p>
            <a:pPr marL="0" indent="0">
              <a:buNone/>
            </a:pPr>
            <a:r>
              <a:rPr lang="en-US" dirty="0" smtClean="0"/>
              <a:t>&gt;&gt;&gt; d</a:t>
            </a:r>
          </a:p>
          <a:p>
            <a:pPr marL="0" indent="0">
              <a:buNone/>
            </a:pPr>
            <a:r>
              <a:rPr lang="en-US" dirty="0" smtClean="0"/>
              <a:t>{1: '</a:t>
            </a:r>
            <a:r>
              <a:rPr lang="en-US" dirty="0" err="1" smtClean="0"/>
              <a:t>abc</a:t>
            </a:r>
            <a:r>
              <a:rPr lang="en-US" dirty="0" smtClean="0"/>
              <a:t>'}</a:t>
            </a:r>
          </a:p>
        </p:txBody>
      </p:sp>
    </p:spTree>
    <p:extLst>
      <p:ext uri="{BB962C8B-B14F-4D97-AF65-F5344CB8AC3E}">
        <p14:creationId xmlns="" xmlns:p14="http://schemas.microsoft.com/office/powerpoint/2010/main" val="2411306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b="1" i="1" dirty="0" smtClean="0"/>
              <a:t>10) </a:t>
            </a:r>
            <a:r>
              <a:rPr lang="en-IN" b="1" i="1" dirty="0" err="1" smtClean="0"/>
              <a:t>dict.setdefault</a:t>
            </a:r>
            <a:r>
              <a:rPr lang="en-IN" b="1" i="1" dirty="0" smtClean="0"/>
              <a:t> (key, default=None): </a:t>
            </a:r>
            <a:r>
              <a:rPr lang="en-US" dirty="0" smtClean="0"/>
              <a:t>Similar to get(), but sets </a:t>
            </a:r>
            <a:r>
              <a:rPr lang="en-US" dirty="0" err="1" smtClean="0"/>
              <a:t>dict</a:t>
            </a:r>
            <a:r>
              <a:rPr lang="en-US" dirty="0" smtClean="0"/>
              <a:t>[key]=default if key is not </a:t>
            </a:r>
            <a:r>
              <a:rPr lang="en-IN" dirty="0" smtClean="0"/>
              <a:t>already in </a:t>
            </a:r>
            <a:r>
              <a:rPr lang="en-IN" i="1" dirty="0" err="1" smtClean="0"/>
              <a:t>dict</a:t>
            </a:r>
            <a:r>
              <a:rPr lang="en-US" dirty="0" smtClean="0"/>
              <a:t>.</a:t>
            </a:r>
          </a:p>
          <a:p>
            <a:pPr marL="0" indent="0">
              <a:buNone/>
            </a:pPr>
            <a:r>
              <a:rPr lang="en-IN" dirty="0" smtClean="0"/>
              <a:t>&gt;&gt;&gt; </a:t>
            </a:r>
            <a:r>
              <a:rPr lang="en-IN" dirty="0" err="1" smtClean="0"/>
              <a:t>d.setdefault</a:t>
            </a:r>
            <a:r>
              <a:rPr lang="en-IN" dirty="0" smtClean="0"/>
              <a:t>(1)</a:t>
            </a:r>
          </a:p>
          <a:p>
            <a:pPr marL="0" indent="0">
              <a:buNone/>
            </a:pPr>
            <a:r>
              <a:rPr lang="en-IN" dirty="0" smtClean="0"/>
              <a:t>'</a:t>
            </a:r>
            <a:r>
              <a:rPr lang="en-IN" dirty="0" err="1" smtClean="0"/>
              <a:t>abc</a:t>
            </a:r>
            <a:r>
              <a:rPr lang="en-IN" dirty="0" smtClean="0"/>
              <a:t>'</a:t>
            </a:r>
          </a:p>
          <a:p>
            <a:pPr marL="0" indent="0">
              <a:buNone/>
            </a:pPr>
            <a:r>
              <a:rPr lang="en-IN" dirty="0" smtClean="0"/>
              <a:t>&gt;&gt;&gt; </a:t>
            </a:r>
            <a:r>
              <a:rPr lang="en-IN" dirty="0" err="1" smtClean="0"/>
              <a:t>d.setdefault</a:t>
            </a:r>
            <a:r>
              <a:rPr lang="en-IN" dirty="0" smtClean="0"/>
              <a:t>(2)</a:t>
            </a:r>
          </a:p>
          <a:p>
            <a:pPr marL="0" indent="0">
              <a:buNone/>
            </a:pPr>
            <a:r>
              <a:rPr lang="en-IN" dirty="0" smtClean="0"/>
              <a:t>&gt;&gt;&gt; d</a:t>
            </a:r>
          </a:p>
          <a:p>
            <a:pPr marL="0" indent="0">
              <a:buNone/>
            </a:pPr>
            <a:r>
              <a:rPr lang="en-IN" dirty="0" smtClean="0"/>
              <a:t>{1: '</a:t>
            </a:r>
            <a:r>
              <a:rPr lang="en-IN" dirty="0" err="1" smtClean="0"/>
              <a:t>abc</a:t>
            </a:r>
            <a:r>
              <a:rPr lang="en-IN" dirty="0" smtClean="0"/>
              <a:t>', 2: None}</a:t>
            </a:r>
          </a:p>
          <a:p>
            <a:endParaRPr lang="en-IN" dirty="0"/>
          </a:p>
        </p:txBody>
      </p:sp>
    </p:spTree>
    <p:extLst>
      <p:ext uri="{BB962C8B-B14F-4D97-AF65-F5344CB8AC3E}">
        <p14:creationId xmlns="" xmlns:p14="http://schemas.microsoft.com/office/powerpoint/2010/main" val="2191926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b="1" i="1" dirty="0" smtClean="0"/>
              <a:t>11) </a:t>
            </a:r>
            <a:r>
              <a:rPr lang="en-IN" b="1" i="1" dirty="0" err="1" smtClean="0"/>
              <a:t>dict.update</a:t>
            </a:r>
            <a:r>
              <a:rPr lang="en-IN" b="1" i="1" dirty="0" smtClean="0"/>
              <a:t>(dict2): </a:t>
            </a:r>
            <a:r>
              <a:rPr lang="en-US" dirty="0" smtClean="0"/>
              <a:t>Add </a:t>
            </a:r>
            <a:r>
              <a:rPr lang="en-US" dirty="0"/>
              <a:t>the key-value pairs of </a:t>
            </a:r>
            <a:r>
              <a:rPr lang="en-US" i="1" dirty="0"/>
              <a:t>dict2 </a:t>
            </a:r>
            <a:r>
              <a:rPr lang="en-US" dirty="0"/>
              <a:t>to </a:t>
            </a:r>
            <a:r>
              <a:rPr lang="en-US" i="1" dirty="0" smtClean="0"/>
              <a:t>dict.</a:t>
            </a:r>
          </a:p>
          <a:p>
            <a:pPr marL="0" indent="0">
              <a:buNone/>
            </a:pPr>
            <a:r>
              <a:rPr lang="en-IN" dirty="0" smtClean="0"/>
              <a:t>&gt;&gt;&gt; d1={45:'abc'}</a:t>
            </a:r>
          </a:p>
          <a:p>
            <a:pPr marL="0" indent="0">
              <a:buNone/>
            </a:pPr>
            <a:r>
              <a:rPr lang="en-IN" dirty="0" smtClean="0"/>
              <a:t>&gt;&gt;&gt; d1</a:t>
            </a:r>
          </a:p>
          <a:p>
            <a:pPr marL="0" indent="0">
              <a:buNone/>
            </a:pPr>
            <a:r>
              <a:rPr lang="en-IN" dirty="0" smtClean="0"/>
              <a:t>{45: '</a:t>
            </a:r>
            <a:r>
              <a:rPr lang="en-IN" dirty="0" err="1" smtClean="0"/>
              <a:t>abc</a:t>
            </a:r>
            <a:r>
              <a:rPr lang="en-IN" dirty="0" smtClean="0"/>
              <a:t>'}</a:t>
            </a:r>
          </a:p>
          <a:p>
            <a:pPr marL="0" indent="0">
              <a:buNone/>
            </a:pPr>
            <a:r>
              <a:rPr lang="en-IN" dirty="0" smtClean="0"/>
              <a:t>&gt;&gt;&gt; </a:t>
            </a:r>
            <a:r>
              <a:rPr lang="en-IN" dirty="0" err="1" smtClean="0"/>
              <a:t>d.update</a:t>
            </a:r>
            <a:r>
              <a:rPr lang="en-IN" dirty="0" smtClean="0"/>
              <a:t>(d1)</a:t>
            </a:r>
          </a:p>
          <a:p>
            <a:pPr marL="0" indent="0">
              <a:buNone/>
            </a:pPr>
            <a:r>
              <a:rPr lang="en-IN" dirty="0" smtClean="0"/>
              <a:t>&gt;&gt;&gt; d</a:t>
            </a:r>
          </a:p>
          <a:p>
            <a:pPr marL="0" indent="0">
              <a:buNone/>
            </a:pPr>
            <a:r>
              <a:rPr lang="en-IN" dirty="0" smtClean="0"/>
              <a:t>{1: '</a:t>
            </a:r>
            <a:r>
              <a:rPr lang="en-IN" dirty="0" err="1" smtClean="0"/>
              <a:t>abc</a:t>
            </a:r>
            <a:r>
              <a:rPr lang="en-IN" dirty="0" smtClean="0"/>
              <a:t>', 2: None, 45: '</a:t>
            </a:r>
            <a:r>
              <a:rPr lang="en-IN" dirty="0" err="1" smtClean="0"/>
              <a:t>abc</a:t>
            </a:r>
            <a:r>
              <a:rPr lang="en-IN" dirty="0" smtClean="0"/>
              <a:t>'}</a:t>
            </a:r>
          </a:p>
        </p:txBody>
      </p:sp>
    </p:spTree>
    <p:extLst>
      <p:ext uri="{BB962C8B-B14F-4D97-AF65-F5344CB8AC3E}">
        <p14:creationId xmlns="" xmlns:p14="http://schemas.microsoft.com/office/powerpoint/2010/main" val="3406174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b="1" i="1" dirty="0" smtClean="0"/>
              <a:t>12) </a:t>
            </a:r>
            <a:r>
              <a:rPr lang="en-US" b="1" i="1" dirty="0" err="1" smtClean="0"/>
              <a:t>dict.values</a:t>
            </a:r>
            <a:r>
              <a:rPr lang="en-US" b="1" i="1" dirty="0" smtClean="0"/>
              <a:t>(): </a:t>
            </a:r>
            <a:r>
              <a:rPr lang="en-US" dirty="0"/>
              <a:t>Returns a list of the values of </a:t>
            </a:r>
            <a:r>
              <a:rPr lang="en-US" i="1" dirty="0" smtClean="0"/>
              <a:t>dict.</a:t>
            </a:r>
          </a:p>
          <a:p>
            <a:endParaRPr lang="en-US" i="1" dirty="0" smtClean="0"/>
          </a:p>
          <a:p>
            <a:pPr marL="0" indent="0">
              <a:buNone/>
            </a:pPr>
            <a:r>
              <a:rPr lang="en-IN" dirty="0" smtClean="0"/>
              <a:t>&gt;&gt;&gt; </a:t>
            </a:r>
            <a:r>
              <a:rPr lang="en-IN" dirty="0" err="1" smtClean="0"/>
              <a:t>d.values</a:t>
            </a:r>
            <a:r>
              <a:rPr lang="en-IN" dirty="0" smtClean="0"/>
              <a:t>()</a:t>
            </a:r>
          </a:p>
          <a:p>
            <a:pPr marL="0" indent="0">
              <a:buNone/>
            </a:pPr>
            <a:r>
              <a:rPr lang="en-IN" dirty="0" err="1" smtClean="0"/>
              <a:t>dict_values</a:t>
            </a:r>
            <a:r>
              <a:rPr lang="en-IN" dirty="0" smtClean="0"/>
              <a:t>(['</a:t>
            </a:r>
            <a:r>
              <a:rPr lang="en-IN" dirty="0" err="1" smtClean="0"/>
              <a:t>abc</a:t>
            </a:r>
            <a:r>
              <a:rPr lang="en-IN" dirty="0" smtClean="0"/>
              <a:t>', None, '</a:t>
            </a:r>
            <a:r>
              <a:rPr lang="en-IN" dirty="0" err="1" smtClean="0"/>
              <a:t>abc</a:t>
            </a:r>
            <a:r>
              <a:rPr lang="en-IN" dirty="0" smtClean="0"/>
              <a:t>'])</a:t>
            </a:r>
            <a:endParaRPr lang="en-IN" dirty="0"/>
          </a:p>
        </p:txBody>
      </p:sp>
    </p:spTree>
    <p:extLst>
      <p:ext uri="{BB962C8B-B14F-4D97-AF65-F5344CB8AC3E}">
        <p14:creationId xmlns="" xmlns:p14="http://schemas.microsoft.com/office/powerpoint/2010/main" val="15293185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Dictionary Keys</a:t>
            </a:r>
            <a:endParaRPr lang="en-IN" dirty="0"/>
          </a:p>
        </p:txBody>
      </p:sp>
      <p:sp>
        <p:nvSpPr>
          <p:cNvPr id="3" name="Content Placeholder 2"/>
          <p:cNvSpPr>
            <a:spLocks noGrp="1"/>
          </p:cNvSpPr>
          <p:nvPr>
            <p:ph idx="1"/>
          </p:nvPr>
        </p:nvSpPr>
        <p:spPr/>
        <p:txBody>
          <a:bodyPr>
            <a:normAutofit lnSpcReduction="10000"/>
          </a:bodyPr>
          <a:lstStyle/>
          <a:p>
            <a:r>
              <a:rPr lang="en-US" dirty="0"/>
              <a:t>Dictionary values have no restrictions. They can be any arbitrary Python object, i.e., from </a:t>
            </a:r>
            <a:r>
              <a:rPr lang="en-US" dirty="0" smtClean="0"/>
              <a:t>standard objects </a:t>
            </a:r>
            <a:r>
              <a:rPr lang="en-US" dirty="0"/>
              <a:t>to user-defined objects. However, the same cannot be said of keys</a:t>
            </a:r>
            <a:r>
              <a:rPr lang="en-US" dirty="0" smtClean="0"/>
              <a:t>.</a:t>
            </a:r>
          </a:p>
          <a:p>
            <a:r>
              <a:rPr lang="en-US" b="1" dirty="0"/>
              <a:t>More Than One Entry per Key Not </a:t>
            </a:r>
            <a:r>
              <a:rPr lang="en-US" b="1" dirty="0" smtClean="0"/>
              <a:t>Allowed:</a:t>
            </a:r>
          </a:p>
          <a:p>
            <a:r>
              <a:rPr lang="en-US" dirty="0"/>
              <a:t>One rule is that you are constrained to having only one entry per key. In other words, multiple </a:t>
            </a:r>
            <a:r>
              <a:rPr lang="en-US" dirty="0" smtClean="0"/>
              <a:t>values per </a:t>
            </a:r>
            <a:r>
              <a:rPr lang="en-US" dirty="0"/>
              <a:t>the same key are not allowed. </a:t>
            </a:r>
            <a:r>
              <a:rPr lang="en-US" dirty="0" smtClean="0"/>
              <a:t>When </a:t>
            </a:r>
            <a:r>
              <a:rPr lang="en-US" dirty="0"/>
              <a:t>key </a:t>
            </a:r>
            <a:r>
              <a:rPr lang="en-US" i="1" dirty="0"/>
              <a:t>collisions </a:t>
            </a:r>
            <a:r>
              <a:rPr lang="en-US" dirty="0"/>
              <a:t>are detected (meaning duplicate keys encountered during assignment), </a:t>
            </a:r>
            <a:r>
              <a:rPr lang="en-US" dirty="0" smtClean="0"/>
              <a:t>the last </a:t>
            </a:r>
            <a:r>
              <a:rPr lang="en-US" dirty="0"/>
              <a:t>(most recent) assignment wins.</a:t>
            </a:r>
            <a:endParaRPr lang="en-IN" dirty="0"/>
          </a:p>
        </p:txBody>
      </p:sp>
    </p:spTree>
    <p:extLst>
      <p:ext uri="{BB962C8B-B14F-4D97-AF65-F5344CB8AC3E}">
        <p14:creationId xmlns="" xmlns:p14="http://schemas.microsoft.com/office/powerpoint/2010/main" val="2863057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buNone/>
            </a:pPr>
            <a:r>
              <a:rPr lang="en-IN" dirty="0"/>
              <a:t>&gt;&gt;&gt; dict1 = {' foo':789, 'foo': 'xyz'}</a:t>
            </a:r>
          </a:p>
          <a:p>
            <a:pPr marL="0" indent="0">
              <a:buNone/>
            </a:pPr>
            <a:r>
              <a:rPr lang="en-IN" dirty="0"/>
              <a:t>&gt;&gt;&gt; dict1</a:t>
            </a:r>
          </a:p>
          <a:p>
            <a:pPr marL="0" indent="0">
              <a:buNone/>
            </a:pPr>
            <a:r>
              <a:rPr lang="en-IN" dirty="0"/>
              <a:t>{'foo': 'xyz'}</a:t>
            </a:r>
          </a:p>
          <a:p>
            <a:pPr marL="0" indent="0">
              <a:buNone/>
            </a:pPr>
            <a:r>
              <a:rPr lang="en-IN" dirty="0"/>
              <a:t>&gt;&gt;&gt;</a:t>
            </a:r>
          </a:p>
          <a:p>
            <a:pPr marL="0" indent="0">
              <a:buNone/>
            </a:pPr>
            <a:r>
              <a:rPr lang="en-IN" dirty="0"/>
              <a:t>&gt;&gt;&gt; dict1['foo'] = 123</a:t>
            </a:r>
          </a:p>
          <a:p>
            <a:pPr marL="0" indent="0">
              <a:buNone/>
            </a:pPr>
            <a:r>
              <a:rPr lang="en-IN" dirty="0"/>
              <a:t>&gt;&gt;&gt; dict1</a:t>
            </a:r>
          </a:p>
          <a:p>
            <a:pPr marL="0" indent="0">
              <a:buNone/>
            </a:pPr>
            <a:r>
              <a:rPr lang="en-IN" dirty="0"/>
              <a:t>{'foo': 123}</a:t>
            </a:r>
          </a:p>
        </p:txBody>
      </p:sp>
    </p:spTree>
    <p:extLst>
      <p:ext uri="{BB962C8B-B14F-4D97-AF65-F5344CB8AC3E}">
        <p14:creationId xmlns="" xmlns:p14="http://schemas.microsoft.com/office/powerpoint/2010/main" val="2387881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a:t>Keys Must Be </a:t>
            </a:r>
            <a:r>
              <a:rPr lang="en-IN" b="1" dirty="0" err="1" smtClean="0"/>
              <a:t>Hashable</a:t>
            </a:r>
            <a:endParaRPr lang="en-IN" b="1" dirty="0" smtClean="0"/>
          </a:p>
          <a:p>
            <a:r>
              <a:rPr lang="en-US" dirty="0" smtClean="0"/>
              <a:t>Most </a:t>
            </a:r>
            <a:r>
              <a:rPr lang="en-US" dirty="0"/>
              <a:t>Python objects can serve as keys; however they have </a:t>
            </a:r>
            <a:r>
              <a:rPr lang="en-US" dirty="0" smtClean="0"/>
              <a:t>to be </a:t>
            </a:r>
            <a:r>
              <a:rPr lang="en-US" dirty="0" err="1"/>
              <a:t>hashable</a:t>
            </a:r>
            <a:r>
              <a:rPr lang="en-US" dirty="0"/>
              <a:t> </a:t>
            </a:r>
            <a:r>
              <a:rPr lang="en-US" dirty="0" smtClean="0"/>
              <a:t>objects mutable </a:t>
            </a:r>
            <a:r>
              <a:rPr lang="en-US" dirty="0"/>
              <a:t>types such as lists and dictionaries are disallowed because they cannot </a:t>
            </a:r>
            <a:r>
              <a:rPr lang="en-US" dirty="0" smtClean="0"/>
              <a:t>be </a:t>
            </a:r>
            <a:r>
              <a:rPr lang="en-IN" dirty="0" smtClean="0"/>
              <a:t>hashed</a:t>
            </a:r>
            <a:r>
              <a:rPr lang="en-IN" dirty="0"/>
              <a:t>.</a:t>
            </a:r>
          </a:p>
          <a:p>
            <a:r>
              <a:rPr lang="en-US" dirty="0"/>
              <a:t>All immutable types are </a:t>
            </a:r>
            <a:r>
              <a:rPr lang="en-US" dirty="0" err="1"/>
              <a:t>hashable</a:t>
            </a:r>
            <a:r>
              <a:rPr lang="en-US" dirty="0"/>
              <a:t>, so they can definitely be used as keys. One caveat is </a:t>
            </a:r>
            <a:r>
              <a:rPr lang="en-US" dirty="0" smtClean="0"/>
              <a:t>numbers: Numbers </a:t>
            </a:r>
            <a:r>
              <a:rPr lang="en-US" dirty="0"/>
              <a:t>of the same value represent the same key. In other words, the integer 1 and the float </a:t>
            </a:r>
            <a:r>
              <a:rPr lang="en-US" dirty="0" smtClean="0"/>
              <a:t>1.0 hash </a:t>
            </a:r>
            <a:r>
              <a:rPr lang="en-US" dirty="0"/>
              <a:t>to the same value, meaning that they are identical as keys.</a:t>
            </a:r>
            <a:endParaRPr lang="en-IN" dirty="0"/>
          </a:p>
        </p:txBody>
      </p:sp>
    </p:spTree>
    <p:extLst>
      <p:ext uri="{BB962C8B-B14F-4D97-AF65-F5344CB8AC3E}">
        <p14:creationId xmlns="" xmlns:p14="http://schemas.microsoft.com/office/powerpoint/2010/main" val="4219922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Lists</a:t>
            </a:r>
            <a:endParaRPr lang="en-IN" dirty="0"/>
          </a:p>
        </p:txBody>
      </p:sp>
      <p:sp>
        <p:nvSpPr>
          <p:cNvPr id="3" name="Subtitle 2"/>
          <p:cNvSpPr>
            <a:spLocks noGrp="1"/>
          </p:cNvSpPr>
          <p:nvPr>
            <p:ph type="subTitle" idx="1"/>
          </p:nvPr>
        </p:nvSpPr>
        <p:spPr/>
        <p:txBody>
          <a:bodyPr>
            <a:normAutofit fontScale="85000" lnSpcReduction="20000"/>
          </a:bodyPr>
          <a:lstStyle/>
          <a:p>
            <a:r>
              <a:rPr lang="en-US" dirty="0" smtClean="0"/>
              <a:t>By</a:t>
            </a:r>
          </a:p>
          <a:p>
            <a:r>
              <a:rPr lang="en-US" dirty="0" smtClean="0"/>
              <a:t>Mrs. E. </a:t>
            </a:r>
            <a:r>
              <a:rPr lang="en-US" dirty="0" err="1" smtClean="0"/>
              <a:t>Himabindu</a:t>
            </a:r>
            <a:endParaRPr lang="en-US" dirty="0" smtClean="0"/>
          </a:p>
          <a:p>
            <a:r>
              <a:rPr lang="en-US" dirty="0" smtClean="0"/>
              <a:t>Asst. Professor</a:t>
            </a:r>
          </a:p>
          <a:p>
            <a:r>
              <a:rPr lang="en-US" dirty="0" smtClean="0"/>
              <a:t>SVIT</a:t>
            </a:r>
            <a:endParaRPr lang="en-IN" dirty="0"/>
          </a:p>
        </p:txBody>
      </p:sp>
    </p:spTree>
    <p:extLst>
      <p:ext uri="{BB962C8B-B14F-4D97-AF65-F5344CB8AC3E}">
        <p14:creationId xmlns="" xmlns:p14="http://schemas.microsoft.com/office/powerpoint/2010/main" val="4047292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dirty="0">
                <a:latin typeface="Times New Roman" panose="02020603050405020304" pitchFamily="18" charset="0"/>
                <a:ea typeface="Calibri" panose="020F0502020204030204" pitchFamily="34" charset="0"/>
                <a:cs typeface="Times New Roman" panose="02020603050405020304" pitchFamily="18" charset="0"/>
              </a:rPr>
              <a:t>Lists</a:t>
            </a:r>
            <a:r>
              <a:rPr lang="en-IN" dirty="0" smtClean="0">
                <a:latin typeface="Times New Roman" panose="02020603050405020304" pitchFamily="18" charset="0"/>
                <a:ea typeface="Calibri" panose="020F0502020204030204" pitchFamily="34" charset="0"/>
                <a:cs typeface="Times New Roman" panose="02020603050405020304" pitchFamily="18" charset="0"/>
              </a:rPr>
              <a:t>:</a:t>
            </a:r>
            <a:endParaRPr lang="en-IN" dirty="0"/>
          </a:p>
        </p:txBody>
      </p:sp>
      <p:sp>
        <p:nvSpPr>
          <p:cNvPr id="3" name="Content Placeholder 2"/>
          <p:cNvSpPr>
            <a:spLocks noGrp="1"/>
          </p:cNvSpPr>
          <p:nvPr>
            <p:ph idx="1"/>
          </p:nvPr>
        </p:nvSpPr>
        <p:spPr/>
        <p:txBody>
          <a:bodyPr/>
          <a:lstStyle/>
          <a:p>
            <a:r>
              <a:rPr lang="en-IN" dirty="0"/>
              <a:t>A list is a collection of things, enclosed in [ ] and separated by commas.  The list is a sequence data type which is used to store the collection of data</a:t>
            </a:r>
            <a:r>
              <a:rPr lang="en-IN" dirty="0" smtClean="0"/>
              <a:t>.</a:t>
            </a:r>
          </a:p>
          <a:p>
            <a:endParaRPr lang="en-IN" dirty="0"/>
          </a:p>
          <a:p>
            <a:r>
              <a:rPr lang="en-IN" dirty="0"/>
              <a:t>Like strings, lists provide sequential storage through an index offset and access to single or consecutive elements through slices. lists are flexible container objects that hold an arbitrary number of Python objects.</a:t>
            </a:r>
          </a:p>
          <a:p>
            <a:endParaRPr lang="en-IN" dirty="0"/>
          </a:p>
        </p:txBody>
      </p:sp>
    </p:spTree>
    <p:extLst>
      <p:ext uri="{BB962C8B-B14F-4D97-AF65-F5344CB8AC3E}">
        <p14:creationId xmlns="" xmlns:p14="http://schemas.microsoft.com/office/powerpoint/2010/main" val="29039530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To Create and Assign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Lists</a:t>
            </a:r>
            <a:endParaRPr lang="en-IN" dirty="0"/>
          </a:p>
        </p:txBody>
      </p:sp>
      <p:sp>
        <p:nvSpPr>
          <p:cNvPr id="3" name="Content Placeholder 2"/>
          <p:cNvSpPr>
            <a:spLocks noGrp="1"/>
          </p:cNvSpPr>
          <p:nvPr>
            <p:ph idx="1"/>
          </p:nvPr>
        </p:nvSpPr>
        <p:spPr/>
        <p:txBody>
          <a:bodyPr>
            <a:normAutofit fontScale="55000" lnSpcReduction="20000"/>
          </a:bodyPr>
          <a:lstStyle/>
          <a:p>
            <a:r>
              <a:rPr lang="en-IN" dirty="0"/>
              <a:t>Creating lists is as simple as assigning a value to a variable. Lists are delimited by surrounding square brackets ( </a:t>
            </a:r>
            <a:r>
              <a:rPr lang="en-IN" b="1" dirty="0"/>
              <a:t>[ ] </a:t>
            </a:r>
            <a:r>
              <a:rPr lang="en-IN" dirty="0"/>
              <a:t>). You can also use the factory function.</a:t>
            </a:r>
          </a:p>
          <a:p>
            <a:pPr marL="0" indent="0">
              <a:buNone/>
            </a:pPr>
            <a:r>
              <a:rPr lang="en-IN" dirty="0"/>
              <a:t>&gt;&gt;&gt; l1=[23, 'abc',34.5, ['</a:t>
            </a:r>
            <a:r>
              <a:rPr lang="en-IN" dirty="0" err="1"/>
              <a:t>xy</a:t>
            </a:r>
            <a:r>
              <a:rPr lang="en-IN" dirty="0"/>
              <a:t>','</a:t>
            </a:r>
            <a:r>
              <a:rPr lang="en-IN" dirty="0" err="1"/>
              <a:t>pqr</a:t>
            </a:r>
            <a:r>
              <a:rPr lang="en-IN" dirty="0"/>
              <a:t>'], 4+3j]</a:t>
            </a:r>
          </a:p>
          <a:p>
            <a:pPr marL="0" indent="0">
              <a:buNone/>
            </a:pPr>
            <a:r>
              <a:rPr lang="en-IN" dirty="0"/>
              <a:t>&gt;&gt;&gt; l2=['</a:t>
            </a:r>
            <a:r>
              <a:rPr lang="en-IN" dirty="0" err="1"/>
              <a:t>Raj','Rahul</a:t>
            </a:r>
            <a:r>
              <a:rPr lang="en-IN" dirty="0"/>
              <a:t>']</a:t>
            </a:r>
          </a:p>
          <a:p>
            <a:pPr marL="0" indent="0">
              <a:buNone/>
            </a:pPr>
            <a:r>
              <a:rPr lang="en-IN" dirty="0"/>
              <a:t>&gt;&gt;&gt; print(l1)</a:t>
            </a:r>
          </a:p>
          <a:p>
            <a:pPr marL="0" indent="0">
              <a:buNone/>
            </a:pPr>
            <a:r>
              <a:rPr lang="en-IN" dirty="0"/>
              <a:t>[23, '</a:t>
            </a:r>
            <a:r>
              <a:rPr lang="en-IN" dirty="0" err="1"/>
              <a:t>abc</a:t>
            </a:r>
            <a:r>
              <a:rPr lang="en-IN" dirty="0"/>
              <a:t>', 34.5, ['</a:t>
            </a:r>
            <a:r>
              <a:rPr lang="en-IN" dirty="0" err="1"/>
              <a:t>xy</a:t>
            </a:r>
            <a:r>
              <a:rPr lang="en-IN" dirty="0"/>
              <a:t>', '</a:t>
            </a:r>
            <a:r>
              <a:rPr lang="en-IN" dirty="0" err="1"/>
              <a:t>pqr</a:t>
            </a:r>
            <a:r>
              <a:rPr lang="en-IN" dirty="0"/>
              <a:t>'], (4+3j)]</a:t>
            </a:r>
          </a:p>
          <a:p>
            <a:pPr marL="0" indent="0">
              <a:buNone/>
            </a:pPr>
            <a:r>
              <a:rPr lang="en-IN" dirty="0"/>
              <a:t>&gt;&gt;&gt; print(l2)</a:t>
            </a:r>
          </a:p>
          <a:p>
            <a:pPr marL="0" indent="0">
              <a:buNone/>
            </a:pPr>
            <a:r>
              <a:rPr lang="en-IN" dirty="0"/>
              <a:t>['Raj', 'Rahul']</a:t>
            </a:r>
          </a:p>
          <a:p>
            <a:pPr marL="0" indent="0">
              <a:buNone/>
            </a:pPr>
            <a:r>
              <a:rPr lang="en-IN" dirty="0"/>
              <a:t>&gt;&gt;&gt; l3=[]</a:t>
            </a:r>
          </a:p>
          <a:p>
            <a:pPr marL="0" indent="0">
              <a:buNone/>
            </a:pPr>
            <a:r>
              <a:rPr lang="en-IN" dirty="0"/>
              <a:t>&gt;&gt;&gt; print(l3)</a:t>
            </a:r>
          </a:p>
          <a:p>
            <a:pPr marL="0" indent="0">
              <a:buNone/>
            </a:pPr>
            <a:r>
              <a:rPr lang="en-IN" dirty="0"/>
              <a:t>[]</a:t>
            </a:r>
          </a:p>
          <a:p>
            <a:endParaRPr lang="en-IN" dirty="0"/>
          </a:p>
        </p:txBody>
      </p:sp>
    </p:spTree>
    <p:extLst>
      <p:ext uri="{BB962C8B-B14F-4D97-AF65-F5344CB8AC3E}">
        <p14:creationId xmlns="" xmlns:p14="http://schemas.microsoft.com/office/powerpoint/2010/main" val="2730978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dictionaries may also be created using the factory function </a:t>
            </a:r>
            <a:r>
              <a:rPr lang="en-US" dirty="0" err="1"/>
              <a:t>dict</a:t>
            </a:r>
            <a:r>
              <a:rPr lang="en-US" dirty="0" smtClean="0"/>
              <a:t>().</a:t>
            </a:r>
          </a:p>
          <a:p>
            <a:endParaRPr lang="en-US" dirty="0" smtClean="0"/>
          </a:p>
          <a:p>
            <a:pPr marL="0" indent="0">
              <a:buNone/>
            </a:pPr>
            <a:r>
              <a:rPr lang="en-US" dirty="0"/>
              <a:t>&gt;&gt;&gt; </a:t>
            </a:r>
            <a:r>
              <a:rPr lang="en-US" dirty="0" err="1"/>
              <a:t>fdict</a:t>
            </a:r>
            <a:r>
              <a:rPr lang="en-US" dirty="0"/>
              <a:t> = </a:t>
            </a:r>
            <a:r>
              <a:rPr lang="en-US" dirty="0" err="1"/>
              <a:t>dict</a:t>
            </a:r>
            <a:r>
              <a:rPr lang="en-US" dirty="0"/>
              <a:t>((['x', 1], ['y', 2]))</a:t>
            </a:r>
          </a:p>
          <a:p>
            <a:pPr marL="0" indent="0">
              <a:buNone/>
            </a:pPr>
            <a:r>
              <a:rPr lang="en-IN" dirty="0"/>
              <a:t>&gt;&gt;&gt; </a:t>
            </a:r>
            <a:r>
              <a:rPr lang="en-IN" dirty="0" err="1"/>
              <a:t>fdict</a:t>
            </a:r>
            <a:endParaRPr lang="en-IN" dirty="0"/>
          </a:p>
          <a:p>
            <a:pPr marL="0" indent="0">
              <a:buNone/>
            </a:pPr>
            <a:r>
              <a:rPr lang="en-IN" dirty="0" smtClean="0"/>
              <a:t>{'x</a:t>
            </a:r>
            <a:r>
              <a:rPr lang="en-IN" dirty="0"/>
              <a:t>': </a:t>
            </a:r>
            <a:r>
              <a:rPr lang="en-IN" dirty="0" smtClean="0"/>
              <a:t>1, ‘y’:2}</a:t>
            </a:r>
          </a:p>
          <a:p>
            <a:pPr marL="0" indent="0">
              <a:buNone/>
            </a:pPr>
            <a:endParaRPr lang="en-IN" dirty="0"/>
          </a:p>
        </p:txBody>
      </p:sp>
    </p:spTree>
    <p:extLst>
      <p:ext uri="{BB962C8B-B14F-4D97-AF65-F5344CB8AC3E}">
        <p14:creationId xmlns="" xmlns:p14="http://schemas.microsoft.com/office/powerpoint/2010/main" val="39951660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To access values in lists</a:t>
            </a:r>
            <a:r>
              <a:rPr lang="en-IN"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We </a:t>
            </a:r>
            <a:r>
              <a:rPr lang="en-IN" dirty="0"/>
              <a:t>use the square bracket slice operator (</a:t>
            </a:r>
            <a:r>
              <a:rPr lang="en-IN" b="1" dirty="0"/>
              <a:t>[ ] </a:t>
            </a:r>
            <a:r>
              <a:rPr lang="en-IN" dirty="0"/>
              <a:t>) along with the index or indices to access values in lists.</a:t>
            </a:r>
          </a:p>
          <a:p>
            <a:pPr marL="0" indent="0">
              <a:buNone/>
            </a:pPr>
            <a:r>
              <a:rPr lang="en-IN" dirty="0"/>
              <a:t>&gt;&gt;&gt; l1[0]</a:t>
            </a:r>
          </a:p>
          <a:p>
            <a:pPr marL="0" indent="0">
              <a:buNone/>
            </a:pPr>
            <a:r>
              <a:rPr lang="en-IN" dirty="0"/>
              <a:t>23</a:t>
            </a:r>
          </a:p>
          <a:p>
            <a:pPr marL="0" indent="0">
              <a:buNone/>
            </a:pPr>
            <a:r>
              <a:rPr lang="en-IN" dirty="0"/>
              <a:t>&gt;&gt;&gt; l1[1:4]</a:t>
            </a:r>
          </a:p>
          <a:p>
            <a:pPr marL="0" indent="0">
              <a:buNone/>
            </a:pPr>
            <a:r>
              <a:rPr lang="en-IN" dirty="0"/>
              <a:t>['</a:t>
            </a:r>
            <a:r>
              <a:rPr lang="en-IN" dirty="0" err="1"/>
              <a:t>abc</a:t>
            </a:r>
            <a:r>
              <a:rPr lang="en-IN" dirty="0"/>
              <a:t>', 34.5, ['</a:t>
            </a:r>
            <a:r>
              <a:rPr lang="en-IN" dirty="0" err="1"/>
              <a:t>xy</a:t>
            </a:r>
            <a:r>
              <a:rPr lang="en-IN" dirty="0"/>
              <a:t>', '</a:t>
            </a:r>
            <a:r>
              <a:rPr lang="en-IN" dirty="0" err="1"/>
              <a:t>pqr</a:t>
            </a:r>
            <a:r>
              <a:rPr lang="en-IN" dirty="0"/>
              <a:t>']]</a:t>
            </a:r>
          </a:p>
          <a:p>
            <a:pPr marL="0" indent="0">
              <a:buNone/>
            </a:pPr>
            <a:r>
              <a:rPr lang="en-IN" dirty="0"/>
              <a:t>&gt;&gt;&gt; l1[3][1]</a:t>
            </a:r>
          </a:p>
          <a:p>
            <a:pPr marL="0" indent="0">
              <a:buNone/>
            </a:pPr>
            <a:r>
              <a:rPr lang="en-IN" dirty="0"/>
              <a:t>'</a:t>
            </a:r>
            <a:r>
              <a:rPr lang="en-IN" dirty="0" err="1"/>
              <a:t>pqr</a:t>
            </a:r>
            <a:r>
              <a:rPr lang="en-IN" dirty="0"/>
              <a:t>'</a:t>
            </a:r>
          </a:p>
          <a:p>
            <a:pPr marL="0" indent="0">
              <a:buNone/>
            </a:pPr>
            <a:r>
              <a:rPr lang="en-IN" dirty="0"/>
              <a:t>&gt;&gt;&gt; l1[:2]</a:t>
            </a:r>
          </a:p>
          <a:p>
            <a:pPr marL="0" indent="0">
              <a:buNone/>
            </a:pPr>
            <a:r>
              <a:rPr lang="en-IN" dirty="0"/>
              <a:t>[23, '</a:t>
            </a:r>
            <a:r>
              <a:rPr lang="en-IN" dirty="0" err="1"/>
              <a:t>abc</a:t>
            </a:r>
            <a:r>
              <a:rPr lang="en-IN" dirty="0"/>
              <a:t>']</a:t>
            </a:r>
          </a:p>
          <a:p>
            <a:endParaRPr lang="en-IN" dirty="0"/>
          </a:p>
        </p:txBody>
      </p:sp>
    </p:spTree>
    <p:extLst>
      <p:ext uri="{BB962C8B-B14F-4D97-AF65-F5344CB8AC3E}">
        <p14:creationId xmlns="" xmlns:p14="http://schemas.microsoft.com/office/powerpoint/2010/main" val="30709122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To update lists</a:t>
            </a:r>
            <a:r>
              <a:rPr lang="en-IN"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You </a:t>
            </a:r>
            <a:r>
              <a:rPr lang="en-IN" dirty="0"/>
              <a:t>can update single or multiple elements of lists by giving the slice on the left-hand side of the assignment operator, and you can add to elements in a list with the append() method and insert() </a:t>
            </a:r>
            <a:r>
              <a:rPr lang="en-IN" dirty="0" smtClean="0"/>
              <a:t>method:</a:t>
            </a:r>
          </a:p>
          <a:p>
            <a:pPr marL="0" indent="0">
              <a:buNone/>
            </a:pPr>
            <a:r>
              <a:rPr lang="en-IN" dirty="0" smtClean="0"/>
              <a:t>&gt;&gt;&gt; l1</a:t>
            </a:r>
          </a:p>
          <a:p>
            <a:pPr marL="0" indent="0">
              <a:buNone/>
            </a:pPr>
            <a:r>
              <a:rPr lang="en-IN" dirty="0" smtClean="0"/>
              <a:t>[23, '</a:t>
            </a:r>
            <a:r>
              <a:rPr lang="en-IN" dirty="0" err="1" smtClean="0"/>
              <a:t>abc</a:t>
            </a:r>
            <a:r>
              <a:rPr lang="en-IN" dirty="0" smtClean="0"/>
              <a:t>', 34.5, ['</a:t>
            </a:r>
            <a:r>
              <a:rPr lang="en-IN" dirty="0" err="1" smtClean="0"/>
              <a:t>xy</a:t>
            </a:r>
            <a:r>
              <a:rPr lang="en-IN" dirty="0" smtClean="0"/>
              <a:t>', '</a:t>
            </a:r>
            <a:r>
              <a:rPr lang="en-IN" dirty="0" err="1" smtClean="0"/>
              <a:t>pqr</a:t>
            </a:r>
            <a:r>
              <a:rPr lang="en-IN" dirty="0" smtClean="0"/>
              <a:t>'], (4+3j)]</a:t>
            </a:r>
          </a:p>
          <a:p>
            <a:pPr marL="0" indent="0">
              <a:buNone/>
            </a:pPr>
            <a:r>
              <a:rPr lang="en-IN" dirty="0" smtClean="0"/>
              <a:t>&gt;&gt;&gt; l1[2]</a:t>
            </a:r>
          </a:p>
          <a:p>
            <a:pPr marL="0" indent="0">
              <a:buNone/>
            </a:pPr>
            <a:r>
              <a:rPr lang="en-IN" dirty="0" smtClean="0"/>
              <a:t>34.5</a:t>
            </a:r>
          </a:p>
          <a:p>
            <a:pPr marL="0" indent="0">
              <a:buNone/>
            </a:pPr>
            <a:r>
              <a:rPr lang="en-IN" dirty="0" smtClean="0"/>
              <a:t>&gt;&gt;&gt; l1[2]='Python'</a:t>
            </a:r>
          </a:p>
          <a:p>
            <a:pPr marL="0" indent="0">
              <a:buNone/>
            </a:pPr>
            <a:r>
              <a:rPr lang="en-IN" dirty="0" smtClean="0"/>
              <a:t>&gt;&gt;&gt; l1</a:t>
            </a:r>
          </a:p>
          <a:p>
            <a:pPr marL="0" indent="0">
              <a:buNone/>
            </a:pPr>
            <a:r>
              <a:rPr lang="en-IN" dirty="0" smtClean="0"/>
              <a:t>[23, '</a:t>
            </a:r>
            <a:r>
              <a:rPr lang="en-IN" dirty="0" err="1" smtClean="0"/>
              <a:t>abc</a:t>
            </a:r>
            <a:r>
              <a:rPr lang="en-IN" dirty="0" smtClean="0"/>
              <a:t>', 'Python', ['</a:t>
            </a:r>
            <a:r>
              <a:rPr lang="en-IN" dirty="0" err="1" smtClean="0"/>
              <a:t>xy</a:t>
            </a:r>
            <a:r>
              <a:rPr lang="en-IN" dirty="0" smtClean="0"/>
              <a:t>', '</a:t>
            </a:r>
            <a:r>
              <a:rPr lang="en-IN" dirty="0" err="1" smtClean="0"/>
              <a:t>pqr</a:t>
            </a:r>
            <a:r>
              <a:rPr lang="en-IN" dirty="0" smtClean="0"/>
              <a:t>'], (4+3j)]</a:t>
            </a:r>
            <a:endParaRPr lang="en-IN" dirty="0"/>
          </a:p>
        </p:txBody>
      </p:sp>
    </p:spTree>
    <p:extLst>
      <p:ext uri="{BB962C8B-B14F-4D97-AF65-F5344CB8AC3E}">
        <p14:creationId xmlns="" xmlns:p14="http://schemas.microsoft.com/office/powerpoint/2010/main" val="3789282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246912" y="2529223"/>
            <a:ext cx="9601196" cy="3318936"/>
          </a:xfrm>
        </p:spPr>
        <p:txBody>
          <a:bodyPr/>
          <a:lstStyle/>
          <a:p>
            <a:pPr marL="0" indent="0">
              <a:buNone/>
            </a:pPr>
            <a:r>
              <a:rPr lang="en-IN" dirty="0"/>
              <a:t>&gt;&gt;&gt; l1.append('program')</a:t>
            </a:r>
          </a:p>
          <a:p>
            <a:pPr marL="0" indent="0">
              <a:buNone/>
            </a:pPr>
            <a:r>
              <a:rPr lang="en-IN" dirty="0"/>
              <a:t>&gt;&gt;&gt; l1</a:t>
            </a:r>
          </a:p>
          <a:p>
            <a:pPr marL="0" indent="0">
              <a:buNone/>
            </a:pPr>
            <a:r>
              <a:rPr lang="en-IN" dirty="0"/>
              <a:t>[23, '</a:t>
            </a:r>
            <a:r>
              <a:rPr lang="en-IN" dirty="0" err="1"/>
              <a:t>abc</a:t>
            </a:r>
            <a:r>
              <a:rPr lang="en-IN" dirty="0"/>
              <a:t>', 34.5, ['</a:t>
            </a:r>
            <a:r>
              <a:rPr lang="en-IN" dirty="0" err="1"/>
              <a:t>xy</a:t>
            </a:r>
            <a:r>
              <a:rPr lang="en-IN" dirty="0"/>
              <a:t>', '</a:t>
            </a:r>
            <a:r>
              <a:rPr lang="en-IN" dirty="0" err="1"/>
              <a:t>pqr</a:t>
            </a:r>
            <a:r>
              <a:rPr lang="en-IN" dirty="0"/>
              <a:t>'], (4+3j), 'program']</a:t>
            </a:r>
          </a:p>
          <a:p>
            <a:pPr marL="0" indent="0">
              <a:buNone/>
            </a:pPr>
            <a:r>
              <a:rPr lang="en-IN" dirty="0"/>
              <a:t>&gt;&gt;&gt; l1.insert(2,'lab')</a:t>
            </a:r>
          </a:p>
          <a:p>
            <a:pPr marL="0" indent="0">
              <a:buNone/>
            </a:pPr>
            <a:r>
              <a:rPr lang="en-IN" dirty="0"/>
              <a:t>&gt;&gt;&gt; l1</a:t>
            </a:r>
          </a:p>
          <a:p>
            <a:pPr marL="0" indent="0">
              <a:buNone/>
            </a:pPr>
            <a:r>
              <a:rPr lang="en-IN" dirty="0"/>
              <a:t>[23, '</a:t>
            </a:r>
            <a:r>
              <a:rPr lang="en-IN" dirty="0" err="1"/>
              <a:t>abc</a:t>
            </a:r>
            <a:r>
              <a:rPr lang="en-IN" dirty="0"/>
              <a:t>', 'lab', 34.5, ['</a:t>
            </a:r>
            <a:r>
              <a:rPr lang="en-IN" dirty="0" err="1"/>
              <a:t>xy</a:t>
            </a:r>
            <a:r>
              <a:rPr lang="en-IN" dirty="0"/>
              <a:t>', '</a:t>
            </a:r>
            <a:r>
              <a:rPr lang="en-IN" dirty="0" err="1"/>
              <a:t>pqr</a:t>
            </a:r>
            <a:r>
              <a:rPr lang="en-IN" dirty="0"/>
              <a:t>'], (4+3j), 'program']</a:t>
            </a:r>
          </a:p>
          <a:p>
            <a:pPr marL="0" indent="0">
              <a:buNone/>
            </a:pPr>
            <a:endParaRPr lang="en-IN" dirty="0"/>
          </a:p>
        </p:txBody>
      </p:sp>
    </p:spTree>
    <p:extLst>
      <p:ext uri="{BB962C8B-B14F-4D97-AF65-F5344CB8AC3E}">
        <p14:creationId xmlns="" xmlns:p14="http://schemas.microsoft.com/office/powerpoint/2010/main" val="21024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To Remove List Elements and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Lists</a:t>
            </a: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To </a:t>
            </a:r>
            <a:r>
              <a:rPr lang="en-IN" dirty="0"/>
              <a:t>remove a list element, you can use either the </a:t>
            </a:r>
            <a:r>
              <a:rPr lang="en-IN" b="1" dirty="0"/>
              <a:t>del </a:t>
            </a:r>
            <a:r>
              <a:rPr lang="en-IN" dirty="0"/>
              <a:t>statement if you know exactly which element(s) you are deleting or the remove() method if you do not know. </a:t>
            </a:r>
          </a:p>
          <a:p>
            <a:pPr marL="0" indent="0">
              <a:buNone/>
            </a:pPr>
            <a:r>
              <a:rPr lang="en-IN" dirty="0"/>
              <a:t>&gt;&gt;&gt; l1</a:t>
            </a:r>
          </a:p>
          <a:p>
            <a:pPr marL="0" indent="0">
              <a:buNone/>
            </a:pPr>
            <a:r>
              <a:rPr lang="en-IN" dirty="0"/>
              <a:t>[23, '</a:t>
            </a:r>
            <a:r>
              <a:rPr lang="en-IN" dirty="0" err="1"/>
              <a:t>abc</a:t>
            </a:r>
            <a:r>
              <a:rPr lang="en-IN" dirty="0"/>
              <a:t>', 'lab', 34.5, ['</a:t>
            </a:r>
            <a:r>
              <a:rPr lang="en-IN" dirty="0" err="1"/>
              <a:t>xy</a:t>
            </a:r>
            <a:r>
              <a:rPr lang="en-IN" dirty="0"/>
              <a:t>', '</a:t>
            </a:r>
            <a:r>
              <a:rPr lang="en-IN" dirty="0" err="1"/>
              <a:t>pqr</a:t>
            </a:r>
            <a:r>
              <a:rPr lang="en-IN" dirty="0"/>
              <a:t>'], (4+3j), 'program']</a:t>
            </a:r>
          </a:p>
          <a:p>
            <a:pPr marL="0" indent="0">
              <a:buNone/>
            </a:pPr>
            <a:r>
              <a:rPr lang="en-IN" dirty="0"/>
              <a:t>&gt;&gt;&gt; del l1[1]</a:t>
            </a:r>
          </a:p>
          <a:p>
            <a:pPr marL="0" indent="0">
              <a:buNone/>
            </a:pPr>
            <a:r>
              <a:rPr lang="en-IN" dirty="0"/>
              <a:t>&gt;&gt;&gt; l1</a:t>
            </a:r>
          </a:p>
          <a:p>
            <a:pPr marL="0" indent="0">
              <a:buNone/>
            </a:pPr>
            <a:r>
              <a:rPr lang="en-IN" dirty="0"/>
              <a:t>[23, 'lab', 34.5, ['</a:t>
            </a:r>
            <a:r>
              <a:rPr lang="en-IN" dirty="0" err="1"/>
              <a:t>xy</a:t>
            </a:r>
            <a:r>
              <a:rPr lang="en-IN" dirty="0"/>
              <a:t>', '</a:t>
            </a:r>
            <a:r>
              <a:rPr lang="en-IN" dirty="0" err="1"/>
              <a:t>pqr</a:t>
            </a:r>
            <a:r>
              <a:rPr lang="en-IN" dirty="0"/>
              <a:t>'], (4+3j), 'program']</a:t>
            </a:r>
          </a:p>
          <a:p>
            <a:pPr marL="0" indent="0">
              <a:buNone/>
            </a:pPr>
            <a:r>
              <a:rPr lang="en-IN" dirty="0"/>
              <a:t>&gt;&gt;&gt; l1.remove('lab')</a:t>
            </a:r>
          </a:p>
          <a:p>
            <a:pPr marL="0" indent="0">
              <a:buNone/>
            </a:pPr>
            <a:r>
              <a:rPr lang="en-IN" dirty="0"/>
              <a:t>&gt;&gt;&gt; l1</a:t>
            </a:r>
          </a:p>
          <a:p>
            <a:pPr marL="0" indent="0">
              <a:buNone/>
            </a:pPr>
            <a:r>
              <a:rPr lang="en-IN" dirty="0"/>
              <a:t>[23, 34.5, ['</a:t>
            </a:r>
            <a:r>
              <a:rPr lang="en-IN" dirty="0" err="1"/>
              <a:t>xy</a:t>
            </a:r>
            <a:r>
              <a:rPr lang="en-IN" dirty="0"/>
              <a:t>', '</a:t>
            </a:r>
            <a:r>
              <a:rPr lang="en-IN" dirty="0" err="1"/>
              <a:t>pqr</a:t>
            </a:r>
            <a:r>
              <a:rPr lang="en-IN" dirty="0"/>
              <a:t>'], (4+3j), 'program']</a:t>
            </a:r>
          </a:p>
        </p:txBody>
      </p:sp>
    </p:spTree>
    <p:extLst>
      <p:ext uri="{BB962C8B-B14F-4D97-AF65-F5344CB8AC3E}">
        <p14:creationId xmlns="" xmlns:p14="http://schemas.microsoft.com/office/powerpoint/2010/main" val="67479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dirty="0"/>
              <a:t>You can also use the pop() method to remove and return a specific object from a list.</a:t>
            </a:r>
          </a:p>
          <a:p>
            <a:pPr marL="0" indent="0">
              <a:buNone/>
            </a:pPr>
            <a:r>
              <a:rPr lang="en-IN" dirty="0"/>
              <a:t>&gt;&gt;&gt; l1.pop(1)</a:t>
            </a:r>
          </a:p>
          <a:p>
            <a:pPr marL="0" indent="0">
              <a:buNone/>
            </a:pPr>
            <a:r>
              <a:rPr lang="en-IN" dirty="0"/>
              <a:t>34.5</a:t>
            </a:r>
          </a:p>
          <a:p>
            <a:pPr marL="0" indent="0">
              <a:buNone/>
            </a:pPr>
            <a:r>
              <a:rPr lang="en-IN" dirty="0"/>
              <a:t>&gt;&gt;&gt; l1</a:t>
            </a:r>
          </a:p>
          <a:p>
            <a:pPr marL="0" indent="0">
              <a:buNone/>
            </a:pPr>
            <a:r>
              <a:rPr lang="en-IN" dirty="0"/>
              <a:t>[23, ['</a:t>
            </a:r>
            <a:r>
              <a:rPr lang="en-IN" dirty="0" err="1"/>
              <a:t>xy</a:t>
            </a:r>
            <a:r>
              <a:rPr lang="en-IN" dirty="0"/>
              <a:t>', '</a:t>
            </a:r>
            <a:r>
              <a:rPr lang="en-IN" dirty="0" err="1"/>
              <a:t>pqr</a:t>
            </a:r>
            <a:r>
              <a:rPr lang="en-IN" dirty="0"/>
              <a:t>'], (4+3j), 'program']</a:t>
            </a:r>
          </a:p>
          <a:p>
            <a:pPr marL="0" indent="0">
              <a:buNone/>
            </a:pPr>
            <a:r>
              <a:rPr lang="en-IN" dirty="0"/>
              <a:t> </a:t>
            </a:r>
          </a:p>
          <a:p>
            <a:r>
              <a:rPr lang="en-IN" dirty="0"/>
              <a:t>If you want to explicitly remove an entire list, then use the </a:t>
            </a:r>
            <a:r>
              <a:rPr lang="en-IN" b="1" dirty="0"/>
              <a:t>del </a:t>
            </a:r>
            <a:r>
              <a:rPr lang="en-IN" dirty="0"/>
              <a:t>statement:</a:t>
            </a:r>
          </a:p>
          <a:p>
            <a:pPr marL="0" indent="0">
              <a:buNone/>
            </a:pPr>
            <a:r>
              <a:rPr lang="en-IN" dirty="0"/>
              <a:t>&gt;&gt;&gt;del l1</a:t>
            </a:r>
          </a:p>
          <a:p>
            <a:endParaRPr lang="en-IN" dirty="0"/>
          </a:p>
        </p:txBody>
      </p:sp>
    </p:spTree>
    <p:extLst>
      <p:ext uri="{BB962C8B-B14F-4D97-AF65-F5344CB8AC3E}">
        <p14:creationId xmlns="" xmlns:p14="http://schemas.microsoft.com/office/powerpoint/2010/main" val="32947398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smtClean="0">
                <a:latin typeface="Times New Roman" panose="02020603050405020304" pitchFamily="18" charset="0"/>
                <a:ea typeface="Calibri" panose="020F0502020204030204" pitchFamily="34" charset="0"/>
                <a:cs typeface="Times New Roman" panose="02020603050405020304" pitchFamily="18" charset="0"/>
              </a:rPr>
              <a:t>Operators</a:t>
            </a:r>
            <a:endParaRPr lang="en-IN" dirty="0"/>
          </a:p>
        </p:txBody>
      </p:sp>
      <p:sp>
        <p:nvSpPr>
          <p:cNvPr id="3" name="Content Placeholder 2"/>
          <p:cNvSpPr>
            <a:spLocks noGrp="1"/>
          </p:cNvSpPr>
          <p:nvPr>
            <p:ph idx="1"/>
          </p:nvPr>
        </p:nvSpPr>
        <p:spPr/>
        <p:txBody>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Standard Type Operators</a:t>
            </a:r>
            <a:r>
              <a:rPr lang="en-IN" b="1"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400" b="1" dirty="0" smtClean="0">
                <a:effectLst/>
                <a:latin typeface="Times New Roman" panose="02020603050405020304" pitchFamily="18" charset="0"/>
                <a:ea typeface="Calibri" panose="020F0502020204030204" pitchFamily="34" charset="0"/>
                <a:cs typeface="Times New Roman" panose="02020603050405020304" pitchFamily="18" charset="0"/>
              </a:rPr>
              <a:t>Sequence Type Operators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b="1" dirty="0" smtClean="0">
                <a:effectLst/>
                <a:latin typeface="Times New Roman" panose="02020603050405020304" pitchFamily="18" charset="0"/>
                <a:ea typeface="Calibri" panose="020F0502020204030204" pitchFamily="34" charset="0"/>
                <a:cs typeface="Times New Roman" panose="02020603050405020304" pitchFamily="18" charset="0"/>
              </a:rPr>
              <a:t>List Type Operators and List Comprehensions</a:t>
            </a:r>
            <a:endParaRPr lang="en-IN"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468769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Standard Type Operators</a:t>
            </a:r>
            <a:r>
              <a:rPr lang="en-IN"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IN" dirty="0"/>
          </a:p>
        </p:txBody>
      </p:sp>
      <p:sp>
        <p:nvSpPr>
          <p:cNvPr id="3" name="Content Placeholder 2"/>
          <p:cNvSpPr>
            <a:spLocks noGrp="1"/>
          </p:cNvSpPr>
          <p:nvPr>
            <p:ph idx="1"/>
          </p:nvPr>
        </p:nvSpPr>
        <p:spPr/>
        <p:txBody>
          <a:bodyPr>
            <a:normAutofit fontScale="62500" lnSpcReduction="20000"/>
          </a:bodyPr>
          <a:lstStyle/>
          <a:p>
            <a:r>
              <a:rPr lang="en-IN" dirty="0"/>
              <a:t>Standard operators which are object value comparison operators (&lt; , &gt;, &lt;=, &gt;=, = =, !=,(or &lt; &gt;), </a:t>
            </a:r>
            <a:r>
              <a:rPr lang="en-IN" dirty="0" err="1"/>
              <a:t>obeject</a:t>
            </a:r>
            <a:r>
              <a:rPr lang="en-IN" dirty="0"/>
              <a:t> identity comparison operators(is, is not) and Boolean operators (and, or, not) can be used with list standard type also.</a:t>
            </a:r>
          </a:p>
          <a:p>
            <a:r>
              <a:rPr lang="en-IN" dirty="0"/>
              <a:t>Examples:</a:t>
            </a:r>
          </a:p>
          <a:p>
            <a:pPr marL="0" indent="0">
              <a:buNone/>
            </a:pPr>
            <a:r>
              <a:rPr lang="en-IN" dirty="0"/>
              <a:t>&gt;&gt;&gt; list1 = ['</a:t>
            </a:r>
            <a:r>
              <a:rPr lang="en-IN" dirty="0" err="1"/>
              <a:t>abc</a:t>
            </a:r>
            <a:r>
              <a:rPr lang="en-IN" dirty="0"/>
              <a:t>', 123]</a:t>
            </a:r>
          </a:p>
          <a:p>
            <a:pPr marL="0" indent="0">
              <a:buNone/>
            </a:pPr>
            <a:r>
              <a:rPr lang="en-IN" dirty="0"/>
              <a:t>&gt;&gt;&gt; list2 = ['xyz', 789]</a:t>
            </a:r>
          </a:p>
          <a:p>
            <a:pPr marL="0" indent="0">
              <a:buNone/>
            </a:pPr>
            <a:r>
              <a:rPr lang="en-IN" dirty="0"/>
              <a:t>&gt;&gt;&gt; list3 = ['</a:t>
            </a:r>
            <a:r>
              <a:rPr lang="en-IN" dirty="0" err="1"/>
              <a:t>abc</a:t>
            </a:r>
            <a:r>
              <a:rPr lang="en-IN" dirty="0"/>
              <a:t>', 123]</a:t>
            </a:r>
          </a:p>
          <a:p>
            <a:pPr marL="0" indent="0">
              <a:buNone/>
            </a:pPr>
            <a:r>
              <a:rPr lang="en-IN" dirty="0"/>
              <a:t>&gt;&gt;&gt; list1&lt;list2</a:t>
            </a:r>
          </a:p>
          <a:p>
            <a:pPr marL="0" indent="0">
              <a:buNone/>
            </a:pPr>
            <a:r>
              <a:rPr lang="en-IN" dirty="0"/>
              <a:t>True</a:t>
            </a:r>
          </a:p>
          <a:p>
            <a:pPr marL="0" indent="0">
              <a:buNone/>
            </a:pPr>
            <a:r>
              <a:rPr lang="en-IN" dirty="0"/>
              <a:t>&gt;&gt;&gt; list2&lt;list1</a:t>
            </a:r>
          </a:p>
          <a:p>
            <a:pPr marL="0" indent="0">
              <a:buNone/>
            </a:pPr>
            <a:r>
              <a:rPr lang="en-IN" dirty="0"/>
              <a:t>False</a:t>
            </a:r>
          </a:p>
          <a:p>
            <a:endParaRPr lang="en-IN" dirty="0"/>
          </a:p>
        </p:txBody>
      </p:sp>
    </p:spTree>
    <p:extLst>
      <p:ext uri="{BB962C8B-B14F-4D97-AF65-F5344CB8AC3E}">
        <p14:creationId xmlns="" xmlns:p14="http://schemas.microsoft.com/office/powerpoint/2010/main" val="31148466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IN" dirty="0"/>
              <a:t>&gt;&gt;&gt; list2&gt;list3 and list1==list3</a:t>
            </a:r>
          </a:p>
          <a:p>
            <a:pPr marL="0" indent="0">
              <a:buNone/>
            </a:pPr>
            <a:r>
              <a:rPr lang="en-IN" dirty="0"/>
              <a:t>True</a:t>
            </a:r>
          </a:p>
          <a:p>
            <a:pPr marL="0" indent="0">
              <a:buNone/>
            </a:pPr>
            <a:r>
              <a:rPr lang="en-IN" dirty="0"/>
              <a:t>&gt;&gt;&gt; list1 is list3</a:t>
            </a:r>
          </a:p>
          <a:p>
            <a:pPr marL="0" indent="0">
              <a:buNone/>
            </a:pPr>
            <a:r>
              <a:rPr lang="en-IN" dirty="0"/>
              <a:t>False</a:t>
            </a:r>
          </a:p>
          <a:p>
            <a:pPr marL="0" indent="0">
              <a:buNone/>
            </a:pPr>
            <a:r>
              <a:rPr lang="en-IN" dirty="0"/>
              <a:t>&gt;&gt;&gt; list3=list1</a:t>
            </a:r>
          </a:p>
          <a:p>
            <a:pPr marL="0" indent="0">
              <a:buNone/>
            </a:pPr>
            <a:r>
              <a:rPr lang="en-IN" dirty="0"/>
              <a:t>&gt;&gt;&gt; list1 is list3</a:t>
            </a:r>
          </a:p>
          <a:p>
            <a:pPr marL="0" indent="0">
              <a:buNone/>
            </a:pPr>
            <a:r>
              <a:rPr lang="en-IN" dirty="0"/>
              <a:t>True</a:t>
            </a:r>
          </a:p>
          <a:p>
            <a:pPr marL="0" indent="0">
              <a:buNone/>
            </a:pPr>
            <a:r>
              <a:rPr lang="en-IN" dirty="0"/>
              <a:t>&gt;&gt;&gt; list1 is not list2</a:t>
            </a:r>
          </a:p>
          <a:p>
            <a:pPr marL="0" indent="0">
              <a:buNone/>
            </a:pPr>
            <a:r>
              <a:rPr lang="en-IN" dirty="0"/>
              <a:t>True</a:t>
            </a:r>
          </a:p>
          <a:p>
            <a:endParaRPr lang="en-IN" dirty="0"/>
          </a:p>
        </p:txBody>
      </p:sp>
    </p:spTree>
    <p:extLst>
      <p:ext uri="{BB962C8B-B14F-4D97-AF65-F5344CB8AC3E}">
        <p14:creationId xmlns="" xmlns:p14="http://schemas.microsoft.com/office/powerpoint/2010/main" val="1491001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Sequence Type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Operators</a:t>
            </a:r>
            <a:endParaRPr lang="en-IN" dirty="0"/>
          </a:p>
        </p:txBody>
      </p:sp>
      <p:sp>
        <p:nvSpPr>
          <p:cNvPr id="3" name="Content Placeholder 2"/>
          <p:cNvSpPr>
            <a:spLocks noGrp="1"/>
          </p:cNvSpPr>
          <p:nvPr>
            <p:ph idx="1"/>
          </p:nvPr>
        </p:nvSpPr>
        <p:spPr/>
        <p:txBody>
          <a:bodyPr>
            <a:noAutofit/>
          </a:bodyPr>
          <a:lstStyle/>
          <a:p>
            <a:r>
              <a:rPr lang="en-IN" sz="1700" b="1" dirty="0"/>
              <a:t>Slices ( [ ] and [ : ] )</a:t>
            </a:r>
            <a:endParaRPr lang="en-IN" sz="1700" dirty="0"/>
          </a:p>
          <a:p>
            <a:r>
              <a:rPr lang="en-IN" sz="1700" dirty="0"/>
              <a:t>Slicing with lists is very similar to strings, but rather than using individual characters or substrings, slices of lists pull out an object or a group of objects that are elements of the list operated on. Focusing specifically on lists, we make the following definitions:</a:t>
            </a:r>
          </a:p>
          <a:p>
            <a:pPr marL="0" indent="0">
              <a:buNone/>
            </a:pPr>
            <a:r>
              <a:rPr lang="en-IN" sz="1700" dirty="0"/>
              <a:t>Examples:</a:t>
            </a:r>
          </a:p>
          <a:p>
            <a:pPr marL="0" indent="0">
              <a:buNone/>
            </a:pPr>
            <a:r>
              <a:rPr lang="en-IN" sz="1700" dirty="0"/>
              <a:t>&gt;&gt;&gt; l1=[45,76.5,['</a:t>
            </a:r>
            <a:r>
              <a:rPr lang="en-IN" sz="1700" dirty="0" err="1"/>
              <a:t>a','b</a:t>
            </a:r>
            <a:r>
              <a:rPr lang="en-IN" sz="1700" dirty="0"/>
              <a:t>'],'xxx',8-3j]</a:t>
            </a:r>
          </a:p>
          <a:p>
            <a:pPr marL="0" indent="0">
              <a:buNone/>
            </a:pPr>
            <a:r>
              <a:rPr lang="en-IN" sz="1700" dirty="0"/>
              <a:t>&gt;&gt;&gt; l1[1]</a:t>
            </a:r>
          </a:p>
          <a:p>
            <a:pPr marL="0" indent="0">
              <a:buNone/>
            </a:pPr>
            <a:r>
              <a:rPr lang="en-IN" sz="1700" dirty="0"/>
              <a:t>76.5</a:t>
            </a:r>
          </a:p>
          <a:p>
            <a:pPr marL="0" indent="0">
              <a:buNone/>
            </a:pPr>
            <a:r>
              <a:rPr lang="en-IN" sz="1700" dirty="0" smtClean="0"/>
              <a:t>&gt;&gt;&gt; l1[2:]					&gt;&gt;&gt;l1[0]=[44,77,55]		</a:t>
            </a:r>
          </a:p>
          <a:p>
            <a:pPr marL="0" indent="0">
              <a:buNone/>
            </a:pPr>
            <a:r>
              <a:rPr lang="en-IN" sz="1700" dirty="0" smtClean="0"/>
              <a:t>[[</a:t>
            </a:r>
            <a:r>
              <a:rPr lang="en-IN" sz="1700" dirty="0"/>
              <a:t>'a', 'b'], 'xxx', (8-3j</a:t>
            </a:r>
            <a:r>
              <a:rPr lang="en-IN" sz="1700" dirty="0" smtClean="0"/>
              <a:t>)]				&gt;&gt;&gt;l1</a:t>
            </a:r>
            <a:endParaRPr lang="en-IN" sz="1700" dirty="0"/>
          </a:p>
          <a:p>
            <a:pPr>
              <a:lnSpc>
                <a:spcPct val="107000"/>
              </a:lnSpc>
              <a:spcAft>
                <a:spcPts val="800"/>
              </a:spcAft>
            </a:pPr>
            <a:r>
              <a:rPr lang="en-IN" sz="1700" dirty="0"/>
              <a:t>&gt;&gt;&gt; l1[2][1</a:t>
            </a:r>
            <a:r>
              <a:rPr lang="en-IN" sz="1700" dirty="0" smtClean="0"/>
              <a:t>]				</a:t>
            </a:r>
            <a:r>
              <a:rPr lang="en-IN" sz="1800" dirty="0" smtClean="0">
                <a:effectLst/>
                <a:latin typeface="Times New Roman" panose="02020603050405020304" pitchFamily="18" charset="0"/>
                <a:ea typeface="Calibri" panose="020F0502020204030204" pitchFamily="34" charset="0"/>
                <a:cs typeface="Times New Roman" panose="02020603050405020304" pitchFamily="18" charset="0"/>
              </a:rPr>
              <a:t>[[44, 77, 55], 76.5, ['a', 'b'], 'xxx', (8-3j)]</a:t>
            </a:r>
            <a:endParaRPr lang="en-IN"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700" dirty="0" smtClean="0"/>
              <a:t>'b'</a:t>
            </a:r>
            <a:endParaRPr lang="en-IN" sz="1700" dirty="0"/>
          </a:p>
        </p:txBody>
      </p:sp>
    </p:spTree>
    <p:extLst>
      <p:ext uri="{BB962C8B-B14F-4D97-AF65-F5344CB8AC3E}">
        <p14:creationId xmlns="" xmlns:p14="http://schemas.microsoft.com/office/powerpoint/2010/main" val="33660168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25000" lnSpcReduction="20000"/>
          </a:bodyPr>
          <a:lstStyle/>
          <a:p>
            <a:r>
              <a:rPr lang="en-IN" sz="4800" dirty="0" smtClean="0"/>
              <a:t>Membership ( in, not in )</a:t>
            </a:r>
          </a:p>
          <a:p>
            <a:pPr marL="0" indent="0">
              <a:buNone/>
            </a:pPr>
            <a:r>
              <a:rPr lang="en-IN" sz="4800" dirty="0" smtClean="0"/>
              <a:t>With lists , we can check whether an object is a member of a list.</a:t>
            </a:r>
          </a:p>
          <a:p>
            <a:pPr marL="0" indent="0">
              <a:buNone/>
            </a:pPr>
            <a:r>
              <a:rPr lang="en-IN" sz="4800" dirty="0" smtClean="0"/>
              <a:t>&gt;&gt;&gt; l1</a:t>
            </a:r>
          </a:p>
          <a:p>
            <a:pPr marL="0" indent="0">
              <a:buNone/>
            </a:pPr>
            <a:r>
              <a:rPr lang="en-IN" sz="4800" dirty="0" smtClean="0"/>
              <a:t>[[44, 77, 55], 76.5, ['a', 'b'], 'xxx', (8-3j)]</a:t>
            </a:r>
          </a:p>
          <a:p>
            <a:pPr marL="0" indent="0">
              <a:buNone/>
            </a:pPr>
            <a:r>
              <a:rPr lang="en-IN" sz="4800" dirty="0" smtClean="0"/>
              <a:t>&gt;&gt;&gt; 'xxx' in l1</a:t>
            </a:r>
          </a:p>
          <a:p>
            <a:pPr marL="0" indent="0">
              <a:buNone/>
            </a:pPr>
            <a:r>
              <a:rPr lang="en-IN" sz="4800" dirty="0" smtClean="0"/>
              <a:t>True</a:t>
            </a:r>
          </a:p>
          <a:p>
            <a:pPr marL="0" indent="0">
              <a:buNone/>
            </a:pPr>
            <a:r>
              <a:rPr lang="en-IN" sz="4800" dirty="0" smtClean="0"/>
              <a:t>&gt;&gt;&gt; 'b' in l1</a:t>
            </a:r>
          </a:p>
          <a:p>
            <a:pPr marL="0" indent="0">
              <a:buNone/>
            </a:pPr>
            <a:r>
              <a:rPr lang="en-IN" sz="4800" dirty="0" smtClean="0"/>
              <a:t>False</a:t>
            </a:r>
          </a:p>
          <a:p>
            <a:pPr marL="0" indent="0">
              <a:buNone/>
            </a:pPr>
            <a:r>
              <a:rPr lang="en-IN" sz="4800" dirty="0" smtClean="0"/>
              <a:t>&gt;&gt;&gt; 'b' in l1[2]</a:t>
            </a:r>
          </a:p>
          <a:p>
            <a:pPr marL="0" indent="0">
              <a:buNone/>
            </a:pPr>
            <a:r>
              <a:rPr lang="en-IN" sz="4800" dirty="0" smtClean="0"/>
              <a:t>True</a:t>
            </a:r>
          </a:p>
          <a:p>
            <a:pPr marL="0" indent="0">
              <a:buNone/>
            </a:pPr>
            <a:r>
              <a:rPr lang="en-IN" sz="4800" dirty="0" smtClean="0"/>
              <a:t>&gt;&gt;&gt; 76.5 not in l1</a:t>
            </a:r>
          </a:p>
          <a:p>
            <a:pPr marL="0" indent="0">
              <a:buNone/>
            </a:pPr>
            <a:r>
              <a:rPr lang="en-IN" sz="4800" dirty="0" smtClean="0"/>
              <a:t>False</a:t>
            </a:r>
          </a:p>
          <a:p>
            <a:endParaRPr lang="en-IN" dirty="0"/>
          </a:p>
        </p:txBody>
      </p:sp>
    </p:spTree>
    <p:extLst>
      <p:ext uri="{BB962C8B-B14F-4D97-AF65-F5344CB8AC3E}">
        <p14:creationId xmlns="" xmlns:p14="http://schemas.microsoft.com/office/powerpoint/2010/main" val="1606361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US" dirty="0"/>
              <a:t>dictionaries may also be created using a very convenient </a:t>
            </a:r>
            <a:r>
              <a:rPr lang="en-US" dirty="0" smtClean="0"/>
              <a:t>built-in method </a:t>
            </a:r>
            <a:r>
              <a:rPr lang="en-US" dirty="0"/>
              <a:t>for creating a "default" dictionary whose elements all have the same value (defaulting to None </a:t>
            </a:r>
            <a:r>
              <a:rPr lang="en-US" dirty="0" smtClean="0"/>
              <a:t>if </a:t>
            </a:r>
            <a:r>
              <a:rPr lang="en-IN" dirty="0" smtClean="0"/>
              <a:t>not </a:t>
            </a:r>
            <a:r>
              <a:rPr lang="en-IN" dirty="0"/>
              <a:t>given), </a:t>
            </a:r>
            <a:r>
              <a:rPr lang="en-IN" dirty="0" err="1"/>
              <a:t>fromkeys</a:t>
            </a:r>
            <a:r>
              <a:rPr lang="en-IN" dirty="0" smtClean="0"/>
              <a:t>():</a:t>
            </a:r>
          </a:p>
          <a:p>
            <a:pPr marL="0" indent="0">
              <a:buNone/>
            </a:pPr>
            <a:r>
              <a:rPr lang="en-IN" dirty="0" smtClean="0"/>
              <a:t>&gt;&gt;&gt; </a:t>
            </a:r>
            <a:r>
              <a:rPr lang="en-IN" dirty="0" err="1" smtClean="0"/>
              <a:t>ddict</a:t>
            </a:r>
            <a:r>
              <a:rPr lang="en-IN" dirty="0" smtClean="0"/>
              <a:t> = {}.</a:t>
            </a:r>
            <a:r>
              <a:rPr lang="en-IN" dirty="0" err="1" smtClean="0"/>
              <a:t>fromkeys</a:t>
            </a:r>
            <a:r>
              <a:rPr lang="en-IN" dirty="0" smtClean="0"/>
              <a:t>(('x', 'y'), -1)</a:t>
            </a:r>
          </a:p>
          <a:p>
            <a:pPr marL="0" indent="0">
              <a:buNone/>
            </a:pPr>
            <a:r>
              <a:rPr lang="en-IN" dirty="0" smtClean="0"/>
              <a:t>&gt;&gt;&gt; </a:t>
            </a:r>
            <a:r>
              <a:rPr lang="en-IN" dirty="0" err="1" smtClean="0"/>
              <a:t>ddict</a:t>
            </a:r>
            <a:endParaRPr lang="en-IN" dirty="0" smtClean="0"/>
          </a:p>
          <a:p>
            <a:pPr marL="0" indent="0">
              <a:buNone/>
            </a:pPr>
            <a:r>
              <a:rPr lang="en-IN" dirty="0" smtClean="0"/>
              <a:t>{'x': -1, 'y': -1}</a:t>
            </a:r>
          </a:p>
          <a:p>
            <a:pPr marL="0" indent="0">
              <a:buNone/>
            </a:pPr>
            <a:r>
              <a:rPr lang="en-IN" dirty="0" smtClean="0"/>
              <a:t>&gt;&gt;&gt; edict = {}.</a:t>
            </a:r>
            <a:r>
              <a:rPr lang="en-IN" dirty="0" err="1" smtClean="0"/>
              <a:t>fromkeys</a:t>
            </a:r>
            <a:r>
              <a:rPr lang="en-IN" dirty="0" smtClean="0"/>
              <a:t>(('foo', 'bar'))</a:t>
            </a:r>
          </a:p>
          <a:p>
            <a:pPr marL="0" indent="0">
              <a:buNone/>
            </a:pPr>
            <a:r>
              <a:rPr lang="en-IN" dirty="0" smtClean="0"/>
              <a:t>&gt;&gt;&gt; edict</a:t>
            </a:r>
          </a:p>
          <a:p>
            <a:pPr marL="0" indent="0">
              <a:buNone/>
            </a:pPr>
            <a:r>
              <a:rPr lang="en-IN" dirty="0" smtClean="0"/>
              <a:t>{'foo': None, 'bar': None}</a:t>
            </a:r>
            <a:endParaRPr lang="en-IN" dirty="0"/>
          </a:p>
        </p:txBody>
      </p:sp>
    </p:spTree>
    <p:extLst>
      <p:ext uri="{BB962C8B-B14F-4D97-AF65-F5344CB8AC3E}">
        <p14:creationId xmlns="" xmlns:p14="http://schemas.microsoft.com/office/powerpoint/2010/main" val="12559558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a:t>The concatenation operator allows us to join multiple lists together. you can concatenate only objects of the same type. You cannot concatenate two different types even if both are sequences.</a:t>
            </a:r>
          </a:p>
          <a:p>
            <a:pPr marL="0" indent="0">
              <a:buNone/>
            </a:pPr>
            <a:r>
              <a:rPr lang="en-IN" dirty="0"/>
              <a:t>&gt;&gt;&gt; l1=[22,33,55]</a:t>
            </a:r>
          </a:p>
          <a:p>
            <a:pPr marL="0" indent="0">
              <a:buNone/>
            </a:pPr>
            <a:r>
              <a:rPr lang="en-IN" dirty="0"/>
              <a:t>&gt;&gt;&gt; l2=['</a:t>
            </a:r>
            <a:r>
              <a:rPr lang="en-IN" dirty="0" err="1"/>
              <a:t>xy</a:t>
            </a:r>
            <a:r>
              <a:rPr lang="en-IN" dirty="0"/>
              <a:t>','ab','</a:t>
            </a:r>
            <a:r>
              <a:rPr lang="en-IN" dirty="0" err="1"/>
              <a:t>pq</a:t>
            </a:r>
            <a:r>
              <a:rPr lang="en-IN" dirty="0"/>
              <a:t>','</a:t>
            </a:r>
            <a:r>
              <a:rPr lang="en-IN" dirty="0" err="1"/>
              <a:t>rs</a:t>
            </a:r>
            <a:r>
              <a:rPr lang="en-IN" dirty="0"/>
              <a:t>']</a:t>
            </a:r>
          </a:p>
          <a:p>
            <a:pPr marL="0" indent="0">
              <a:buNone/>
            </a:pPr>
            <a:r>
              <a:rPr lang="en-IN" dirty="0"/>
              <a:t>&gt;&gt;&gt; l1+l2</a:t>
            </a:r>
          </a:p>
          <a:p>
            <a:pPr marL="0" indent="0">
              <a:buNone/>
            </a:pPr>
            <a:r>
              <a:rPr lang="en-IN" dirty="0"/>
              <a:t>[22, 33, 55, '</a:t>
            </a:r>
            <a:r>
              <a:rPr lang="en-IN" dirty="0" err="1"/>
              <a:t>xy</a:t>
            </a:r>
            <a:r>
              <a:rPr lang="en-IN" dirty="0"/>
              <a:t>', 'ab', '</a:t>
            </a:r>
            <a:r>
              <a:rPr lang="en-IN" dirty="0" err="1"/>
              <a:t>pq</a:t>
            </a:r>
            <a:r>
              <a:rPr lang="en-IN" dirty="0"/>
              <a:t>', '</a:t>
            </a:r>
            <a:r>
              <a:rPr lang="en-IN" dirty="0" err="1"/>
              <a:t>rs</a:t>
            </a:r>
            <a:r>
              <a:rPr lang="en-IN" dirty="0"/>
              <a:t>']</a:t>
            </a:r>
          </a:p>
        </p:txBody>
      </p:sp>
    </p:spTree>
    <p:extLst>
      <p:ext uri="{BB962C8B-B14F-4D97-AF65-F5344CB8AC3E}">
        <p14:creationId xmlns="" xmlns:p14="http://schemas.microsoft.com/office/powerpoint/2010/main" val="934482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a:t>Repetition ( *)</a:t>
            </a:r>
            <a:endParaRPr lang="en-IN" dirty="0"/>
          </a:p>
          <a:p>
            <a:pPr marL="0" indent="0">
              <a:buNone/>
            </a:pPr>
            <a:r>
              <a:rPr lang="en-IN" dirty="0"/>
              <a:t>Use of the repetition operator may make more sense with strings, but as a sequence type, lists and tuples can also benefit from this operation, if needed:</a:t>
            </a:r>
          </a:p>
          <a:p>
            <a:pPr marL="0" indent="0">
              <a:buNone/>
            </a:pPr>
            <a:r>
              <a:rPr lang="en-IN" dirty="0"/>
              <a:t>&gt;&gt;&gt; l1=['</a:t>
            </a:r>
            <a:r>
              <a:rPr lang="en-IN" dirty="0" err="1"/>
              <a:t>lekha</a:t>
            </a:r>
            <a:r>
              <a:rPr lang="en-IN" dirty="0"/>
              <a:t>', 'Raj','</a:t>
            </a:r>
            <a:r>
              <a:rPr lang="en-IN" dirty="0" err="1"/>
              <a:t>pallavi</a:t>
            </a:r>
            <a:r>
              <a:rPr lang="en-IN" dirty="0"/>
              <a:t>']</a:t>
            </a:r>
          </a:p>
          <a:p>
            <a:pPr marL="0" indent="0">
              <a:buNone/>
            </a:pPr>
            <a:r>
              <a:rPr lang="en-IN" dirty="0"/>
              <a:t>&gt;&gt;&gt; l1*2</a:t>
            </a:r>
          </a:p>
          <a:p>
            <a:pPr marL="0" indent="0">
              <a:buNone/>
            </a:pPr>
            <a:r>
              <a:rPr lang="en-IN" dirty="0"/>
              <a:t>['</a:t>
            </a:r>
            <a:r>
              <a:rPr lang="en-IN" dirty="0" err="1"/>
              <a:t>lekha</a:t>
            </a:r>
            <a:r>
              <a:rPr lang="en-IN" dirty="0"/>
              <a:t>', 'Raj', '</a:t>
            </a:r>
            <a:r>
              <a:rPr lang="en-IN" dirty="0" err="1"/>
              <a:t>pallavi</a:t>
            </a:r>
            <a:r>
              <a:rPr lang="en-IN" dirty="0"/>
              <a:t>', '</a:t>
            </a:r>
            <a:r>
              <a:rPr lang="en-IN" dirty="0" err="1"/>
              <a:t>lekha</a:t>
            </a:r>
            <a:r>
              <a:rPr lang="en-IN" dirty="0"/>
              <a:t>', 'Raj', '</a:t>
            </a:r>
            <a:r>
              <a:rPr lang="en-IN" dirty="0" err="1"/>
              <a:t>pallavi</a:t>
            </a:r>
            <a:r>
              <a:rPr lang="en-IN" dirty="0"/>
              <a:t>']</a:t>
            </a:r>
          </a:p>
          <a:p>
            <a:pPr marL="0" indent="0">
              <a:buNone/>
            </a:pPr>
            <a:r>
              <a:rPr lang="en-IN" dirty="0"/>
              <a:t>&gt;&gt;&gt; l1*3</a:t>
            </a:r>
          </a:p>
          <a:p>
            <a:pPr marL="0" indent="0">
              <a:buNone/>
            </a:pPr>
            <a:r>
              <a:rPr lang="en-IN" dirty="0"/>
              <a:t>['</a:t>
            </a:r>
            <a:r>
              <a:rPr lang="en-IN" dirty="0" err="1"/>
              <a:t>lekha</a:t>
            </a:r>
            <a:r>
              <a:rPr lang="en-IN" dirty="0"/>
              <a:t>', 'Raj', '</a:t>
            </a:r>
            <a:r>
              <a:rPr lang="en-IN" dirty="0" err="1"/>
              <a:t>pallavi</a:t>
            </a:r>
            <a:r>
              <a:rPr lang="en-IN" dirty="0"/>
              <a:t>', '</a:t>
            </a:r>
            <a:r>
              <a:rPr lang="en-IN" dirty="0" err="1"/>
              <a:t>lekha</a:t>
            </a:r>
            <a:r>
              <a:rPr lang="en-IN" dirty="0"/>
              <a:t>', 'Raj', '</a:t>
            </a:r>
            <a:r>
              <a:rPr lang="en-IN" dirty="0" err="1"/>
              <a:t>pallavi</a:t>
            </a:r>
            <a:r>
              <a:rPr lang="en-IN" dirty="0"/>
              <a:t>', '</a:t>
            </a:r>
            <a:r>
              <a:rPr lang="en-IN" dirty="0" err="1"/>
              <a:t>lekha</a:t>
            </a:r>
            <a:r>
              <a:rPr lang="en-IN" dirty="0"/>
              <a:t>', 'Raj', '</a:t>
            </a:r>
            <a:r>
              <a:rPr lang="en-IN" dirty="0" err="1"/>
              <a:t>pallavi</a:t>
            </a:r>
            <a:r>
              <a:rPr lang="en-IN" dirty="0"/>
              <a:t>']</a:t>
            </a:r>
          </a:p>
          <a:p>
            <a:endParaRPr lang="en-IN" dirty="0"/>
          </a:p>
        </p:txBody>
      </p:sp>
    </p:spTree>
    <p:extLst>
      <p:ext uri="{BB962C8B-B14F-4D97-AF65-F5344CB8AC3E}">
        <p14:creationId xmlns="" xmlns:p14="http://schemas.microsoft.com/office/powerpoint/2010/main" val="31404310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Augmented assignment also works, beginning in Python 2.0:</a:t>
            </a:r>
          </a:p>
          <a:p>
            <a:r>
              <a:rPr lang="en-IN" dirty="0"/>
              <a:t>Example:</a:t>
            </a:r>
          </a:p>
          <a:p>
            <a:pPr marL="0" indent="0">
              <a:buNone/>
            </a:pPr>
            <a:r>
              <a:rPr lang="en-IN" dirty="0"/>
              <a:t>&gt;&gt;&gt; star='*'</a:t>
            </a:r>
          </a:p>
          <a:p>
            <a:pPr marL="0" indent="0">
              <a:buNone/>
            </a:pPr>
            <a:r>
              <a:rPr lang="en-IN" dirty="0"/>
              <a:t>&gt;&gt;&gt; star*=25</a:t>
            </a:r>
          </a:p>
          <a:p>
            <a:pPr marL="0" indent="0">
              <a:buNone/>
            </a:pPr>
            <a:r>
              <a:rPr lang="en-IN" dirty="0"/>
              <a:t>&gt;&gt;&gt; star</a:t>
            </a:r>
          </a:p>
          <a:p>
            <a:pPr marL="0" indent="0">
              <a:buNone/>
            </a:pPr>
            <a:r>
              <a:rPr lang="en-IN" dirty="0"/>
              <a:t>'*************************'</a:t>
            </a:r>
          </a:p>
          <a:p>
            <a:endParaRPr lang="en-IN" dirty="0"/>
          </a:p>
        </p:txBody>
      </p:sp>
    </p:spTree>
    <p:extLst>
      <p:ext uri="{BB962C8B-B14F-4D97-AF65-F5344CB8AC3E}">
        <p14:creationId xmlns="" xmlns:p14="http://schemas.microsoft.com/office/powerpoint/2010/main" val="454022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IN" b="1" dirty="0" smtClean="0"/>
              <a:t>List Comprehensions: </a:t>
            </a:r>
            <a:r>
              <a:rPr lang="en-IN" dirty="0" smtClean="0"/>
              <a:t>There </a:t>
            </a:r>
            <a:r>
              <a:rPr lang="en-IN" dirty="0"/>
              <a:t>are really no special list-only operators in Python. One construct that lists </a:t>
            </a:r>
            <a:r>
              <a:rPr lang="en-IN" i="1" dirty="0"/>
              <a:t>do </a:t>
            </a:r>
            <a:r>
              <a:rPr lang="en-IN" dirty="0"/>
              <a:t>have however, are </a:t>
            </a:r>
            <a:r>
              <a:rPr lang="en-IN" i="1" dirty="0"/>
              <a:t>list comprehensions</a:t>
            </a:r>
            <a:r>
              <a:rPr lang="en-IN" dirty="0"/>
              <a:t>. These are a combination of using list square brackets and a </a:t>
            </a:r>
            <a:r>
              <a:rPr lang="en-IN" b="1" dirty="0"/>
              <a:t>for</a:t>
            </a:r>
            <a:r>
              <a:rPr lang="en-IN" dirty="0"/>
              <a:t>-loop inside, a piece of logic that dictates the contents of the list object to be created.</a:t>
            </a:r>
          </a:p>
          <a:p>
            <a:r>
              <a:rPr lang="en-IN" dirty="0"/>
              <a:t>Examples:</a:t>
            </a:r>
          </a:p>
          <a:p>
            <a:pPr marL="0" indent="0">
              <a:buNone/>
            </a:pPr>
            <a:r>
              <a:rPr lang="en-IN" dirty="0"/>
              <a:t>&gt;&gt;&gt; [</a:t>
            </a:r>
            <a:r>
              <a:rPr lang="en-IN" dirty="0" err="1"/>
              <a:t>i</a:t>
            </a:r>
            <a:r>
              <a:rPr lang="en-IN" dirty="0"/>
              <a:t>*2 for </a:t>
            </a:r>
            <a:r>
              <a:rPr lang="en-IN" dirty="0" err="1"/>
              <a:t>i</a:t>
            </a:r>
            <a:r>
              <a:rPr lang="en-IN" dirty="0"/>
              <a:t> in [2,3,4]]</a:t>
            </a:r>
          </a:p>
          <a:p>
            <a:pPr marL="0" indent="0">
              <a:buNone/>
            </a:pPr>
            <a:r>
              <a:rPr lang="en-IN" dirty="0"/>
              <a:t>[4, 6, 8]</a:t>
            </a:r>
          </a:p>
          <a:p>
            <a:pPr marL="0" indent="0">
              <a:buNone/>
            </a:pPr>
            <a:r>
              <a:rPr lang="en-IN" dirty="0"/>
              <a:t> </a:t>
            </a:r>
            <a:r>
              <a:rPr lang="en-IN" dirty="0" smtClean="0"/>
              <a:t>&gt;&gt;&gt; </a:t>
            </a:r>
            <a:r>
              <a:rPr lang="en-IN" dirty="0"/>
              <a:t>[</a:t>
            </a:r>
            <a:r>
              <a:rPr lang="en-IN" dirty="0" err="1"/>
              <a:t>i</a:t>
            </a:r>
            <a:r>
              <a:rPr lang="en-IN" dirty="0"/>
              <a:t> for </a:t>
            </a:r>
            <a:r>
              <a:rPr lang="en-IN" dirty="0" err="1"/>
              <a:t>i</a:t>
            </a:r>
            <a:r>
              <a:rPr lang="en-IN" dirty="0"/>
              <a:t> in range(21) if i%2==0]</a:t>
            </a:r>
          </a:p>
          <a:p>
            <a:pPr marL="0" indent="0">
              <a:buNone/>
            </a:pPr>
            <a:r>
              <a:rPr lang="en-IN" dirty="0"/>
              <a:t>[0, 2, 4, 6, 8, 10, 12, 14, 16, 18, 20]</a:t>
            </a:r>
          </a:p>
          <a:p>
            <a:pPr marL="0" indent="0">
              <a:buNone/>
            </a:pPr>
            <a:r>
              <a:rPr lang="en-IN" dirty="0"/>
              <a:t> </a:t>
            </a:r>
            <a:r>
              <a:rPr lang="en-IN" dirty="0" smtClean="0"/>
              <a:t>&gt;&gt;&gt; </a:t>
            </a:r>
            <a:r>
              <a:rPr lang="en-IN" dirty="0"/>
              <a:t>[</a:t>
            </a:r>
            <a:r>
              <a:rPr lang="en-IN" dirty="0" err="1"/>
              <a:t>i</a:t>
            </a:r>
            <a:r>
              <a:rPr lang="en-IN" dirty="0"/>
              <a:t> for </a:t>
            </a:r>
            <a:r>
              <a:rPr lang="en-IN" dirty="0" err="1"/>
              <a:t>i</a:t>
            </a:r>
            <a:r>
              <a:rPr lang="en-IN" dirty="0"/>
              <a:t> in range(30) if i%2!=0]</a:t>
            </a:r>
          </a:p>
          <a:p>
            <a:pPr marL="0" indent="0">
              <a:buNone/>
            </a:pPr>
            <a:r>
              <a:rPr lang="en-IN" dirty="0"/>
              <a:t>[1, 3, 5, 7, 9, 11, 13, 15, 17, 19, 21, 23, 25, 27, 29]</a:t>
            </a:r>
          </a:p>
          <a:p>
            <a:endParaRPr lang="en-IN" dirty="0"/>
          </a:p>
        </p:txBody>
      </p:sp>
    </p:spTree>
    <p:extLst>
      <p:ext uri="{BB962C8B-B14F-4D97-AF65-F5344CB8AC3E}">
        <p14:creationId xmlns="" xmlns:p14="http://schemas.microsoft.com/office/powerpoint/2010/main" val="393269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Built-in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Functions</a:t>
            </a:r>
            <a:endParaRPr lang="en-IN" dirty="0"/>
          </a:p>
        </p:txBody>
      </p:sp>
      <p:sp>
        <p:nvSpPr>
          <p:cNvPr id="3" name="Content Placeholder 2"/>
          <p:cNvSpPr>
            <a:spLocks noGrp="1"/>
          </p:cNvSpPr>
          <p:nvPr>
            <p:ph idx="1"/>
          </p:nvPr>
        </p:nvSpPr>
        <p:spPr/>
        <p:txBody>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Standard Type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Functions</a:t>
            </a:r>
          </a:p>
          <a:p>
            <a:pPr>
              <a:lnSpc>
                <a:spcPct val="107000"/>
              </a:lnSpc>
              <a:spcAft>
                <a:spcPts val="800"/>
              </a:spcAft>
            </a:pP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Sequence Type Functions</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b="1" dirty="0">
                <a:solidFill>
                  <a:srgbClr val="333333"/>
                </a:solidFill>
                <a:latin typeface="Arial" panose="020B0604020202020204" pitchFamily="34" charset="0"/>
              </a:rPr>
              <a:t>List Type Built-in Functions</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8971429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p:spPr>
        <p:txBody>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Standard Type Functions</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838200" y="1302328"/>
            <a:ext cx="10515600" cy="5708072"/>
          </a:xfrm>
        </p:spPr>
        <p:txBody>
          <a:bodyPr>
            <a:normAutofit fontScale="77500" lnSpcReduction="20000"/>
          </a:bodyPr>
          <a:lstStyle/>
          <a:p>
            <a:r>
              <a:rPr lang="en-US" b="1" dirty="0" err="1"/>
              <a:t>c</a:t>
            </a:r>
            <a:r>
              <a:rPr lang="en-US" b="1" dirty="0" err="1" smtClean="0"/>
              <a:t>mp</a:t>
            </a:r>
            <a:r>
              <a:rPr lang="en-US" b="1" dirty="0" smtClean="0"/>
              <a:t>():</a:t>
            </a:r>
          </a:p>
          <a:p>
            <a:r>
              <a:rPr lang="en-IN" dirty="0"/>
              <a:t>Built-in function </a:t>
            </a:r>
            <a:r>
              <a:rPr lang="en-IN" dirty="0" err="1"/>
              <a:t>cmp</a:t>
            </a:r>
            <a:r>
              <a:rPr lang="en-IN" dirty="0"/>
              <a:t>(), can be used with objects like lists and tuples also which can contain not only numbers and strings, but other objects like lists, tuples, dictionaries, and even user-created objects.</a:t>
            </a:r>
          </a:p>
          <a:p>
            <a:pPr marL="0" indent="0">
              <a:buNone/>
            </a:pPr>
            <a:r>
              <a:rPr lang="en-IN" dirty="0"/>
              <a:t>&gt;&gt;&gt; list1, list2 = [123, 'xyz'], [456, '</a:t>
            </a:r>
            <a:r>
              <a:rPr lang="en-IN" dirty="0" err="1"/>
              <a:t>abc</a:t>
            </a:r>
            <a:r>
              <a:rPr lang="en-IN" dirty="0"/>
              <a:t>']</a:t>
            </a:r>
          </a:p>
          <a:p>
            <a:pPr marL="0" indent="0">
              <a:buNone/>
            </a:pPr>
            <a:r>
              <a:rPr lang="en-IN" dirty="0"/>
              <a:t>&gt;&gt;&gt; </a:t>
            </a:r>
            <a:r>
              <a:rPr lang="en-IN" dirty="0" err="1"/>
              <a:t>cmp</a:t>
            </a:r>
            <a:r>
              <a:rPr lang="en-IN" dirty="0"/>
              <a:t>(list1, list2)</a:t>
            </a:r>
          </a:p>
          <a:p>
            <a:pPr marL="0" indent="0">
              <a:buNone/>
            </a:pPr>
            <a:r>
              <a:rPr lang="en-IN" dirty="0"/>
              <a:t>-1</a:t>
            </a:r>
          </a:p>
          <a:p>
            <a:pPr marL="0" indent="0">
              <a:buNone/>
            </a:pPr>
            <a:r>
              <a:rPr lang="en-IN" dirty="0"/>
              <a:t>&gt;&gt;&gt; </a:t>
            </a:r>
          </a:p>
          <a:p>
            <a:pPr marL="0" indent="0">
              <a:buNone/>
            </a:pPr>
            <a:r>
              <a:rPr lang="en-IN" dirty="0"/>
              <a:t>&gt;&gt;&gt; </a:t>
            </a:r>
            <a:r>
              <a:rPr lang="en-IN" dirty="0" err="1"/>
              <a:t>cmp</a:t>
            </a:r>
            <a:r>
              <a:rPr lang="en-IN" dirty="0"/>
              <a:t>(list2, list1)</a:t>
            </a:r>
          </a:p>
          <a:p>
            <a:pPr marL="0" indent="0">
              <a:buNone/>
            </a:pPr>
            <a:r>
              <a:rPr lang="en-IN" dirty="0"/>
              <a:t>1</a:t>
            </a:r>
          </a:p>
          <a:p>
            <a:pPr marL="0" indent="0">
              <a:buNone/>
            </a:pPr>
            <a:r>
              <a:rPr lang="en-IN" dirty="0"/>
              <a:t>&gt;&gt;&gt; list3 = list2 + [789]</a:t>
            </a:r>
          </a:p>
          <a:p>
            <a:pPr marL="0" indent="0">
              <a:buNone/>
            </a:pPr>
            <a:r>
              <a:rPr lang="en-IN" dirty="0"/>
              <a:t>&gt;&gt;&gt; list3</a:t>
            </a:r>
          </a:p>
          <a:p>
            <a:pPr marL="0" indent="0">
              <a:buNone/>
            </a:pPr>
            <a:r>
              <a:rPr lang="en-IN" dirty="0"/>
              <a:t>[456, '</a:t>
            </a:r>
            <a:r>
              <a:rPr lang="en-IN" dirty="0" err="1"/>
              <a:t>abc</a:t>
            </a:r>
            <a:r>
              <a:rPr lang="en-IN" dirty="0"/>
              <a:t>', 789]</a:t>
            </a:r>
          </a:p>
          <a:p>
            <a:pPr marL="0" indent="0">
              <a:buNone/>
            </a:pPr>
            <a:r>
              <a:rPr lang="en-IN" dirty="0"/>
              <a:t>&gt;&gt;&gt; </a:t>
            </a:r>
          </a:p>
          <a:p>
            <a:pPr marL="0" indent="0">
              <a:buNone/>
            </a:pPr>
            <a:r>
              <a:rPr lang="en-IN" dirty="0"/>
              <a:t>&gt;&gt;&gt; </a:t>
            </a:r>
            <a:r>
              <a:rPr lang="en-IN" dirty="0" err="1"/>
              <a:t>cmp</a:t>
            </a:r>
            <a:r>
              <a:rPr lang="en-IN" dirty="0"/>
              <a:t>(list2, list3)</a:t>
            </a:r>
          </a:p>
          <a:p>
            <a:pPr marL="0" indent="0">
              <a:buNone/>
            </a:pPr>
            <a:r>
              <a:rPr lang="en-IN" dirty="0"/>
              <a:t>-1</a:t>
            </a:r>
          </a:p>
          <a:p>
            <a:endParaRPr lang="en-IN" dirty="0"/>
          </a:p>
        </p:txBody>
      </p:sp>
    </p:spTree>
    <p:extLst>
      <p:ext uri="{BB962C8B-B14F-4D97-AF65-F5344CB8AC3E}">
        <p14:creationId xmlns="" xmlns:p14="http://schemas.microsoft.com/office/powerpoint/2010/main" val="25857437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5" name="Content Placeholder 4"/>
          <p:cNvSpPr>
            <a:spLocks noGrp="1"/>
          </p:cNvSpPr>
          <p:nvPr>
            <p:ph idx="1"/>
          </p:nvPr>
        </p:nvSpPr>
        <p:spPr/>
        <p:txBody>
          <a:bodyPr>
            <a:normAutofit fontScale="70000" lnSpcReduction="20000"/>
          </a:bodyPr>
          <a:lstStyle/>
          <a:p>
            <a:pPr marL="0" indent="0">
              <a:buNone/>
            </a:pPr>
            <a:r>
              <a:rPr lang="en-IN" dirty="0" err="1"/>
              <a:t>cmp</a:t>
            </a:r>
            <a:r>
              <a:rPr lang="en-IN" dirty="0"/>
              <a:t>() function does comparison in the following way</a:t>
            </a:r>
          </a:p>
          <a:p>
            <a:pPr marL="0" lvl="0" indent="0">
              <a:buNone/>
            </a:pPr>
            <a:r>
              <a:rPr lang="en-IN" dirty="0" smtClean="0"/>
              <a:t>1. Compare </a:t>
            </a:r>
            <a:r>
              <a:rPr lang="en-IN" dirty="0"/>
              <a:t>elements of both lists.</a:t>
            </a:r>
          </a:p>
          <a:p>
            <a:pPr marL="0" lvl="0" indent="0">
              <a:buNone/>
            </a:pPr>
            <a:r>
              <a:rPr lang="en-IN" dirty="0" smtClean="0"/>
              <a:t>2. If </a:t>
            </a:r>
            <a:r>
              <a:rPr lang="en-IN" dirty="0"/>
              <a:t>elements are of the same type, perform the compare and return the result.</a:t>
            </a:r>
          </a:p>
          <a:p>
            <a:pPr marL="0" lvl="0" indent="0">
              <a:buNone/>
            </a:pPr>
            <a:r>
              <a:rPr lang="en-IN" dirty="0" smtClean="0"/>
              <a:t>3. If </a:t>
            </a:r>
            <a:r>
              <a:rPr lang="en-IN" dirty="0"/>
              <a:t>elements are different types, check to see if they are numbers.</a:t>
            </a:r>
          </a:p>
          <a:p>
            <a:r>
              <a:rPr lang="en-IN" dirty="0"/>
              <a:t>If numbers, perform numeric coercion if necessary and compare.</a:t>
            </a:r>
          </a:p>
          <a:p>
            <a:r>
              <a:rPr lang="en-IN" dirty="0"/>
              <a:t>If either element is a number, then the other element is "larger" (numbers are "smallest").</a:t>
            </a:r>
          </a:p>
          <a:p>
            <a:r>
              <a:rPr lang="en-IN" dirty="0"/>
              <a:t>Otherwise, types are sorted alphabetically by name.</a:t>
            </a:r>
          </a:p>
          <a:p>
            <a:pPr marL="0" lvl="0" indent="0">
              <a:buNone/>
            </a:pPr>
            <a:r>
              <a:rPr lang="en-IN" dirty="0" smtClean="0"/>
              <a:t>4. If </a:t>
            </a:r>
            <a:r>
              <a:rPr lang="en-IN" dirty="0"/>
              <a:t>we reach the end of one of the lists, the longer list is "larger."</a:t>
            </a:r>
          </a:p>
          <a:p>
            <a:pPr marL="0" lvl="0" indent="0">
              <a:buNone/>
            </a:pPr>
            <a:r>
              <a:rPr lang="en-IN" dirty="0" smtClean="0"/>
              <a:t>5. If </a:t>
            </a:r>
            <a:r>
              <a:rPr lang="en-IN" dirty="0"/>
              <a:t>we exhaust both lists and share the same data, the result is a tie, meaning that 0 is returned.</a:t>
            </a:r>
          </a:p>
          <a:p>
            <a:endParaRPr lang="en-IN" dirty="0"/>
          </a:p>
        </p:txBody>
      </p:sp>
    </p:spTree>
    <p:extLst>
      <p:ext uri="{BB962C8B-B14F-4D97-AF65-F5344CB8AC3E}">
        <p14:creationId xmlns="" xmlns:p14="http://schemas.microsoft.com/office/powerpoint/2010/main" val="35605349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Sequence Type </a:t>
            </a:r>
            <a:r>
              <a:rPr lang="en-IN" b="1" dirty="0" smtClean="0">
                <a:latin typeface="Times New Roman" panose="02020603050405020304" pitchFamily="18" charset="0"/>
                <a:ea typeface="Calibri" panose="020F0502020204030204" pitchFamily="34" charset="0"/>
                <a:cs typeface="Times New Roman" panose="02020603050405020304" pitchFamily="18" charset="0"/>
              </a:rPr>
              <a:t>Functions</a:t>
            </a:r>
            <a:endParaRPr lang="en-IN" dirty="0"/>
          </a:p>
        </p:txBody>
      </p:sp>
      <p:sp>
        <p:nvSpPr>
          <p:cNvPr id="3" name="Content Placeholder 2"/>
          <p:cNvSpPr>
            <a:spLocks noGrp="1"/>
          </p:cNvSpPr>
          <p:nvPr>
            <p:ph idx="1"/>
          </p:nvPr>
        </p:nvSpPr>
        <p:spPr>
          <a:xfrm>
            <a:off x="775855" y="1853334"/>
            <a:ext cx="10515600" cy="4351338"/>
          </a:xfrm>
        </p:spPr>
        <p:txBody>
          <a:bodyPr>
            <a:normAutofit fontScale="70000" lnSpcReduction="20000"/>
          </a:bodyPr>
          <a:lstStyle/>
          <a:p>
            <a:r>
              <a:rPr lang="en-IN" b="1" dirty="0" err="1"/>
              <a:t>len</a:t>
            </a:r>
            <a:r>
              <a:rPr lang="en-IN" b="1" dirty="0"/>
              <a:t>()</a:t>
            </a:r>
            <a:endParaRPr lang="en-IN" dirty="0"/>
          </a:p>
          <a:p>
            <a:r>
              <a:rPr lang="en-IN" dirty="0"/>
              <a:t>For lists, </a:t>
            </a:r>
            <a:r>
              <a:rPr lang="en-IN" dirty="0" err="1"/>
              <a:t>len</a:t>
            </a:r>
            <a:r>
              <a:rPr lang="en-IN" dirty="0"/>
              <a:t>() returns the number of elements in the list.</a:t>
            </a:r>
          </a:p>
          <a:p>
            <a:pPr marL="0" indent="0">
              <a:buNone/>
            </a:pPr>
            <a:r>
              <a:rPr lang="en-IN" dirty="0"/>
              <a:t>&gt;&gt;&gt; l1=['lekha',23,'Anila',54.6]</a:t>
            </a:r>
          </a:p>
          <a:p>
            <a:pPr marL="0" indent="0">
              <a:buNone/>
            </a:pPr>
            <a:r>
              <a:rPr lang="en-IN" dirty="0"/>
              <a:t>&gt;&gt;&gt; </a:t>
            </a:r>
            <a:r>
              <a:rPr lang="en-IN" dirty="0" err="1"/>
              <a:t>len</a:t>
            </a:r>
            <a:r>
              <a:rPr lang="en-IN" dirty="0"/>
              <a:t>(l1)</a:t>
            </a:r>
          </a:p>
          <a:p>
            <a:pPr marL="0" indent="0">
              <a:buNone/>
            </a:pPr>
            <a:r>
              <a:rPr lang="en-IN" dirty="0"/>
              <a:t>4</a:t>
            </a:r>
          </a:p>
          <a:p>
            <a:r>
              <a:rPr lang="en-IN" b="1" dirty="0"/>
              <a:t>max() and min()</a:t>
            </a:r>
            <a:endParaRPr lang="en-IN" dirty="0"/>
          </a:p>
          <a:p>
            <a:r>
              <a:rPr lang="en-IN" dirty="0"/>
              <a:t>Given a list of like objects, i.e., numbers or strings only, max() and min() finds the maximum and minimum objects respectively.</a:t>
            </a:r>
          </a:p>
          <a:p>
            <a:pPr marL="0" indent="0">
              <a:buNone/>
            </a:pPr>
            <a:r>
              <a:rPr lang="en-IN" dirty="0"/>
              <a:t>&gt;&gt;&gt; l1=['</a:t>
            </a:r>
            <a:r>
              <a:rPr lang="en-IN" dirty="0" err="1"/>
              <a:t>lekha</a:t>
            </a:r>
            <a:r>
              <a:rPr lang="en-IN" dirty="0"/>
              <a:t>','</a:t>
            </a:r>
            <a:r>
              <a:rPr lang="en-IN" dirty="0" err="1"/>
              <a:t>pallavi</a:t>
            </a:r>
            <a:r>
              <a:rPr lang="en-IN" dirty="0"/>
              <a:t>','</a:t>
            </a:r>
            <a:r>
              <a:rPr lang="en-IN" dirty="0" err="1"/>
              <a:t>arudra</a:t>
            </a:r>
            <a:r>
              <a:rPr lang="en-IN" dirty="0"/>
              <a:t>','</a:t>
            </a:r>
            <a:r>
              <a:rPr lang="en-IN" dirty="0" err="1"/>
              <a:t>anila</a:t>
            </a:r>
            <a:r>
              <a:rPr lang="en-IN" dirty="0"/>
              <a:t>']</a:t>
            </a:r>
          </a:p>
          <a:p>
            <a:pPr marL="0" indent="0">
              <a:buNone/>
            </a:pPr>
            <a:r>
              <a:rPr lang="en-IN" dirty="0"/>
              <a:t>&gt;&gt;&gt; max(l1)</a:t>
            </a:r>
          </a:p>
          <a:p>
            <a:pPr marL="0" indent="0">
              <a:buNone/>
            </a:pPr>
            <a:r>
              <a:rPr lang="en-IN" dirty="0"/>
              <a:t>'</a:t>
            </a:r>
            <a:r>
              <a:rPr lang="en-IN" dirty="0" err="1"/>
              <a:t>pallavi</a:t>
            </a:r>
            <a:r>
              <a:rPr lang="en-IN" dirty="0"/>
              <a:t>'</a:t>
            </a:r>
          </a:p>
          <a:p>
            <a:pPr marL="0" indent="0">
              <a:buNone/>
            </a:pPr>
            <a:r>
              <a:rPr lang="en-IN" dirty="0"/>
              <a:t>&gt;&gt;&gt; min(l1)</a:t>
            </a:r>
          </a:p>
          <a:p>
            <a:pPr marL="0" indent="0">
              <a:buNone/>
            </a:pPr>
            <a:r>
              <a:rPr lang="en-IN" dirty="0"/>
              <a:t>'</a:t>
            </a:r>
            <a:r>
              <a:rPr lang="en-IN" dirty="0" err="1"/>
              <a:t>anila</a:t>
            </a:r>
            <a:r>
              <a:rPr lang="en-IN" dirty="0"/>
              <a:t>'</a:t>
            </a:r>
          </a:p>
        </p:txBody>
      </p:sp>
    </p:spTree>
    <p:extLst>
      <p:ext uri="{BB962C8B-B14F-4D97-AF65-F5344CB8AC3E}">
        <p14:creationId xmlns="" xmlns:p14="http://schemas.microsoft.com/office/powerpoint/2010/main" val="229324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246908"/>
            <a:ext cx="10515600" cy="5611091"/>
          </a:xfrm>
        </p:spPr>
        <p:txBody>
          <a:bodyPr>
            <a:normAutofit/>
          </a:bodyPr>
          <a:lstStyle/>
          <a:p>
            <a:r>
              <a:rPr lang="en-IN" b="1" dirty="0"/>
              <a:t>sorted() and reversed</a:t>
            </a:r>
            <a:r>
              <a:rPr lang="en-IN" b="1" dirty="0" smtClean="0"/>
              <a:t>()</a:t>
            </a:r>
          </a:p>
          <a:p>
            <a:pPr marL="0" indent="0">
              <a:buNone/>
            </a:pPr>
            <a:r>
              <a:rPr lang="en-US" dirty="0" smtClean="0"/>
              <a:t>&gt;&gt;&gt; s = ['They', 'stamp', 'them', 'when', "they're", 'small']</a:t>
            </a:r>
          </a:p>
          <a:p>
            <a:pPr marL="0" indent="0">
              <a:buNone/>
            </a:pPr>
            <a:r>
              <a:rPr lang="en-US" dirty="0" smtClean="0"/>
              <a:t>&gt;&gt;&gt; for t in reversed(s):</a:t>
            </a:r>
          </a:p>
          <a:p>
            <a:pPr marL="0" indent="0">
              <a:buNone/>
            </a:pPr>
            <a:r>
              <a:rPr lang="en-US" dirty="0" smtClean="0"/>
              <a:t>...   print(t)</a:t>
            </a:r>
          </a:p>
          <a:p>
            <a:pPr marL="0" indent="0">
              <a:buNone/>
            </a:pPr>
            <a:r>
              <a:rPr lang="en-US" dirty="0" smtClean="0"/>
              <a:t>...</a:t>
            </a:r>
          </a:p>
          <a:p>
            <a:pPr marL="0" indent="0">
              <a:buNone/>
            </a:pPr>
            <a:r>
              <a:rPr lang="en-US" dirty="0" smtClean="0"/>
              <a:t>small</a:t>
            </a:r>
          </a:p>
          <a:p>
            <a:pPr marL="0" indent="0">
              <a:buNone/>
            </a:pPr>
            <a:r>
              <a:rPr lang="en-US" dirty="0" smtClean="0"/>
              <a:t>they're</a:t>
            </a:r>
          </a:p>
          <a:p>
            <a:pPr marL="0" indent="0">
              <a:buNone/>
            </a:pPr>
            <a:r>
              <a:rPr lang="en-US" dirty="0" smtClean="0"/>
              <a:t>when</a:t>
            </a:r>
          </a:p>
          <a:p>
            <a:pPr marL="0" indent="0">
              <a:buNone/>
            </a:pPr>
            <a:r>
              <a:rPr lang="en-US" dirty="0" smtClean="0"/>
              <a:t>them</a:t>
            </a:r>
          </a:p>
          <a:p>
            <a:pPr marL="0" indent="0">
              <a:buNone/>
            </a:pPr>
            <a:r>
              <a:rPr lang="en-US" dirty="0" smtClean="0"/>
              <a:t>stamp</a:t>
            </a:r>
          </a:p>
          <a:p>
            <a:pPr marL="0" indent="0">
              <a:buNone/>
            </a:pPr>
            <a:r>
              <a:rPr lang="en-US" dirty="0" smtClean="0"/>
              <a:t>They</a:t>
            </a:r>
          </a:p>
        </p:txBody>
      </p:sp>
    </p:spTree>
    <p:extLst>
      <p:ext uri="{BB962C8B-B14F-4D97-AF65-F5344CB8AC3E}">
        <p14:creationId xmlns="" xmlns:p14="http://schemas.microsoft.com/office/powerpoint/2010/main" val="17267304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smtClean="0"/>
              <a:t>&gt;&gt;&gt; list(reversed(s))</a:t>
            </a:r>
          </a:p>
          <a:p>
            <a:pPr marL="0" indent="0">
              <a:buNone/>
            </a:pPr>
            <a:r>
              <a:rPr lang="en-US" dirty="0" smtClean="0"/>
              <a:t>['small', "they're", 'when', 'them', 'stamp', 'They']</a:t>
            </a:r>
            <a:endParaRPr lang="en-IN" dirty="0" smtClean="0"/>
          </a:p>
          <a:p>
            <a:endParaRPr lang="en-US" dirty="0" smtClean="0"/>
          </a:p>
          <a:p>
            <a:pPr marL="0" indent="0">
              <a:buNone/>
            </a:pPr>
            <a:r>
              <a:rPr lang="en-US" dirty="0" smtClean="0"/>
              <a:t>&gt;&gt;&gt; list(sorted(s))</a:t>
            </a:r>
          </a:p>
          <a:p>
            <a:pPr marL="0" indent="0">
              <a:buNone/>
            </a:pPr>
            <a:r>
              <a:rPr lang="en-US" dirty="0" smtClean="0"/>
              <a:t>['They', 'small', 'stamp', 'them', "they're", 'when']</a:t>
            </a:r>
            <a:endParaRPr lang="en-IN" dirty="0"/>
          </a:p>
        </p:txBody>
      </p:sp>
    </p:spTree>
    <p:extLst>
      <p:ext uri="{BB962C8B-B14F-4D97-AF65-F5344CB8AC3E}">
        <p14:creationId xmlns="" xmlns:p14="http://schemas.microsoft.com/office/powerpoint/2010/main" val="2181030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33333"/>
                </a:solidFill>
                <a:latin typeface="Arial" panose="020B0604020202020204" pitchFamily="34" charset="0"/>
              </a:rPr>
              <a:t>How to Access Values in Dictionaries</a:t>
            </a:r>
            <a:endParaRPr lang="en-IN" dirty="0"/>
          </a:p>
        </p:txBody>
      </p:sp>
      <p:sp>
        <p:nvSpPr>
          <p:cNvPr id="3" name="Content Placeholder 2"/>
          <p:cNvSpPr>
            <a:spLocks noGrp="1"/>
          </p:cNvSpPr>
          <p:nvPr>
            <p:ph idx="1"/>
          </p:nvPr>
        </p:nvSpPr>
        <p:spPr/>
        <p:txBody>
          <a:bodyPr>
            <a:normAutofit fontScale="92500" lnSpcReduction="20000"/>
          </a:bodyPr>
          <a:lstStyle/>
          <a:p>
            <a:r>
              <a:rPr lang="en-US" dirty="0"/>
              <a:t>To traverse a dictionary (normally by key), you only need to cycle through its keys, like this</a:t>
            </a:r>
            <a:r>
              <a:rPr lang="en-US" dirty="0" smtClean="0"/>
              <a:t>:</a:t>
            </a:r>
          </a:p>
          <a:p>
            <a:pPr marL="0" indent="0">
              <a:buNone/>
            </a:pPr>
            <a:r>
              <a:rPr lang="en-US" dirty="0" smtClean="0"/>
              <a:t>&gt;&gt;&gt; dict2 = {'name': 'earth', 'port': 80}</a:t>
            </a:r>
          </a:p>
          <a:p>
            <a:pPr marL="0" indent="0">
              <a:buNone/>
            </a:pPr>
            <a:r>
              <a:rPr lang="en-US" dirty="0" smtClean="0"/>
              <a:t>&gt;&gt;&gt; for key in dict2.keys():</a:t>
            </a:r>
          </a:p>
          <a:p>
            <a:pPr marL="0" indent="0">
              <a:buNone/>
            </a:pPr>
            <a:r>
              <a:rPr lang="en-US" dirty="0" smtClean="0"/>
              <a:t>...   print('key=%s, value=%s' % (key, dict2[key]))</a:t>
            </a:r>
          </a:p>
          <a:p>
            <a:pPr marL="0" indent="0">
              <a:buNone/>
            </a:pPr>
            <a:r>
              <a:rPr lang="en-US" dirty="0" smtClean="0"/>
              <a:t>...</a:t>
            </a:r>
          </a:p>
          <a:p>
            <a:pPr marL="0" indent="0">
              <a:buNone/>
            </a:pPr>
            <a:r>
              <a:rPr lang="en-US" dirty="0" smtClean="0"/>
              <a:t>key=name, value=earth</a:t>
            </a:r>
          </a:p>
          <a:p>
            <a:pPr marL="0" indent="0">
              <a:buNone/>
            </a:pPr>
            <a:r>
              <a:rPr lang="en-US" dirty="0" smtClean="0"/>
              <a:t>key=port, value=80</a:t>
            </a:r>
            <a:endParaRPr lang="en-IN" dirty="0"/>
          </a:p>
        </p:txBody>
      </p:sp>
    </p:spTree>
    <p:extLst>
      <p:ext uri="{BB962C8B-B14F-4D97-AF65-F5344CB8AC3E}">
        <p14:creationId xmlns="" xmlns:p14="http://schemas.microsoft.com/office/powerpoint/2010/main" val="15432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a:t>enumerate() and zip</a:t>
            </a:r>
            <a:r>
              <a:rPr lang="en-IN" b="1" dirty="0" smtClean="0"/>
              <a:t>():</a:t>
            </a:r>
            <a:endParaRPr lang="en-IN" dirty="0" smtClean="0"/>
          </a:p>
          <a:p>
            <a:pPr marL="0" indent="0">
              <a:buNone/>
            </a:pPr>
            <a:r>
              <a:rPr lang="en-IN" dirty="0" smtClean="0"/>
              <a:t>&gt;&gt;&gt; albums = ['tales', 'robot', 'pyramid']</a:t>
            </a:r>
          </a:p>
          <a:p>
            <a:pPr marL="0" indent="0">
              <a:buNone/>
            </a:pPr>
            <a:r>
              <a:rPr lang="en-IN" dirty="0" smtClean="0"/>
              <a:t>&gt;&gt;&gt; for </a:t>
            </a:r>
            <a:r>
              <a:rPr lang="en-IN" dirty="0" err="1" smtClean="0"/>
              <a:t>i</a:t>
            </a:r>
            <a:r>
              <a:rPr lang="en-IN" dirty="0" smtClean="0"/>
              <a:t>, album in enumerate(albums):</a:t>
            </a:r>
          </a:p>
          <a:p>
            <a:pPr marL="0" indent="0">
              <a:buNone/>
            </a:pPr>
            <a:r>
              <a:rPr lang="en-IN" dirty="0" smtClean="0"/>
              <a:t>...    print(</a:t>
            </a:r>
            <a:r>
              <a:rPr lang="en-IN" dirty="0" err="1" smtClean="0"/>
              <a:t>i</a:t>
            </a:r>
            <a:r>
              <a:rPr lang="en-IN" dirty="0" smtClean="0"/>
              <a:t>, album)</a:t>
            </a:r>
          </a:p>
          <a:p>
            <a:pPr marL="0" indent="0">
              <a:buNone/>
            </a:pPr>
            <a:r>
              <a:rPr lang="en-IN" dirty="0" smtClean="0"/>
              <a:t>...</a:t>
            </a:r>
          </a:p>
          <a:p>
            <a:pPr marL="0" indent="0">
              <a:buNone/>
            </a:pPr>
            <a:r>
              <a:rPr lang="en-IN" dirty="0" smtClean="0"/>
              <a:t>0 tales</a:t>
            </a:r>
          </a:p>
          <a:p>
            <a:pPr marL="0" indent="0">
              <a:buNone/>
            </a:pPr>
            <a:r>
              <a:rPr lang="en-IN" dirty="0" smtClean="0"/>
              <a:t>1 robot</a:t>
            </a:r>
          </a:p>
          <a:p>
            <a:pPr marL="0" indent="0">
              <a:buNone/>
            </a:pPr>
            <a:r>
              <a:rPr lang="en-IN" dirty="0" smtClean="0"/>
              <a:t>2 pyramid</a:t>
            </a:r>
            <a:endParaRPr lang="en-IN" dirty="0"/>
          </a:p>
        </p:txBody>
      </p:sp>
    </p:spTree>
    <p:extLst>
      <p:ext uri="{BB962C8B-B14F-4D97-AF65-F5344CB8AC3E}">
        <p14:creationId xmlns="" xmlns:p14="http://schemas.microsoft.com/office/powerpoint/2010/main" val="365542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b="1" dirty="0"/>
              <a:t>z</a:t>
            </a:r>
            <a:r>
              <a:rPr lang="en-US" b="1" dirty="0" smtClean="0"/>
              <a:t>ip()</a:t>
            </a:r>
          </a:p>
          <a:p>
            <a:pPr marL="0" indent="0">
              <a:buNone/>
            </a:pPr>
            <a:r>
              <a:rPr lang="en-IN" dirty="0" smtClean="0"/>
              <a:t>&gt;&gt;&gt; a = ['</a:t>
            </a:r>
            <a:r>
              <a:rPr lang="en-IN" dirty="0" err="1" smtClean="0"/>
              <a:t>ian</a:t>
            </a:r>
            <a:r>
              <a:rPr lang="en-IN" dirty="0" smtClean="0"/>
              <a:t>', '</a:t>
            </a:r>
            <a:r>
              <a:rPr lang="en-IN" dirty="0" err="1" smtClean="0"/>
              <a:t>stuart</a:t>
            </a:r>
            <a:r>
              <a:rPr lang="en-IN" dirty="0" smtClean="0"/>
              <a:t>', '</a:t>
            </a:r>
            <a:r>
              <a:rPr lang="en-IN" dirty="0" err="1" smtClean="0"/>
              <a:t>david</a:t>
            </a:r>
            <a:r>
              <a:rPr lang="en-IN" dirty="0" smtClean="0"/>
              <a:t>']</a:t>
            </a:r>
          </a:p>
          <a:p>
            <a:pPr marL="0" indent="0">
              <a:buNone/>
            </a:pPr>
            <a:r>
              <a:rPr lang="en-IN" dirty="0" smtClean="0"/>
              <a:t>&gt;&gt;&gt; b = ['</a:t>
            </a:r>
            <a:r>
              <a:rPr lang="en-IN" dirty="0" err="1" smtClean="0"/>
              <a:t>bairnson</a:t>
            </a:r>
            <a:r>
              <a:rPr lang="en-IN" dirty="0" smtClean="0"/>
              <a:t>', '</a:t>
            </a:r>
            <a:r>
              <a:rPr lang="en-IN" dirty="0" err="1" smtClean="0"/>
              <a:t>elliott</a:t>
            </a:r>
            <a:r>
              <a:rPr lang="en-IN" dirty="0" smtClean="0"/>
              <a:t>', '</a:t>
            </a:r>
            <a:r>
              <a:rPr lang="en-IN" dirty="0" err="1" smtClean="0"/>
              <a:t>paton</a:t>
            </a:r>
            <a:r>
              <a:rPr lang="en-IN" dirty="0" smtClean="0"/>
              <a:t>']</a:t>
            </a:r>
          </a:p>
          <a:p>
            <a:pPr marL="0" indent="0">
              <a:buNone/>
            </a:pPr>
            <a:r>
              <a:rPr lang="en-IN" dirty="0" smtClean="0"/>
              <a:t>&gt;&gt;&gt; for </a:t>
            </a:r>
            <a:r>
              <a:rPr lang="en-IN" dirty="0" err="1" smtClean="0"/>
              <a:t>i</a:t>
            </a:r>
            <a:r>
              <a:rPr lang="en-IN" dirty="0" smtClean="0"/>
              <a:t>, j in zip(</a:t>
            </a:r>
            <a:r>
              <a:rPr lang="en-IN" dirty="0" err="1" smtClean="0"/>
              <a:t>a,b</a:t>
            </a:r>
            <a:r>
              <a:rPr lang="en-IN" dirty="0" smtClean="0"/>
              <a:t>):</a:t>
            </a:r>
          </a:p>
          <a:p>
            <a:pPr marL="0" indent="0">
              <a:buNone/>
            </a:pPr>
            <a:r>
              <a:rPr lang="en-IN" dirty="0" smtClean="0"/>
              <a:t>...    print ('%s %s' % (</a:t>
            </a:r>
            <a:r>
              <a:rPr lang="en-IN" dirty="0" err="1" smtClean="0"/>
              <a:t>i,j</a:t>
            </a:r>
            <a:r>
              <a:rPr lang="en-IN" dirty="0" smtClean="0"/>
              <a:t>))</a:t>
            </a:r>
          </a:p>
          <a:p>
            <a:pPr marL="0" indent="0">
              <a:buNone/>
            </a:pPr>
            <a:r>
              <a:rPr lang="en-IN" dirty="0" smtClean="0"/>
              <a:t>...</a:t>
            </a:r>
          </a:p>
          <a:p>
            <a:pPr marL="0" indent="0">
              <a:buNone/>
            </a:pPr>
            <a:r>
              <a:rPr lang="en-IN" dirty="0" err="1" smtClean="0"/>
              <a:t>ian</a:t>
            </a:r>
            <a:r>
              <a:rPr lang="en-IN" dirty="0" smtClean="0"/>
              <a:t> </a:t>
            </a:r>
            <a:r>
              <a:rPr lang="en-IN" dirty="0" err="1" smtClean="0"/>
              <a:t>bairnson</a:t>
            </a:r>
            <a:endParaRPr lang="en-IN" dirty="0" smtClean="0"/>
          </a:p>
          <a:p>
            <a:pPr marL="0" indent="0">
              <a:buNone/>
            </a:pPr>
            <a:r>
              <a:rPr lang="en-IN" dirty="0" err="1" smtClean="0"/>
              <a:t>stuart</a:t>
            </a:r>
            <a:r>
              <a:rPr lang="en-IN" dirty="0" smtClean="0"/>
              <a:t> </a:t>
            </a:r>
            <a:r>
              <a:rPr lang="en-IN" dirty="0" err="1" smtClean="0"/>
              <a:t>elliott</a:t>
            </a:r>
            <a:endParaRPr lang="en-IN" dirty="0" smtClean="0"/>
          </a:p>
          <a:p>
            <a:pPr marL="0" indent="0">
              <a:buNone/>
            </a:pPr>
            <a:r>
              <a:rPr lang="en-IN" dirty="0" err="1" smtClean="0"/>
              <a:t>david</a:t>
            </a:r>
            <a:r>
              <a:rPr lang="en-IN" dirty="0" smtClean="0"/>
              <a:t> </a:t>
            </a:r>
            <a:r>
              <a:rPr lang="en-IN" dirty="0" err="1" smtClean="0"/>
              <a:t>paton</a:t>
            </a:r>
            <a:endParaRPr lang="en-IN" dirty="0" smtClean="0"/>
          </a:p>
          <a:p>
            <a:pPr marL="0" indent="0">
              <a:buNone/>
            </a:pPr>
            <a:r>
              <a:rPr lang="en-US" dirty="0" smtClean="0"/>
              <a:t>&gt;&gt;&gt; list(zip(</a:t>
            </a:r>
            <a:r>
              <a:rPr lang="en-US" dirty="0" err="1" smtClean="0"/>
              <a:t>a,b</a:t>
            </a:r>
            <a:r>
              <a:rPr lang="en-US" dirty="0" smtClean="0"/>
              <a:t>))</a:t>
            </a:r>
          </a:p>
          <a:p>
            <a:pPr marL="0" indent="0">
              <a:buNone/>
            </a:pPr>
            <a:r>
              <a:rPr lang="en-US" dirty="0" smtClean="0"/>
              <a:t>[('</a:t>
            </a:r>
            <a:r>
              <a:rPr lang="en-US" dirty="0" err="1" smtClean="0"/>
              <a:t>ian</a:t>
            </a:r>
            <a:r>
              <a:rPr lang="en-US" dirty="0" smtClean="0"/>
              <a:t>', '</a:t>
            </a:r>
            <a:r>
              <a:rPr lang="en-US" dirty="0" err="1" smtClean="0"/>
              <a:t>bairnson</a:t>
            </a:r>
            <a:r>
              <a:rPr lang="en-US" dirty="0" smtClean="0"/>
              <a:t>'), ('</a:t>
            </a:r>
            <a:r>
              <a:rPr lang="en-US" dirty="0" err="1" smtClean="0"/>
              <a:t>stuart</a:t>
            </a:r>
            <a:r>
              <a:rPr lang="en-US" dirty="0" smtClean="0"/>
              <a:t>', '</a:t>
            </a:r>
            <a:r>
              <a:rPr lang="en-US" dirty="0" err="1" smtClean="0"/>
              <a:t>elliott</a:t>
            </a:r>
            <a:r>
              <a:rPr lang="en-US" dirty="0" smtClean="0"/>
              <a:t>'), ('</a:t>
            </a:r>
            <a:r>
              <a:rPr lang="en-US" dirty="0" err="1" smtClean="0"/>
              <a:t>david</a:t>
            </a:r>
            <a:r>
              <a:rPr lang="en-US" dirty="0" smtClean="0"/>
              <a:t>', '</a:t>
            </a:r>
            <a:r>
              <a:rPr lang="en-US" dirty="0" err="1" smtClean="0"/>
              <a:t>paton</a:t>
            </a:r>
            <a:r>
              <a:rPr lang="en-US" dirty="0" smtClean="0"/>
              <a:t>')]</a:t>
            </a:r>
            <a:endParaRPr lang="en-IN" dirty="0"/>
          </a:p>
        </p:txBody>
      </p:sp>
    </p:spTree>
    <p:extLst>
      <p:ext uri="{BB962C8B-B14F-4D97-AF65-F5344CB8AC3E}">
        <p14:creationId xmlns="" xmlns:p14="http://schemas.microsoft.com/office/powerpoint/2010/main" val="26009145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IN" b="1" dirty="0"/>
              <a:t>sum()</a:t>
            </a:r>
          </a:p>
          <a:p>
            <a:pPr marL="0" indent="0">
              <a:buNone/>
            </a:pPr>
            <a:r>
              <a:rPr lang="en-IN" dirty="0"/>
              <a:t>&gt;&gt;&gt; a = [6, 4, 5]</a:t>
            </a:r>
          </a:p>
          <a:p>
            <a:pPr marL="0" indent="0">
              <a:buNone/>
            </a:pPr>
            <a:r>
              <a:rPr lang="en-IN" dirty="0"/>
              <a:t>&gt;&gt;&gt; reduce(</a:t>
            </a:r>
            <a:r>
              <a:rPr lang="en-IN" dirty="0" err="1"/>
              <a:t>operator.add</a:t>
            </a:r>
            <a:r>
              <a:rPr lang="en-IN" dirty="0"/>
              <a:t>, a)</a:t>
            </a:r>
          </a:p>
          <a:p>
            <a:pPr marL="0" indent="0">
              <a:buNone/>
            </a:pPr>
            <a:r>
              <a:rPr lang="en-IN" dirty="0"/>
              <a:t>15</a:t>
            </a:r>
          </a:p>
          <a:p>
            <a:pPr marL="0" indent="0">
              <a:buNone/>
            </a:pPr>
            <a:r>
              <a:rPr lang="en-IN" dirty="0"/>
              <a:t>&gt;&gt;&gt; sum(a)</a:t>
            </a:r>
          </a:p>
          <a:p>
            <a:pPr marL="0" indent="0">
              <a:buNone/>
            </a:pPr>
            <a:r>
              <a:rPr lang="en-IN" dirty="0"/>
              <a:t>15</a:t>
            </a:r>
          </a:p>
          <a:p>
            <a:pPr marL="0" indent="0">
              <a:buNone/>
            </a:pPr>
            <a:r>
              <a:rPr lang="en-IN" dirty="0" smtClean="0"/>
              <a:t>&gt;&gt;&gt; </a:t>
            </a:r>
            <a:r>
              <a:rPr lang="en-IN" dirty="0"/>
              <a:t>sum(a, 5)</a:t>
            </a:r>
          </a:p>
          <a:p>
            <a:pPr marL="0" indent="0">
              <a:buNone/>
            </a:pPr>
            <a:r>
              <a:rPr lang="en-IN" dirty="0"/>
              <a:t>20</a:t>
            </a:r>
          </a:p>
          <a:p>
            <a:pPr marL="0" indent="0">
              <a:buNone/>
            </a:pPr>
            <a:r>
              <a:rPr lang="en-IN" dirty="0"/>
              <a:t>&gt;&gt;&gt; a = [6., 4., 5.]</a:t>
            </a:r>
          </a:p>
          <a:p>
            <a:pPr marL="0" indent="0">
              <a:buNone/>
            </a:pPr>
            <a:r>
              <a:rPr lang="en-IN" dirty="0"/>
              <a:t>&gt;&gt;&gt; sum(a)</a:t>
            </a:r>
          </a:p>
          <a:p>
            <a:pPr marL="0" indent="0">
              <a:buNone/>
            </a:pPr>
            <a:r>
              <a:rPr lang="en-IN" dirty="0"/>
              <a:t>15.0</a:t>
            </a:r>
          </a:p>
        </p:txBody>
      </p:sp>
    </p:spTree>
    <p:extLst>
      <p:ext uri="{BB962C8B-B14F-4D97-AF65-F5344CB8AC3E}">
        <p14:creationId xmlns="" xmlns:p14="http://schemas.microsoft.com/office/powerpoint/2010/main" val="11039211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list() and tuple</a:t>
            </a:r>
            <a:r>
              <a:rPr lang="en-IN" b="1" dirty="0" smtClean="0"/>
              <a:t>():</a:t>
            </a:r>
          </a:p>
          <a:p>
            <a:r>
              <a:rPr lang="en-US" dirty="0"/>
              <a:t>The list() and tuple() factory functions take </a:t>
            </a:r>
            <a:r>
              <a:rPr lang="en-US" dirty="0" err="1"/>
              <a:t>iterables</a:t>
            </a:r>
            <a:r>
              <a:rPr lang="en-US" dirty="0"/>
              <a:t> like other sequences and make new lists </a:t>
            </a:r>
            <a:r>
              <a:rPr lang="en-US" dirty="0" smtClean="0"/>
              <a:t>and tuples</a:t>
            </a:r>
            <a:r>
              <a:rPr lang="en-US" dirty="0"/>
              <a:t>, respectively, out of the (just shallow-copied) data</a:t>
            </a:r>
            <a:r>
              <a:rPr lang="en-US" dirty="0" smtClean="0"/>
              <a:t>.</a:t>
            </a:r>
          </a:p>
          <a:p>
            <a:r>
              <a:rPr lang="en-US" dirty="0"/>
              <a:t>These built-in functions are used more often </a:t>
            </a:r>
            <a:r>
              <a:rPr lang="en-US" dirty="0" smtClean="0"/>
              <a:t>to convert </a:t>
            </a:r>
            <a:r>
              <a:rPr lang="en-US" dirty="0"/>
              <a:t>from one type to the other, i.e., when you have a tuple that you need to make a list (so </a:t>
            </a:r>
            <a:r>
              <a:rPr lang="en-US" dirty="0" smtClean="0"/>
              <a:t>that you </a:t>
            </a:r>
            <a:r>
              <a:rPr lang="en-US" dirty="0"/>
              <a:t>can modify its elements) and vice versa.</a:t>
            </a:r>
            <a:endParaRPr lang="en-IN" dirty="0"/>
          </a:p>
        </p:txBody>
      </p:sp>
    </p:spTree>
    <p:extLst>
      <p:ext uri="{BB962C8B-B14F-4D97-AF65-F5344CB8AC3E}">
        <p14:creationId xmlns="" xmlns:p14="http://schemas.microsoft.com/office/powerpoint/2010/main" val="15699232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38200" y="1825624"/>
            <a:ext cx="10515600" cy="4921539"/>
          </a:xfrm>
        </p:spPr>
        <p:txBody>
          <a:bodyPr>
            <a:normAutofit fontScale="85000" lnSpcReduction="20000"/>
          </a:bodyPr>
          <a:lstStyle/>
          <a:p>
            <a:pPr marL="0" indent="0">
              <a:buNone/>
            </a:pPr>
            <a:r>
              <a:rPr lang="en-IN" dirty="0"/>
              <a:t>&gt;&gt;&gt; </a:t>
            </a:r>
            <a:r>
              <a:rPr lang="en-IN" dirty="0" err="1"/>
              <a:t>aList</a:t>
            </a:r>
            <a:r>
              <a:rPr lang="en-IN" dirty="0"/>
              <a:t> = ['</a:t>
            </a:r>
            <a:r>
              <a:rPr lang="en-IN" dirty="0" err="1"/>
              <a:t>tao</a:t>
            </a:r>
            <a:r>
              <a:rPr lang="en-IN" dirty="0"/>
              <a:t>', 93, 99, 'time']</a:t>
            </a:r>
          </a:p>
          <a:p>
            <a:pPr marL="0" indent="0">
              <a:buNone/>
            </a:pPr>
            <a:r>
              <a:rPr lang="en-IN" dirty="0"/>
              <a:t>&gt;&gt;&gt; </a:t>
            </a:r>
            <a:r>
              <a:rPr lang="en-IN" dirty="0" err="1"/>
              <a:t>aTuple</a:t>
            </a:r>
            <a:r>
              <a:rPr lang="en-IN" dirty="0"/>
              <a:t> = tuple(</a:t>
            </a:r>
            <a:r>
              <a:rPr lang="en-IN" dirty="0" err="1"/>
              <a:t>aList</a:t>
            </a:r>
            <a:r>
              <a:rPr lang="en-IN" dirty="0"/>
              <a:t>)</a:t>
            </a:r>
          </a:p>
          <a:p>
            <a:pPr marL="0" indent="0">
              <a:buNone/>
            </a:pPr>
            <a:r>
              <a:rPr lang="en-IN" dirty="0"/>
              <a:t>&gt;&gt;&gt; </a:t>
            </a:r>
            <a:r>
              <a:rPr lang="en-IN" dirty="0" err="1"/>
              <a:t>aList</a:t>
            </a:r>
            <a:r>
              <a:rPr lang="en-IN" dirty="0"/>
              <a:t>, </a:t>
            </a:r>
            <a:r>
              <a:rPr lang="en-IN" dirty="0" err="1"/>
              <a:t>aTuple</a:t>
            </a:r>
            <a:endParaRPr lang="en-IN" dirty="0"/>
          </a:p>
          <a:p>
            <a:pPr marL="0" indent="0">
              <a:buNone/>
            </a:pPr>
            <a:r>
              <a:rPr lang="en-IN" dirty="0"/>
              <a:t>(['</a:t>
            </a:r>
            <a:r>
              <a:rPr lang="en-IN" dirty="0" err="1"/>
              <a:t>tao</a:t>
            </a:r>
            <a:r>
              <a:rPr lang="en-IN" dirty="0"/>
              <a:t>', 93, 99, 'time'], ('</a:t>
            </a:r>
            <a:r>
              <a:rPr lang="en-IN" dirty="0" err="1"/>
              <a:t>tao</a:t>
            </a:r>
            <a:r>
              <a:rPr lang="en-IN" dirty="0"/>
              <a:t>', 93, 99, 'time'))</a:t>
            </a:r>
          </a:p>
          <a:p>
            <a:pPr marL="0" indent="0">
              <a:buNone/>
            </a:pPr>
            <a:r>
              <a:rPr lang="en-IN" dirty="0"/>
              <a:t>&gt;&gt;&gt; </a:t>
            </a:r>
            <a:r>
              <a:rPr lang="en-IN" dirty="0" err="1"/>
              <a:t>aList</a:t>
            </a:r>
            <a:r>
              <a:rPr lang="en-IN" dirty="0"/>
              <a:t> == </a:t>
            </a:r>
            <a:r>
              <a:rPr lang="en-IN" dirty="0" err="1"/>
              <a:t>aTuple</a:t>
            </a:r>
            <a:endParaRPr lang="en-IN" dirty="0"/>
          </a:p>
          <a:p>
            <a:pPr marL="0" indent="0">
              <a:buNone/>
            </a:pPr>
            <a:r>
              <a:rPr lang="en-IN" dirty="0"/>
              <a:t>False</a:t>
            </a:r>
          </a:p>
          <a:p>
            <a:pPr marL="0" indent="0">
              <a:buNone/>
            </a:pPr>
            <a:r>
              <a:rPr lang="en-IN" dirty="0"/>
              <a:t>&gt;&gt;&gt; </a:t>
            </a:r>
            <a:r>
              <a:rPr lang="en-IN" dirty="0" err="1"/>
              <a:t>anotherList</a:t>
            </a:r>
            <a:r>
              <a:rPr lang="en-IN" dirty="0"/>
              <a:t> = list(</a:t>
            </a:r>
            <a:r>
              <a:rPr lang="en-IN" dirty="0" err="1"/>
              <a:t>aTuple</a:t>
            </a:r>
            <a:r>
              <a:rPr lang="en-IN" dirty="0"/>
              <a:t>)</a:t>
            </a:r>
          </a:p>
          <a:p>
            <a:pPr marL="0" indent="0">
              <a:buNone/>
            </a:pPr>
            <a:r>
              <a:rPr lang="en-IN" dirty="0"/>
              <a:t>&gt;&gt;&gt; </a:t>
            </a:r>
            <a:r>
              <a:rPr lang="en-IN" dirty="0" err="1"/>
              <a:t>aList</a:t>
            </a:r>
            <a:r>
              <a:rPr lang="en-IN" dirty="0"/>
              <a:t> == </a:t>
            </a:r>
            <a:r>
              <a:rPr lang="en-IN" dirty="0" err="1"/>
              <a:t>anotherList</a:t>
            </a:r>
            <a:endParaRPr lang="en-IN" dirty="0"/>
          </a:p>
          <a:p>
            <a:pPr marL="0" indent="0">
              <a:buNone/>
            </a:pPr>
            <a:r>
              <a:rPr lang="en-IN" dirty="0"/>
              <a:t>True</a:t>
            </a:r>
          </a:p>
          <a:p>
            <a:pPr marL="0" indent="0">
              <a:buNone/>
            </a:pPr>
            <a:r>
              <a:rPr lang="en-IN" dirty="0"/>
              <a:t>&gt;&gt;&gt; </a:t>
            </a:r>
            <a:r>
              <a:rPr lang="en-IN" dirty="0" err="1"/>
              <a:t>aList</a:t>
            </a:r>
            <a:r>
              <a:rPr lang="en-IN" dirty="0"/>
              <a:t> </a:t>
            </a:r>
            <a:r>
              <a:rPr lang="en-IN" b="1" dirty="0"/>
              <a:t>is </a:t>
            </a:r>
            <a:r>
              <a:rPr lang="en-IN" dirty="0" err="1"/>
              <a:t>anotherList</a:t>
            </a:r>
            <a:endParaRPr lang="en-IN" dirty="0"/>
          </a:p>
          <a:p>
            <a:pPr marL="0" indent="0">
              <a:buNone/>
            </a:pPr>
            <a:r>
              <a:rPr lang="en-IN" dirty="0"/>
              <a:t>False</a:t>
            </a:r>
          </a:p>
          <a:p>
            <a:pPr marL="0" indent="0">
              <a:buNone/>
            </a:pPr>
            <a:r>
              <a:rPr lang="en-US" dirty="0"/>
              <a:t>&gt;&gt;&gt; [id(x) </a:t>
            </a:r>
            <a:r>
              <a:rPr lang="en-US" b="1" dirty="0"/>
              <a:t>for </a:t>
            </a:r>
            <a:r>
              <a:rPr lang="en-US" dirty="0"/>
              <a:t>x </a:t>
            </a:r>
            <a:r>
              <a:rPr lang="en-US" b="1" dirty="0"/>
              <a:t>in </a:t>
            </a:r>
            <a:r>
              <a:rPr lang="en-US" dirty="0" err="1"/>
              <a:t>aList</a:t>
            </a:r>
            <a:r>
              <a:rPr lang="en-US" dirty="0"/>
              <a:t>, </a:t>
            </a:r>
            <a:r>
              <a:rPr lang="en-US" dirty="0" err="1"/>
              <a:t>aTuple</a:t>
            </a:r>
            <a:r>
              <a:rPr lang="en-US" dirty="0"/>
              <a:t>, </a:t>
            </a:r>
            <a:r>
              <a:rPr lang="en-US" dirty="0" err="1"/>
              <a:t>anotherList</a:t>
            </a:r>
            <a:r>
              <a:rPr lang="en-US" dirty="0"/>
              <a:t>]</a:t>
            </a:r>
          </a:p>
          <a:p>
            <a:pPr marL="0" indent="0">
              <a:buNone/>
            </a:pPr>
            <a:r>
              <a:rPr lang="en-IN" dirty="0"/>
              <a:t>[10903800, 11794448, 11721544]</a:t>
            </a:r>
          </a:p>
        </p:txBody>
      </p:sp>
    </p:spTree>
    <p:extLst>
      <p:ext uri="{BB962C8B-B14F-4D97-AF65-F5344CB8AC3E}">
        <p14:creationId xmlns="" xmlns:p14="http://schemas.microsoft.com/office/powerpoint/2010/main" val="298583304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List Type Built-in Methods</a:t>
            </a:r>
            <a:endParaRPr lang="en-IN" dirty="0"/>
          </a:p>
        </p:txBody>
      </p:sp>
      <p:sp>
        <p:nvSpPr>
          <p:cNvPr id="3" name="Content Placeholder 2"/>
          <p:cNvSpPr>
            <a:spLocks noGrp="1"/>
          </p:cNvSpPr>
          <p:nvPr>
            <p:ph idx="1"/>
          </p:nvPr>
        </p:nvSpPr>
        <p:spPr/>
        <p:txBody>
          <a:bodyPr>
            <a:normAutofit fontScale="92500" lnSpcReduction="20000"/>
          </a:bodyPr>
          <a:lstStyle/>
          <a:p>
            <a:r>
              <a:rPr lang="en-IN" dirty="0"/>
              <a:t>Lists in Python have methods. These methods behave just like built-in functions except that they operate only on lists. Since these functions involve the mutability (or updating) of lists, none of them is applicable for tuples.</a:t>
            </a:r>
          </a:p>
          <a:p>
            <a:pPr marL="0" indent="0">
              <a:buNone/>
            </a:pPr>
            <a:r>
              <a:rPr lang="en-IN" dirty="0" smtClean="0"/>
              <a:t>1. </a:t>
            </a:r>
            <a:r>
              <a:rPr lang="en-IN" b="1" dirty="0" err="1" smtClean="0"/>
              <a:t>list.append</a:t>
            </a:r>
            <a:r>
              <a:rPr lang="en-IN" b="1" dirty="0" smtClean="0"/>
              <a:t>(</a:t>
            </a:r>
            <a:r>
              <a:rPr lang="en-IN" b="1" dirty="0" err="1" smtClean="0"/>
              <a:t>obj</a:t>
            </a:r>
            <a:r>
              <a:rPr lang="en-IN" b="1" dirty="0"/>
              <a:t>)</a:t>
            </a:r>
            <a:r>
              <a:rPr lang="en-IN" dirty="0"/>
              <a:t>: Adds </a:t>
            </a:r>
            <a:r>
              <a:rPr lang="en-IN" i="1" dirty="0" err="1"/>
              <a:t>obj</a:t>
            </a:r>
            <a:r>
              <a:rPr lang="en-IN" i="1" dirty="0"/>
              <a:t> </a:t>
            </a:r>
            <a:r>
              <a:rPr lang="en-IN" dirty="0"/>
              <a:t>to the end of </a:t>
            </a:r>
            <a:r>
              <a:rPr lang="en-IN" i="1" dirty="0"/>
              <a:t>list.</a:t>
            </a:r>
            <a:endParaRPr lang="en-IN" dirty="0"/>
          </a:p>
          <a:p>
            <a:pPr marL="0" indent="0">
              <a:buNone/>
            </a:pPr>
            <a:r>
              <a:rPr lang="en-IN" dirty="0"/>
              <a:t>&gt;&gt;&gt;l=[11,12,13]</a:t>
            </a:r>
          </a:p>
          <a:p>
            <a:pPr marL="0" indent="0">
              <a:buNone/>
            </a:pPr>
            <a:r>
              <a:rPr lang="en-IN" dirty="0"/>
              <a:t>&gt;&gt;&gt;</a:t>
            </a:r>
            <a:r>
              <a:rPr lang="en-IN" dirty="0" err="1"/>
              <a:t>l.append</a:t>
            </a:r>
            <a:r>
              <a:rPr lang="en-IN" dirty="0"/>
              <a:t>(14)</a:t>
            </a:r>
          </a:p>
          <a:p>
            <a:pPr marL="0" indent="0">
              <a:buNone/>
            </a:pPr>
            <a:r>
              <a:rPr lang="en-IN" dirty="0"/>
              <a:t>&gt;&gt;&gt;l</a:t>
            </a:r>
          </a:p>
          <a:p>
            <a:pPr marL="0" indent="0">
              <a:buNone/>
            </a:pPr>
            <a:r>
              <a:rPr lang="en-IN" dirty="0"/>
              <a:t>[11,12,13,14]</a:t>
            </a:r>
          </a:p>
          <a:p>
            <a:pPr marL="0" indent="0">
              <a:buNone/>
            </a:pPr>
            <a:endParaRPr lang="en-IN" dirty="0"/>
          </a:p>
        </p:txBody>
      </p:sp>
    </p:spTree>
    <p:extLst>
      <p:ext uri="{BB962C8B-B14F-4D97-AF65-F5344CB8AC3E}">
        <p14:creationId xmlns="" xmlns:p14="http://schemas.microsoft.com/office/powerpoint/2010/main" val="15260801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IN" b="1" i="1" dirty="0" smtClean="0"/>
              <a:t>2. </a:t>
            </a:r>
            <a:r>
              <a:rPr lang="en-IN" b="1" i="1" dirty="0" err="1" smtClean="0"/>
              <a:t>list.</a:t>
            </a:r>
            <a:r>
              <a:rPr lang="en-IN" b="1" dirty="0" err="1" smtClean="0"/>
              <a:t>count</a:t>
            </a:r>
            <a:r>
              <a:rPr lang="en-IN" b="1" dirty="0" smtClean="0"/>
              <a:t>(</a:t>
            </a:r>
            <a:r>
              <a:rPr lang="en-IN" b="1" i="1" dirty="0" err="1" smtClean="0"/>
              <a:t>obj</a:t>
            </a:r>
            <a:r>
              <a:rPr lang="en-IN" b="1" dirty="0"/>
              <a:t>):</a:t>
            </a:r>
            <a:r>
              <a:rPr lang="en-IN" dirty="0"/>
              <a:t> Returns count of how many times </a:t>
            </a:r>
            <a:r>
              <a:rPr lang="en-IN" i="1" dirty="0" err="1"/>
              <a:t>obj</a:t>
            </a:r>
            <a:r>
              <a:rPr lang="en-IN" i="1" dirty="0"/>
              <a:t> </a:t>
            </a:r>
            <a:r>
              <a:rPr lang="en-IN" dirty="0"/>
              <a:t>occurs in </a:t>
            </a:r>
            <a:r>
              <a:rPr lang="en-IN" i="1" dirty="0"/>
              <a:t>list</a:t>
            </a:r>
            <a:r>
              <a:rPr lang="en-IN" i="1" dirty="0" smtClean="0"/>
              <a:t>.</a:t>
            </a:r>
          </a:p>
          <a:p>
            <a:pPr marL="0" indent="0">
              <a:buNone/>
            </a:pPr>
            <a:endParaRPr lang="en-IN" dirty="0"/>
          </a:p>
          <a:p>
            <a:pPr marL="0" indent="0">
              <a:buNone/>
            </a:pPr>
            <a:r>
              <a:rPr lang="en-IN" dirty="0"/>
              <a:t>&gt;&gt;&gt;</a:t>
            </a:r>
            <a:r>
              <a:rPr lang="en-IN" dirty="0" err="1"/>
              <a:t>l.count</a:t>
            </a:r>
            <a:r>
              <a:rPr lang="en-IN" dirty="0"/>
              <a:t>(13)</a:t>
            </a:r>
          </a:p>
          <a:p>
            <a:pPr marL="0" indent="0">
              <a:buNone/>
            </a:pPr>
            <a:r>
              <a:rPr lang="en-IN" dirty="0"/>
              <a:t>1</a:t>
            </a:r>
          </a:p>
          <a:p>
            <a:pPr marL="0" indent="0">
              <a:buNone/>
            </a:pPr>
            <a:r>
              <a:rPr lang="en-IN" dirty="0"/>
              <a:t>&gt;&gt;&gt;</a:t>
            </a:r>
            <a:r>
              <a:rPr lang="en-IN" dirty="0" err="1"/>
              <a:t>l.append</a:t>
            </a:r>
            <a:r>
              <a:rPr lang="en-IN" dirty="0"/>
              <a:t>(13)</a:t>
            </a:r>
          </a:p>
          <a:p>
            <a:pPr marL="0" indent="0">
              <a:buNone/>
            </a:pPr>
            <a:r>
              <a:rPr lang="en-IN" dirty="0"/>
              <a:t>&gt;&gt;&gt;l</a:t>
            </a:r>
          </a:p>
          <a:p>
            <a:pPr marL="0" indent="0">
              <a:buNone/>
            </a:pPr>
            <a:r>
              <a:rPr lang="en-IN" dirty="0"/>
              <a:t>[11,12,13,14,13]</a:t>
            </a:r>
          </a:p>
          <a:p>
            <a:pPr marL="0" indent="0">
              <a:buNone/>
            </a:pPr>
            <a:r>
              <a:rPr lang="en-IN" dirty="0"/>
              <a:t>&gt;&gt;&gt;</a:t>
            </a:r>
            <a:r>
              <a:rPr lang="en-IN" dirty="0" err="1"/>
              <a:t>l.count</a:t>
            </a:r>
            <a:r>
              <a:rPr lang="en-IN" dirty="0"/>
              <a:t>(13)</a:t>
            </a:r>
          </a:p>
          <a:p>
            <a:pPr marL="0" indent="0">
              <a:buNone/>
            </a:pPr>
            <a:r>
              <a:rPr lang="en-IN" dirty="0"/>
              <a:t>2</a:t>
            </a:r>
          </a:p>
          <a:p>
            <a:pPr marL="0" indent="0">
              <a:buNone/>
            </a:pPr>
            <a:endParaRPr lang="en-IN" dirty="0"/>
          </a:p>
        </p:txBody>
      </p:sp>
    </p:spTree>
    <p:extLst>
      <p:ext uri="{BB962C8B-B14F-4D97-AF65-F5344CB8AC3E}">
        <p14:creationId xmlns="" xmlns:p14="http://schemas.microsoft.com/office/powerpoint/2010/main" val="158431205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i="1" dirty="0" smtClean="0"/>
              <a:t>3. </a:t>
            </a:r>
            <a:r>
              <a:rPr lang="en-IN" b="1" i="1" dirty="0" err="1" smtClean="0"/>
              <a:t>list.</a:t>
            </a:r>
            <a:r>
              <a:rPr lang="en-IN" b="1" dirty="0" err="1" smtClean="0"/>
              <a:t>extend</a:t>
            </a:r>
            <a:r>
              <a:rPr lang="en-IN" b="1" dirty="0" smtClean="0"/>
              <a:t>(</a:t>
            </a:r>
            <a:r>
              <a:rPr lang="en-IN" b="1" i="1" dirty="0" err="1" smtClean="0"/>
              <a:t>seq</a:t>
            </a:r>
            <a:r>
              <a:rPr lang="en-IN" b="1" dirty="0"/>
              <a:t>):</a:t>
            </a:r>
            <a:r>
              <a:rPr lang="en-IN" dirty="0"/>
              <a:t> Appends contents of </a:t>
            </a:r>
            <a:r>
              <a:rPr lang="en-IN" dirty="0" err="1"/>
              <a:t>seq</a:t>
            </a:r>
            <a:r>
              <a:rPr lang="en-IN" dirty="0"/>
              <a:t> to list</a:t>
            </a:r>
            <a:r>
              <a:rPr lang="en-IN" dirty="0" smtClean="0"/>
              <a:t>.</a:t>
            </a:r>
          </a:p>
          <a:p>
            <a:pPr marL="0" indent="0">
              <a:buNone/>
            </a:pPr>
            <a:endParaRPr lang="en-IN" dirty="0"/>
          </a:p>
          <a:p>
            <a:pPr marL="0" indent="0">
              <a:buNone/>
            </a:pPr>
            <a:r>
              <a:rPr lang="en-IN" dirty="0"/>
              <a:t>&gt;&gt;&gt;l2=[22,44]</a:t>
            </a:r>
          </a:p>
          <a:p>
            <a:pPr marL="0" indent="0">
              <a:buNone/>
            </a:pPr>
            <a:r>
              <a:rPr lang="en-IN" dirty="0"/>
              <a:t>&gt;&gt;&gt;</a:t>
            </a:r>
            <a:r>
              <a:rPr lang="en-IN" dirty="0" err="1"/>
              <a:t>l.extend</a:t>
            </a:r>
            <a:r>
              <a:rPr lang="en-IN" dirty="0"/>
              <a:t>(l2)</a:t>
            </a:r>
          </a:p>
          <a:p>
            <a:pPr marL="0" indent="0">
              <a:buNone/>
            </a:pPr>
            <a:r>
              <a:rPr lang="en-IN" dirty="0"/>
              <a:t>&gt;&gt;&gt;l</a:t>
            </a:r>
          </a:p>
          <a:p>
            <a:pPr marL="0" indent="0">
              <a:buNone/>
            </a:pPr>
            <a:r>
              <a:rPr lang="en-IN" dirty="0"/>
              <a:t>[11,12,13,14,13,22,44]</a:t>
            </a:r>
          </a:p>
        </p:txBody>
      </p:sp>
    </p:spTree>
    <p:extLst>
      <p:ext uri="{BB962C8B-B14F-4D97-AF65-F5344CB8AC3E}">
        <p14:creationId xmlns="" xmlns:p14="http://schemas.microsoft.com/office/powerpoint/2010/main" val="8545496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i="1" dirty="0" smtClean="0"/>
              <a:t>4. </a:t>
            </a:r>
            <a:r>
              <a:rPr lang="en-IN" b="1" i="1" dirty="0" err="1" smtClean="0"/>
              <a:t>list.</a:t>
            </a:r>
            <a:r>
              <a:rPr lang="en-IN" b="1" dirty="0" err="1" smtClean="0"/>
              <a:t>insert</a:t>
            </a:r>
            <a:r>
              <a:rPr lang="en-IN" b="1" dirty="0" smtClean="0"/>
              <a:t>(</a:t>
            </a:r>
            <a:r>
              <a:rPr lang="en-IN" b="1" i="1" dirty="0" smtClean="0"/>
              <a:t>index</a:t>
            </a:r>
            <a:r>
              <a:rPr lang="en-IN" b="1" i="1" dirty="0"/>
              <a:t>, </a:t>
            </a:r>
            <a:r>
              <a:rPr lang="en-IN" b="1" i="1" dirty="0" err="1"/>
              <a:t>obj</a:t>
            </a:r>
            <a:r>
              <a:rPr lang="en-IN" b="1" dirty="0"/>
              <a:t>):</a:t>
            </a:r>
            <a:r>
              <a:rPr lang="en-IN" dirty="0"/>
              <a:t> Inserts </a:t>
            </a:r>
            <a:r>
              <a:rPr lang="en-IN" i="1" dirty="0" err="1"/>
              <a:t>obj</a:t>
            </a:r>
            <a:r>
              <a:rPr lang="en-IN" i="1" dirty="0"/>
              <a:t> </a:t>
            </a:r>
            <a:r>
              <a:rPr lang="en-IN" dirty="0"/>
              <a:t>into </a:t>
            </a:r>
            <a:r>
              <a:rPr lang="en-IN" i="1" dirty="0"/>
              <a:t>list </a:t>
            </a:r>
            <a:r>
              <a:rPr lang="en-IN" dirty="0"/>
              <a:t>at offset </a:t>
            </a:r>
            <a:r>
              <a:rPr lang="en-IN" i="1" dirty="0"/>
              <a:t>index</a:t>
            </a:r>
            <a:r>
              <a:rPr lang="en-IN" i="1" dirty="0" smtClean="0"/>
              <a:t>.</a:t>
            </a:r>
          </a:p>
          <a:p>
            <a:endParaRPr lang="en-IN" dirty="0"/>
          </a:p>
          <a:p>
            <a:r>
              <a:rPr lang="en-IN" dirty="0"/>
              <a:t>&gt;&gt;&gt;l2.insert(1,33)</a:t>
            </a:r>
          </a:p>
          <a:p>
            <a:r>
              <a:rPr lang="en-IN" dirty="0"/>
              <a:t>&gt;&gt;&gt;l2</a:t>
            </a:r>
          </a:p>
          <a:p>
            <a:r>
              <a:rPr lang="en-IN" dirty="0"/>
              <a:t>[22,33,44]</a:t>
            </a:r>
          </a:p>
        </p:txBody>
      </p:sp>
    </p:spTree>
    <p:extLst>
      <p:ext uri="{BB962C8B-B14F-4D97-AF65-F5344CB8AC3E}">
        <p14:creationId xmlns="" xmlns:p14="http://schemas.microsoft.com/office/powerpoint/2010/main" val="7346104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IN" b="1" i="1" dirty="0" smtClean="0"/>
              <a:t>5. </a:t>
            </a:r>
            <a:r>
              <a:rPr lang="en-IN" b="1" i="1" dirty="0" err="1" smtClean="0"/>
              <a:t>list.</a:t>
            </a:r>
            <a:r>
              <a:rPr lang="en-IN" b="1" dirty="0" err="1" smtClean="0"/>
              <a:t>pop</a:t>
            </a:r>
            <a:r>
              <a:rPr lang="en-IN" b="1" dirty="0" smtClean="0"/>
              <a:t>(</a:t>
            </a:r>
            <a:r>
              <a:rPr lang="en-IN" b="1" i="1" dirty="0" smtClean="0"/>
              <a:t>index</a:t>
            </a:r>
            <a:r>
              <a:rPr lang="en-IN" b="1" i="1" dirty="0"/>
              <a:t>=</a:t>
            </a:r>
            <a:r>
              <a:rPr lang="en-IN" b="1" dirty="0"/>
              <a:t>-1): </a:t>
            </a:r>
            <a:r>
              <a:rPr lang="en-IN" dirty="0"/>
              <a:t>Removes and returns </a:t>
            </a:r>
            <a:r>
              <a:rPr lang="en-IN" i="1" dirty="0" err="1"/>
              <a:t>obj</a:t>
            </a:r>
            <a:r>
              <a:rPr lang="en-IN" i="1" dirty="0"/>
              <a:t> </a:t>
            </a:r>
            <a:r>
              <a:rPr lang="en-IN" dirty="0"/>
              <a:t>at given or last </a:t>
            </a:r>
            <a:r>
              <a:rPr lang="en-IN" i="1" dirty="0"/>
              <a:t>index </a:t>
            </a:r>
            <a:r>
              <a:rPr lang="en-IN" dirty="0"/>
              <a:t>from </a:t>
            </a:r>
            <a:r>
              <a:rPr lang="en-IN" i="1" dirty="0"/>
              <a:t>list.</a:t>
            </a:r>
            <a:endParaRPr lang="en-IN" dirty="0"/>
          </a:p>
          <a:p>
            <a:pPr marL="0" indent="0">
              <a:buNone/>
            </a:pPr>
            <a:r>
              <a:rPr lang="en-IN" dirty="0"/>
              <a:t>&gt;&gt;&gt;</a:t>
            </a:r>
            <a:r>
              <a:rPr lang="en-IN" dirty="0" err="1"/>
              <a:t>l.pop</a:t>
            </a:r>
            <a:r>
              <a:rPr lang="en-IN" dirty="0"/>
              <a:t>()</a:t>
            </a:r>
          </a:p>
          <a:p>
            <a:pPr marL="0" indent="0">
              <a:buNone/>
            </a:pPr>
            <a:r>
              <a:rPr lang="en-IN" dirty="0"/>
              <a:t>44</a:t>
            </a:r>
          </a:p>
          <a:p>
            <a:pPr marL="0" indent="0">
              <a:buNone/>
            </a:pPr>
            <a:r>
              <a:rPr lang="en-IN" dirty="0"/>
              <a:t>&gt;&gt;&gt;l</a:t>
            </a:r>
          </a:p>
          <a:p>
            <a:pPr marL="0" indent="0">
              <a:buNone/>
            </a:pPr>
            <a:r>
              <a:rPr lang="en-IN" dirty="0"/>
              <a:t>[11,12,13,14,13,22]</a:t>
            </a:r>
          </a:p>
          <a:p>
            <a:pPr marL="0" indent="0">
              <a:buNone/>
            </a:pPr>
            <a:r>
              <a:rPr lang="en-IN" dirty="0"/>
              <a:t>&gt;&gt;&gt;</a:t>
            </a:r>
            <a:r>
              <a:rPr lang="en-IN" dirty="0" err="1"/>
              <a:t>l.pop</a:t>
            </a:r>
            <a:r>
              <a:rPr lang="en-IN" dirty="0"/>
              <a:t>(-2)</a:t>
            </a:r>
          </a:p>
          <a:p>
            <a:pPr marL="0" indent="0">
              <a:buNone/>
            </a:pPr>
            <a:r>
              <a:rPr lang="en-IN" dirty="0"/>
              <a:t>13</a:t>
            </a:r>
          </a:p>
          <a:p>
            <a:pPr marL="0" indent="0">
              <a:buNone/>
            </a:pPr>
            <a:r>
              <a:rPr lang="en-IN" dirty="0"/>
              <a:t>&gt;&gt;&gt;l</a:t>
            </a:r>
          </a:p>
          <a:p>
            <a:pPr marL="0" indent="0">
              <a:buNone/>
            </a:pPr>
            <a:r>
              <a:rPr lang="en-IN" dirty="0"/>
              <a:t>[11,12,13,14,22]</a:t>
            </a:r>
          </a:p>
          <a:p>
            <a:endParaRPr lang="en-IN" dirty="0"/>
          </a:p>
        </p:txBody>
      </p:sp>
    </p:spTree>
    <p:extLst>
      <p:ext uri="{BB962C8B-B14F-4D97-AF65-F5344CB8AC3E}">
        <p14:creationId xmlns="" xmlns:p14="http://schemas.microsoft.com/office/powerpoint/2010/main" val="112799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In the latest versions of Python, </a:t>
            </a:r>
            <a:r>
              <a:rPr lang="en-US" dirty="0"/>
              <a:t>Iterators were created to simplify accessing of sequence-like objects such as dictionaries and </a:t>
            </a:r>
            <a:r>
              <a:rPr lang="en-US" dirty="0" smtClean="0"/>
              <a:t>files. Using </a:t>
            </a:r>
            <a:r>
              <a:rPr lang="en-US" dirty="0"/>
              <a:t>just the dictionary name itself will cause an iterator over that dictionary to be used in a </a:t>
            </a:r>
            <a:r>
              <a:rPr lang="en-US" b="1" dirty="0"/>
              <a:t>for </a:t>
            </a:r>
            <a:r>
              <a:rPr lang="en-US" dirty="0"/>
              <a:t>loop</a:t>
            </a:r>
            <a:r>
              <a:rPr lang="en-US" dirty="0" smtClean="0"/>
              <a:t>:</a:t>
            </a:r>
          </a:p>
          <a:p>
            <a:pPr marL="0" indent="0">
              <a:buNone/>
            </a:pPr>
            <a:r>
              <a:rPr lang="en-US" dirty="0" smtClean="0"/>
              <a:t>&gt;&gt;&gt; dict2 = {'name': 'earth', 'port': 80}</a:t>
            </a:r>
          </a:p>
          <a:p>
            <a:pPr marL="0" indent="0">
              <a:buNone/>
            </a:pPr>
            <a:r>
              <a:rPr lang="en-US" dirty="0" smtClean="0"/>
              <a:t>&gt;&gt;&gt; for key in dict2:</a:t>
            </a:r>
          </a:p>
          <a:p>
            <a:pPr marL="0" indent="0">
              <a:buNone/>
            </a:pPr>
            <a:r>
              <a:rPr lang="en-US" dirty="0" smtClean="0"/>
              <a:t>...   print ('key=%s, value=%s' % (key, dict2[key]))</a:t>
            </a:r>
          </a:p>
          <a:p>
            <a:pPr marL="0" indent="0">
              <a:buNone/>
            </a:pPr>
            <a:r>
              <a:rPr lang="en-US" dirty="0" smtClean="0"/>
              <a:t>...</a:t>
            </a:r>
          </a:p>
          <a:p>
            <a:pPr marL="0" indent="0">
              <a:buNone/>
            </a:pPr>
            <a:r>
              <a:rPr lang="en-US" dirty="0" smtClean="0"/>
              <a:t>key=name, value=earth</a:t>
            </a:r>
          </a:p>
          <a:p>
            <a:pPr marL="0" indent="0">
              <a:buNone/>
            </a:pPr>
            <a:r>
              <a:rPr lang="en-US" dirty="0" smtClean="0"/>
              <a:t>key=port, value=80</a:t>
            </a:r>
            <a:endParaRPr lang="en-IN" dirty="0"/>
          </a:p>
        </p:txBody>
      </p:sp>
    </p:spTree>
    <p:extLst>
      <p:ext uri="{BB962C8B-B14F-4D97-AF65-F5344CB8AC3E}">
        <p14:creationId xmlns="" xmlns:p14="http://schemas.microsoft.com/office/powerpoint/2010/main" val="20900300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i="1" dirty="0" smtClean="0"/>
              <a:t>6. </a:t>
            </a:r>
            <a:r>
              <a:rPr lang="en-IN" b="1" i="1" dirty="0" err="1" smtClean="0"/>
              <a:t>list.</a:t>
            </a:r>
            <a:r>
              <a:rPr lang="en-IN" b="1" dirty="0" err="1" smtClean="0"/>
              <a:t>remove</a:t>
            </a:r>
            <a:r>
              <a:rPr lang="en-IN" b="1" dirty="0" smtClean="0"/>
              <a:t>(</a:t>
            </a:r>
            <a:r>
              <a:rPr lang="en-IN" b="1" i="1" dirty="0" err="1" smtClean="0"/>
              <a:t>obj</a:t>
            </a:r>
            <a:r>
              <a:rPr lang="en-IN" b="1" dirty="0"/>
              <a:t>)</a:t>
            </a:r>
            <a:r>
              <a:rPr lang="en-IN" dirty="0"/>
              <a:t>: Removes object </a:t>
            </a:r>
            <a:r>
              <a:rPr lang="en-IN" i="1" dirty="0" err="1"/>
              <a:t>obj</a:t>
            </a:r>
            <a:r>
              <a:rPr lang="en-IN" i="1" dirty="0"/>
              <a:t> </a:t>
            </a:r>
            <a:r>
              <a:rPr lang="en-IN" dirty="0"/>
              <a:t>from </a:t>
            </a:r>
            <a:r>
              <a:rPr lang="en-IN" i="1" dirty="0"/>
              <a:t>list</a:t>
            </a:r>
            <a:r>
              <a:rPr lang="en-IN" i="1" dirty="0" smtClean="0"/>
              <a:t>.</a:t>
            </a:r>
          </a:p>
          <a:p>
            <a:endParaRPr lang="en-IN" dirty="0"/>
          </a:p>
          <a:p>
            <a:pPr marL="0" indent="0">
              <a:buNone/>
            </a:pPr>
            <a:r>
              <a:rPr lang="en-IN" dirty="0"/>
              <a:t>&gt;&gt;&gt;</a:t>
            </a:r>
            <a:r>
              <a:rPr lang="en-IN" dirty="0" err="1"/>
              <a:t>l.remove</a:t>
            </a:r>
            <a:r>
              <a:rPr lang="en-IN" dirty="0"/>
              <a:t>(13)</a:t>
            </a:r>
          </a:p>
          <a:p>
            <a:pPr marL="0" indent="0">
              <a:buNone/>
            </a:pPr>
            <a:r>
              <a:rPr lang="en-IN" dirty="0"/>
              <a:t>&gt;&gt;&gt;l</a:t>
            </a:r>
          </a:p>
          <a:p>
            <a:pPr marL="0" indent="0">
              <a:buNone/>
            </a:pPr>
            <a:r>
              <a:rPr lang="en-IN" dirty="0"/>
              <a:t>[11,12,14,22]</a:t>
            </a:r>
          </a:p>
          <a:p>
            <a:endParaRPr lang="en-IN" dirty="0"/>
          </a:p>
        </p:txBody>
      </p:sp>
    </p:spTree>
    <p:extLst>
      <p:ext uri="{BB962C8B-B14F-4D97-AF65-F5344CB8AC3E}">
        <p14:creationId xmlns="" xmlns:p14="http://schemas.microsoft.com/office/powerpoint/2010/main" val="20473314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i="1" dirty="0" smtClean="0"/>
              <a:t>7. </a:t>
            </a:r>
            <a:r>
              <a:rPr lang="en-IN" b="1" i="1" dirty="0" err="1" smtClean="0"/>
              <a:t>list.</a:t>
            </a:r>
            <a:r>
              <a:rPr lang="en-IN" b="1" dirty="0" err="1" smtClean="0"/>
              <a:t>reverse</a:t>
            </a:r>
            <a:r>
              <a:rPr lang="en-IN" b="1" dirty="0"/>
              <a:t>(): </a:t>
            </a:r>
            <a:r>
              <a:rPr lang="en-IN" dirty="0"/>
              <a:t>Reverses objects of </a:t>
            </a:r>
            <a:r>
              <a:rPr lang="en-IN" i="1" dirty="0"/>
              <a:t>list </a:t>
            </a:r>
            <a:r>
              <a:rPr lang="en-IN" dirty="0"/>
              <a:t>in place.</a:t>
            </a:r>
          </a:p>
          <a:p>
            <a:pPr marL="0" indent="0">
              <a:buNone/>
            </a:pPr>
            <a:r>
              <a:rPr lang="en-IN" dirty="0" smtClean="0"/>
              <a:t>&gt;&gt;&gt; l</a:t>
            </a:r>
          </a:p>
          <a:p>
            <a:pPr marL="0" indent="0">
              <a:buNone/>
            </a:pPr>
            <a:r>
              <a:rPr lang="en-IN" dirty="0" smtClean="0"/>
              <a:t>[11,12,14,22</a:t>
            </a:r>
            <a:r>
              <a:rPr lang="en-IN" dirty="0"/>
              <a:t>]</a:t>
            </a:r>
          </a:p>
          <a:p>
            <a:pPr marL="0" indent="0">
              <a:buNone/>
            </a:pPr>
            <a:r>
              <a:rPr lang="en-IN" dirty="0"/>
              <a:t>&gt;&gt;&gt;</a:t>
            </a:r>
            <a:r>
              <a:rPr lang="en-IN" dirty="0" err="1"/>
              <a:t>l.reverse</a:t>
            </a:r>
            <a:r>
              <a:rPr lang="en-IN" dirty="0"/>
              <a:t>()</a:t>
            </a:r>
          </a:p>
          <a:p>
            <a:pPr marL="0" indent="0">
              <a:buNone/>
            </a:pPr>
            <a:r>
              <a:rPr lang="en-IN" dirty="0"/>
              <a:t>&gt;&gt;&gt; </a:t>
            </a:r>
            <a:r>
              <a:rPr lang="en-IN" dirty="0" smtClean="0"/>
              <a:t>l</a:t>
            </a:r>
            <a:endParaRPr lang="en-IN" dirty="0"/>
          </a:p>
          <a:p>
            <a:pPr marL="0" indent="0">
              <a:buNone/>
            </a:pPr>
            <a:r>
              <a:rPr lang="en-IN" dirty="0"/>
              <a:t>[22,14,12,11]</a:t>
            </a:r>
          </a:p>
          <a:p>
            <a:endParaRPr lang="en-IN" dirty="0"/>
          </a:p>
        </p:txBody>
      </p:sp>
    </p:spTree>
    <p:extLst>
      <p:ext uri="{BB962C8B-B14F-4D97-AF65-F5344CB8AC3E}">
        <p14:creationId xmlns="" xmlns:p14="http://schemas.microsoft.com/office/powerpoint/2010/main" val="42372147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marL="0" indent="0">
              <a:buNone/>
            </a:pPr>
            <a:r>
              <a:rPr lang="en-IN" i="1" dirty="0" smtClean="0"/>
              <a:t>8. </a:t>
            </a:r>
            <a:r>
              <a:rPr lang="en-IN" b="1" i="1" dirty="0" err="1" smtClean="0"/>
              <a:t>list.</a:t>
            </a:r>
            <a:r>
              <a:rPr lang="en-IN" b="1" dirty="0" err="1" smtClean="0"/>
              <a:t>index</a:t>
            </a:r>
            <a:r>
              <a:rPr lang="en-IN" b="1" dirty="0" smtClean="0"/>
              <a:t>(</a:t>
            </a:r>
            <a:r>
              <a:rPr lang="en-IN" b="1" i="1" dirty="0" err="1" smtClean="0"/>
              <a:t>obj</a:t>
            </a:r>
            <a:r>
              <a:rPr lang="en-IN" b="1" i="1" dirty="0"/>
              <a:t>, </a:t>
            </a:r>
            <a:r>
              <a:rPr lang="en-IN" b="1" i="1" dirty="0" err="1"/>
              <a:t>i</a:t>
            </a:r>
            <a:r>
              <a:rPr lang="en-IN" b="1" i="1" dirty="0"/>
              <a:t>=0, j=</a:t>
            </a:r>
            <a:r>
              <a:rPr lang="en-IN" b="1" i="1" dirty="0" err="1"/>
              <a:t>len</a:t>
            </a:r>
            <a:r>
              <a:rPr lang="en-IN" b="1" i="1" dirty="0"/>
              <a:t>(list)</a:t>
            </a:r>
            <a:r>
              <a:rPr lang="en-IN" b="1" dirty="0"/>
              <a:t>): </a:t>
            </a:r>
            <a:r>
              <a:rPr lang="en-IN" dirty="0"/>
              <a:t>Returns lowest index </a:t>
            </a:r>
            <a:r>
              <a:rPr lang="en-IN" i="1" dirty="0"/>
              <a:t>k </a:t>
            </a:r>
            <a:r>
              <a:rPr lang="en-IN" dirty="0"/>
              <a:t>where </a:t>
            </a:r>
            <a:r>
              <a:rPr lang="en-IN" i="1" dirty="0"/>
              <a:t>list[k]==</a:t>
            </a:r>
            <a:r>
              <a:rPr lang="en-IN" i="1" dirty="0" err="1"/>
              <a:t>obj</a:t>
            </a:r>
            <a:r>
              <a:rPr lang="en-IN" i="1" dirty="0"/>
              <a:t> </a:t>
            </a:r>
            <a:r>
              <a:rPr lang="en-IN" dirty="0"/>
              <a:t>and </a:t>
            </a:r>
            <a:r>
              <a:rPr lang="en-IN" i="1" dirty="0" err="1"/>
              <a:t>i</a:t>
            </a:r>
            <a:r>
              <a:rPr lang="en-IN" i="1" dirty="0"/>
              <a:t>&lt;= k&lt;j</a:t>
            </a:r>
            <a:r>
              <a:rPr lang="en-IN" dirty="0"/>
              <a:t>; otherwise </a:t>
            </a:r>
            <a:r>
              <a:rPr lang="en-IN" dirty="0" err="1"/>
              <a:t>ValueError</a:t>
            </a:r>
            <a:r>
              <a:rPr lang="en-IN" dirty="0"/>
              <a:t> raised</a:t>
            </a:r>
            <a:r>
              <a:rPr lang="en-IN" dirty="0" smtClean="0"/>
              <a:t>.</a:t>
            </a:r>
          </a:p>
          <a:p>
            <a:endParaRPr lang="en-IN" dirty="0"/>
          </a:p>
          <a:p>
            <a:pPr marL="0" indent="0">
              <a:buNone/>
            </a:pPr>
            <a:r>
              <a:rPr lang="en-IN" dirty="0"/>
              <a:t>&gt;&gt;&gt;l=[22,11,33,22,55,44,66,55]</a:t>
            </a:r>
          </a:p>
          <a:p>
            <a:pPr marL="0" indent="0">
              <a:buNone/>
            </a:pPr>
            <a:r>
              <a:rPr lang="en-IN" dirty="0"/>
              <a:t>&gt;&gt;&gt;</a:t>
            </a:r>
            <a:r>
              <a:rPr lang="en-IN" dirty="0" err="1"/>
              <a:t>l.index</a:t>
            </a:r>
            <a:r>
              <a:rPr lang="en-IN" dirty="0"/>
              <a:t>(22)</a:t>
            </a:r>
          </a:p>
          <a:p>
            <a:pPr marL="0" indent="0">
              <a:buNone/>
            </a:pPr>
            <a:r>
              <a:rPr lang="en-IN" dirty="0"/>
              <a:t>0</a:t>
            </a:r>
          </a:p>
          <a:p>
            <a:pPr marL="0" indent="0">
              <a:buNone/>
            </a:pPr>
            <a:r>
              <a:rPr lang="en-IN" dirty="0"/>
              <a:t>&gt;&gt;&gt;</a:t>
            </a:r>
            <a:r>
              <a:rPr lang="en-IN" dirty="0" err="1"/>
              <a:t>l.index</a:t>
            </a:r>
            <a:r>
              <a:rPr lang="en-IN" dirty="0"/>
              <a:t>(22,2,5)</a:t>
            </a:r>
          </a:p>
          <a:p>
            <a:pPr marL="0" indent="0">
              <a:buNone/>
            </a:pPr>
            <a:r>
              <a:rPr lang="en-IN" dirty="0"/>
              <a:t>3</a:t>
            </a:r>
          </a:p>
          <a:p>
            <a:endParaRPr lang="en-IN" dirty="0"/>
          </a:p>
        </p:txBody>
      </p:sp>
    </p:spTree>
    <p:extLst>
      <p:ext uri="{BB962C8B-B14F-4D97-AF65-F5344CB8AC3E}">
        <p14:creationId xmlns="" xmlns:p14="http://schemas.microsoft.com/office/powerpoint/2010/main" val="3909569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IN" b="1" i="1" dirty="0" smtClean="0"/>
              <a:t>9. </a:t>
            </a:r>
            <a:r>
              <a:rPr lang="en-IN" b="1" i="1" dirty="0" err="1" smtClean="0"/>
              <a:t>list.</a:t>
            </a:r>
            <a:r>
              <a:rPr lang="en-IN" b="1" dirty="0" err="1" smtClean="0"/>
              <a:t>sort</a:t>
            </a:r>
            <a:r>
              <a:rPr lang="en-IN" b="1" dirty="0" smtClean="0"/>
              <a:t>(</a:t>
            </a:r>
            <a:r>
              <a:rPr lang="en-IN" b="1" i="1" dirty="0" err="1" smtClean="0"/>
              <a:t>func</a:t>
            </a:r>
            <a:r>
              <a:rPr lang="en-IN" b="1" i="1" dirty="0" smtClean="0"/>
              <a:t>=</a:t>
            </a:r>
            <a:r>
              <a:rPr lang="en-IN" b="1" dirty="0" smtClean="0"/>
              <a:t>None</a:t>
            </a:r>
            <a:r>
              <a:rPr lang="en-IN" b="1" dirty="0"/>
              <a:t>, </a:t>
            </a:r>
            <a:r>
              <a:rPr lang="en-IN" b="1" i="1" dirty="0"/>
              <a:t>key=</a:t>
            </a:r>
            <a:r>
              <a:rPr lang="en-IN" b="1" dirty="0"/>
              <a:t>None, </a:t>
            </a:r>
            <a:r>
              <a:rPr lang="en-IN" b="1" i="1" dirty="0"/>
              <a:t>reverse=</a:t>
            </a:r>
            <a:r>
              <a:rPr lang="en-IN" b="1" dirty="0"/>
              <a:t>False):</a:t>
            </a:r>
            <a:r>
              <a:rPr lang="en-IN" dirty="0"/>
              <a:t> Sorts list members with optional comparison </a:t>
            </a:r>
            <a:r>
              <a:rPr lang="en-IN" i="1" dirty="0"/>
              <a:t>func</a:t>
            </a:r>
            <a:r>
              <a:rPr lang="en-IN" dirty="0"/>
              <a:t>tion; </a:t>
            </a:r>
            <a:r>
              <a:rPr lang="en-IN" i="1" dirty="0"/>
              <a:t>key </a:t>
            </a:r>
            <a:r>
              <a:rPr lang="en-IN" dirty="0"/>
              <a:t>is a </a:t>
            </a:r>
            <a:r>
              <a:rPr lang="en-IN" dirty="0" err="1"/>
              <a:t>callback</a:t>
            </a:r>
            <a:r>
              <a:rPr lang="en-IN" dirty="0"/>
              <a:t> when extracting elements for sorting, and if </a:t>
            </a:r>
            <a:r>
              <a:rPr lang="en-IN" i="1" dirty="0"/>
              <a:t>reverse </a:t>
            </a:r>
            <a:r>
              <a:rPr lang="en-IN" dirty="0"/>
              <a:t>flag is true, then list is sorted in reverse order.</a:t>
            </a:r>
          </a:p>
          <a:p>
            <a:pPr marL="0" indent="0">
              <a:buNone/>
            </a:pPr>
            <a:r>
              <a:rPr lang="en-IN" dirty="0"/>
              <a:t>&gt;&gt;&gt;l</a:t>
            </a:r>
          </a:p>
          <a:p>
            <a:pPr marL="0" indent="0">
              <a:buNone/>
            </a:pPr>
            <a:r>
              <a:rPr lang="en-IN" dirty="0"/>
              <a:t>[22,11,33,22,55,44,66,55]</a:t>
            </a:r>
          </a:p>
          <a:p>
            <a:pPr marL="0" indent="0">
              <a:buNone/>
            </a:pPr>
            <a:r>
              <a:rPr lang="en-IN" dirty="0"/>
              <a:t>&gt;&gt;&gt;</a:t>
            </a:r>
            <a:r>
              <a:rPr lang="en-IN" dirty="0" err="1"/>
              <a:t>l.sort</a:t>
            </a:r>
            <a:r>
              <a:rPr lang="en-IN" dirty="0"/>
              <a:t>()</a:t>
            </a:r>
          </a:p>
          <a:p>
            <a:pPr marL="0" indent="0">
              <a:buNone/>
            </a:pPr>
            <a:r>
              <a:rPr lang="en-IN" dirty="0"/>
              <a:t>[11,22,22,33,44,55,55,66]</a:t>
            </a:r>
          </a:p>
          <a:p>
            <a:pPr marL="0" indent="0">
              <a:buNone/>
            </a:pPr>
            <a:r>
              <a:rPr lang="en-IN" dirty="0"/>
              <a:t>&gt;&gt;&gt;</a:t>
            </a:r>
            <a:r>
              <a:rPr lang="en-IN" dirty="0" err="1"/>
              <a:t>l.sort</a:t>
            </a:r>
            <a:r>
              <a:rPr lang="en-IN" dirty="0"/>
              <a:t>(reverse=True)</a:t>
            </a:r>
          </a:p>
          <a:p>
            <a:pPr marL="0" indent="0">
              <a:buNone/>
            </a:pPr>
            <a:r>
              <a:rPr lang="en-IN" dirty="0"/>
              <a:t>&gt;&gt;&gt;l</a:t>
            </a:r>
          </a:p>
          <a:p>
            <a:pPr marL="0" indent="0">
              <a:buNone/>
            </a:pPr>
            <a:r>
              <a:rPr lang="en-IN" dirty="0"/>
              <a:t>[66,55,55,44,33,22,22,11]</a:t>
            </a:r>
          </a:p>
          <a:p>
            <a:endParaRPr lang="en-IN" dirty="0"/>
          </a:p>
        </p:txBody>
      </p:sp>
    </p:spTree>
    <p:extLst>
      <p:ext uri="{BB962C8B-B14F-4D97-AF65-F5344CB8AC3E}">
        <p14:creationId xmlns="" xmlns:p14="http://schemas.microsoft.com/office/powerpoint/2010/main" val="14898289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IN" dirty="0" smtClean="0"/>
              <a:t>10. </a:t>
            </a:r>
            <a:r>
              <a:rPr lang="en-IN" b="1" dirty="0" err="1" smtClean="0"/>
              <a:t>list.clear</a:t>
            </a:r>
            <a:r>
              <a:rPr lang="en-IN" b="1" dirty="0"/>
              <a:t>():</a:t>
            </a:r>
            <a:r>
              <a:rPr lang="en-IN" dirty="0"/>
              <a:t> removes all the elements from a list and makes the list empty.</a:t>
            </a:r>
          </a:p>
          <a:p>
            <a:pPr marL="0" indent="0">
              <a:buNone/>
            </a:pPr>
            <a:r>
              <a:rPr lang="en-IN" dirty="0"/>
              <a:t>&gt;&gt;&gt;</a:t>
            </a:r>
            <a:r>
              <a:rPr lang="en-IN" dirty="0" err="1"/>
              <a:t>l.clear</a:t>
            </a:r>
            <a:r>
              <a:rPr lang="en-IN" dirty="0"/>
              <a:t>()</a:t>
            </a:r>
          </a:p>
          <a:p>
            <a:pPr marL="0" indent="0">
              <a:buNone/>
            </a:pPr>
            <a:r>
              <a:rPr lang="en-IN" dirty="0"/>
              <a:t>&gt;&gt;&gt;l</a:t>
            </a:r>
          </a:p>
          <a:p>
            <a:pPr marL="0" indent="0">
              <a:buNone/>
            </a:pPr>
            <a:r>
              <a:rPr lang="en-IN" dirty="0"/>
              <a:t>[ ]</a:t>
            </a:r>
          </a:p>
          <a:p>
            <a:pPr marL="0" indent="0">
              <a:buNone/>
            </a:pPr>
            <a:endParaRPr lang="en-IN" dirty="0"/>
          </a:p>
          <a:p>
            <a:pPr marL="0" indent="0">
              <a:buNone/>
            </a:pPr>
            <a:r>
              <a:rPr lang="en-IN" dirty="0" smtClean="0"/>
              <a:t>11. </a:t>
            </a:r>
            <a:r>
              <a:rPr lang="en-IN" b="1" dirty="0" err="1" smtClean="0"/>
              <a:t>list.copy</a:t>
            </a:r>
            <a:r>
              <a:rPr lang="en-IN" b="1" dirty="0"/>
              <a:t>():</a:t>
            </a:r>
            <a:r>
              <a:rPr lang="en-IN" dirty="0"/>
              <a:t> Returns a shallow copy of the list</a:t>
            </a:r>
          </a:p>
          <a:p>
            <a:pPr marL="0" indent="0">
              <a:buNone/>
            </a:pPr>
            <a:r>
              <a:rPr lang="en-IN" dirty="0"/>
              <a:t>&gt;&gt;&gt;l1=[1,2,3]</a:t>
            </a:r>
          </a:p>
          <a:p>
            <a:pPr marL="0" indent="0">
              <a:buNone/>
            </a:pPr>
            <a:r>
              <a:rPr lang="en-IN" dirty="0"/>
              <a:t>&gt;&gt;&gt;l2=l1.copy()</a:t>
            </a:r>
          </a:p>
          <a:p>
            <a:pPr marL="0" indent="0">
              <a:buNone/>
            </a:pPr>
            <a:r>
              <a:rPr lang="en-IN" dirty="0"/>
              <a:t>&gt;&gt;&gt;l2</a:t>
            </a:r>
          </a:p>
          <a:p>
            <a:pPr marL="0" indent="0">
              <a:buNone/>
            </a:pPr>
            <a:r>
              <a:rPr lang="en-IN" dirty="0"/>
              <a:t>[1,2,3]</a:t>
            </a:r>
          </a:p>
        </p:txBody>
      </p:sp>
    </p:spTree>
    <p:extLst>
      <p:ext uri="{BB962C8B-B14F-4D97-AF65-F5344CB8AC3E}">
        <p14:creationId xmlns="" xmlns:p14="http://schemas.microsoft.com/office/powerpoint/2010/main" val="37023885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en-IN" b="1" dirty="0">
                <a:solidFill>
                  <a:srgbClr val="333333"/>
                </a:solidFill>
                <a:latin typeface="Arial" panose="020B0604020202020204" pitchFamily="34" charset="0"/>
                <a:ea typeface="Calibri" panose="020F0502020204030204" pitchFamily="34" charset="0"/>
                <a:cs typeface="Times New Roman" panose="02020603050405020304" pitchFamily="18" charset="0"/>
              </a:rPr>
              <a:t>Special Features of Lists</a:t>
            </a:r>
            <a:r>
              <a:rPr lang="en-IN" b="1" dirty="0" smtClean="0">
                <a:solidFill>
                  <a:srgbClr val="333333"/>
                </a:solidFill>
                <a:latin typeface="Arial" panose="020B0604020202020204" pitchFamily="34" charset="0"/>
                <a:ea typeface="Calibri" panose="020F0502020204030204" pitchFamily="34" charset="0"/>
                <a:cs typeface="Times New Roman" panose="02020603050405020304" pitchFamily="18" charset="0"/>
              </a:rPr>
              <a:t>:</a:t>
            </a:r>
            <a:endParaRPr lang="en-IN" dirty="0"/>
          </a:p>
        </p:txBody>
      </p:sp>
      <p:sp>
        <p:nvSpPr>
          <p:cNvPr id="3" name="Content Placeholder 2"/>
          <p:cNvSpPr>
            <a:spLocks noGrp="1"/>
          </p:cNvSpPr>
          <p:nvPr>
            <p:ph idx="1"/>
          </p:nvPr>
        </p:nvSpPr>
        <p:spPr/>
        <p:txBody>
          <a:bodyPr>
            <a:normAutofit fontScale="62500" lnSpcReduction="20000"/>
          </a:bodyPr>
          <a:lstStyle/>
          <a:p>
            <a:r>
              <a:rPr lang="en-IN" b="1" dirty="0"/>
              <a:t>Creating Other Data Structures Using Lists:</a:t>
            </a:r>
            <a:endParaRPr lang="en-IN" dirty="0"/>
          </a:p>
          <a:p>
            <a:pPr marL="0" indent="0">
              <a:buNone/>
            </a:pPr>
            <a:r>
              <a:rPr lang="en-IN" dirty="0"/>
              <a:t>Other data structures such as stacks and queues can be built using lists, because of their container and mutable features.</a:t>
            </a:r>
          </a:p>
          <a:p>
            <a:r>
              <a:rPr lang="en-IN" b="1" dirty="0"/>
              <a:t>Stacks: </a:t>
            </a:r>
            <a:endParaRPr lang="en-IN" dirty="0"/>
          </a:p>
          <a:p>
            <a:pPr marL="0" indent="0">
              <a:buNone/>
            </a:pPr>
            <a:r>
              <a:rPr lang="en-IN" dirty="0"/>
              <a:t>A stack is a last-in-first-out (LIFO) data structure.</a:t>
            </a:r>
          </a:p>
          <a:p>
            <a:pPr marL="0" indent="0">
              <a:buNone/>
            </a:pPr>
            <a:r>
              <a:rPr lang="en-IN" dirty="0"/>
              <a:t>To ‘push’ an item on a stack is the terminology used to add an item onto a </a:t>
            </a:r>
            <a:r>
              <a:rPr lang="en-IN" dirty="0" smtClean="0"/>
              <a:t>stack.</a:t>
            </a:r>
          </a:p>
          <a:p>
            <a:pPr marL="0" indent="0">
              <a:buNone/>
            </a:pPr>
            <a:r>
              <a:rPr lang="en-IN" dirty="0" smtClean="0"/>
              <a:t>To </a:t>
            </a:r>
            <a:r>
              <a:rPr lang="en-IN" dirty="0"/>
              <a:t>remove an element, we ‘pop’ it off the stack.</a:t>
            </a:r>
          </a:p>
          <a:p>
            <a:r>
              <a:rPr lang="en-IN" b="1" dirty="0"/>
              <a:t>Queue:</a:t>
            </a:r>
            <a:endParaRPr lang="en-IN" dirty="0"/>
          </a:p>
          <a:p>
            <a:pPr marL="0" indent="0">
              <a:buNone/>
            </a:pPr>
            <a:r>
              <a:rPr lang="en-IN" dirty="0"/>
              <a:t>A Queue is a first-in first-out (FIFO) data structure.</a:t>
            </a:r>
          </a:p>
          <a:p>
            <a:pPr marL="0" indent="0">
              <a:buNone/>
            </a:pPr>
            <a:r>
              <a:rPr lang="en-IN" dirty="0"/>
              <a:t>New elements are joined by being ‘</a:t>
            </a:r>
            <a:r>
              <a:rPr lang="en-IN" dirty="0" err="1"/>
              <a:t>enqueued</a:t>
            </a:r>
            <a:r>
              <a:rPr lang="en-IN" dirty="0"/>
              <a:t>’ at the end of the line.</a:t>
            </a:r>
          </a:p>
          <a:p>
            <a:pPr marL="0" indent="0">
              <a:buNone/>
            </a:pPr>
            <a:r>
              <a:rPr lang="en-IN" dirty="0"/>
              <a:t>Elements are removed from the front by being ‘</a:t>
            </a:r>
            <a:r>
              <a:rPr lang="en-IN" dirty="0" err="1"/>
              <a:t>dequeued</a:t>
            </a:r>
            <a:r>
              <a:rPr lang="en-IN" dirty="0"/>
              <a:t>’.</a:t>
            </a:r>
          </a:p>
          <a:p>
            <a:pPr marL="0" indent="0">
              <a:buNone/>
            </a:pPr>
            <a:endParaRPr lang="en-IN" dirty="0"/>
          </a:p>
        </p:txBody>
      </p:sp>
    </p:spTree>
    <p:extLst>
      <p:ext uri="{BB962C8B-B14F-4D97-AF65-F5344CB8AC3E}">
        <p14:creationId xmlns="" xmlns:p14="http://schemas.microsoft.com/office/powerpoint/2010/main" val="44695922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Set Types</a:t>
            </a:r>
            <a:endParaRPr lang="en-IN" dirty="0"/>
          </a:p>
        </p:txBody>
      </p:sp>
      <p:sp>
        <p:nvSpPr>
          <p:cNvPr id="3" name="Subtitle 2"/>
          <p:cNvSpPr>
            <a:spLocks noGrp="1"/>
          </p:cNvSpPr>
          <p:nvPr>
            <p:ph type="subTitle" idx="1"/>
          </p:nvPr>
        </p:nvSpPr>
        <p:spPr/>
        <p:txBody>
          <a:bodyPr>
            <a:normAutofit fontScale="85000" lnSpcReduction="20000"/>
          </a:bodyPr>
          <a:lstStyle/>
          <a:p>
            <a:r>
              <a:rPr lang="en-US" dirty="0" smtClean="0"/>
              <a:t>BY</a:t>
            </a:r>
          </a:p>
          <a:p>
            <a:r>
              <a:rPr lang="en-US" dirty="0" smtClean="0"/>
              <a:t>Mrs. E. </a:t>
            </a:r>
            <a:r>
              <a:rPr lang="en-US" dirty="0" err="1" smtClean="0"/>
              <a:t>Himabindu</a:t>
            </a:r>
            <a:endParaRPr lang="en-US" dirty="0" smtClean="0"/>
          </a:p>
          <a:p>
            <a:r>
              <a:rPr lang="en-US" dirty="0" smtClean="0"/>
              <a:t>Asst. Professor</a:t>
            </a:r>
          </a:p>
          <a:p>
            <a:r>
              <a:rPr lang="en-US" dirty="0" smtClean="0"/>
              <a:t>SVIT</a:t>
            </a:r>
            <a:endParaRPr lang="en-IN" dirty="0"/>
          </a:p>
        </p:txBody>
      </p:sp>
    </p:spTree>
    <p:extLst>
      <p:ext uri="{BB962C8B-B14F-4D97-AF65-F5344CB8AC3E}">
        <p14:creationId xmlns="" xmlns:p14="http://schemas.microsoft.com/office/powerpoint/2010/main" val="324639947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Types</a:t>
            </a:r>
            <a:endParaRPr lang="en-IN" dirty="0"/>
          </a:p>
        </p:txBody>
      </p:sp>
      <p:sp>
        <p:nvSpPr>
          <p:cNvPr id="3" name="Content Placeholder 2"/>
          <p:cNvSpPr>
            <a:spLocks noGrp="1"/>
          </p:cNvSpPr>
          <p:nvPr>
            <p:ph idx="1"/>
          </p:nvPr>
        </p:nvSpPr>
        <p:spPr/>
        <p:txBody>
          <a:bodyPr>
            <a:normAutofit fontScale="92500" lnSpcReduction="20000"/>
          </a:bodyPr>
          <a:lstStyle/>
          <a:p>
            <a:r>
              <a:rPr lang="en-US" dirty="0"/>
              <a:t>In mathematics, a set is any collection of distinct items, and its members are often referred to as </a:t>
            </a:r>
            <a:r>
              <a:rPr lang="en-US" dirty="0" smtClean="0"/>
              <a:t>set elements</a:t>
            </a:r>
            <a:r>
              <a:rPr lang="en-US" dirty="0"/>
              <a:t>. </a:t>
            </a:r>
            <a:r>
              <a:rPr lang="en-US" dirty="0" smtClean="0"/>
              <a:t>In Python a </a:t>
            </a:r>
            <a:r>
              <a:rPr lang="en-US" dirty="0"/>
              <a:t>set object is an unordered collection </a:t>
            </a:r>
            <a:r>
              <a:rPr lang="en-US" dirty="0" smtClean="0"/>
              <a:t>of </a:t>
            </a:r>
            <a:r>
              <a:rPr lang="en-US" dirty="0" err="1" smtClean="0"/>
              <a:t>hashable</a:t>
            </a:r>
            <a:r>
              <a:rPr lang="en-US" dirty="0" smtClean="0"/>
              <a:t> </a:t>
            </a:r>
            <a:r>
              <a:rPr lang="en-US" dirty="0"/>
              <a:t>values. </a:t>
            </a:r>
            <a:endParaRPr lang="en-US" dirty="0" smtClean="0"/>
          </a:p>
          <a:p>
            <a:r>
              <a:rPr lang="en-US" dirty="0" smtClean="0"/>
              <a:t>Set </a:t>
            </a:r>
            <a:r>
              <a:rPr lang="en-US" dirty="0"/>
              <a:t>members would make great dictionary keys. Mathematical sets translate </a:t>
            </a:r>
            <a:r>
              <a:rPr lang="en-US" dirty="0" smtClean="0"/>
              <a:t>to Python </a:t>
            </a:r>
            <a:r>
              <a:rPr lang="en-US" dirty="0"/>
              <a:t>set objects quite effectively and testing for set membership and operations such as union </a:t>
            </a:r>
            <a:r>
              <a:rPr lang="en-US" dirty="0" smtClean="0"/>
              <a:t>and intersection </a:t>
            </a:r>
            <a:r>
              <a:rPr lang="en-US" dirty="0"/>
              <a:t>work in Python as expected.</a:t>
            </a:r>
          </a:p>
          <a:p>
            <a:r>
              <a:rPr lang="en-US" dirty="0"/>
              <a:t>Like other container types, sets support membership testing via </a:t>
            </a:r>
            <a:r>
              <a:rPr lang="en-US" b="1" dirty="0"/>
              <a:t>in </a:t>
            </a:r>
            <a:r>
              <a:rPr lang="en-US" dirty="0"/>
              <a:t>and </a:t>
            </a:r>
            <a:r>
              <a:rPr lang="en-US" b="1" dirty="0"/>
              <a:t>not in </a:t>
            </a:r>
            <a:r>
              <a:rPr lang="en-US" dirty="0"/>
              <a:t>operators, </a:t>
            </a:r>
            <a:r>
              <a:rPr lang="en-US" dirty="0" smtClean="0"/>
              <a:t>cardinality using </a:t>
            </a:r>
            <a:r>
              <a:rPr lang="en-US" dirty="0"/>
              <a:t>the </a:t>
            </a:r>
            <a:r>
              <a:rPr lang="en-US" dirty="0" err="1"/>
              <a:t>len</a:t>
            </a:r>
            <a:r>
              <a:rPr lang="en-US" dirty="0"/>
              <a:t>() BIF, and iteration over the set membership using for loops. However, since sets </a:t>
            </a:r>
            <a:r>
              <a:rPr lang="en-US" dirty="0" smtClean="0"/>
              <a:t>are unordered</a:t>
            </a:r>
            <a:r>
              <a:rPr lang="en-US" dirty="0"/>
              <a:t>, you do not index into or slice them, and there are no keys used to access a value.</a:t>
            </a:r>
            <a:endParaRPr lang="en-IN" dirty="0"/>
          </a:p>
        </p:txBody>
      </p:sp>
    </p:spTree>
    <p:extLst>
      <p:ext uri="{BB962C8B-B14F-4D97-AF65-F5344CB8AC3E}">
        <p14:creationId xmlns="" xmlns:p14="http://schemas.microsoft.com/office/powerpoint/2010/main" val="183022861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Vs </a:t>
            </a:r>
            <a:r>
              <a:rPr lang="en-US" dirty="0" err="1" smtClean="0"/>
              <a:t>Frozenset</a:t>
            </a:r>
            <a:endParaRPr lang="en-IN" dirty="0"/>
          </a:p>
        </p:txBody>
      </p:sp>
      <p:sp>
        <p:nvSpPr>
          <p:cNvPr id="3" name="Content Placeholder 2"/>
          <p:cNvSpPr>
            <a:spLocks noGrp="1"/>
          </p:cNvSpPr>
          <p:nvPr>
            <p:ph idx="1"/>
          </p:nvPr>
        </p:nvSpPr>
        <p:spPr/>
        <p:txBody>
          <a:bodyPr>
            <a:normAutofit fontScale="92500" lnSpcReduction="10000"/>
          </a:bodyPr>
          <a:lstStyle/>
          <a:p>
            <a:r>
              <a:rPr lang="en-US" dirty="0"/>
              <a:t>There are two different types of sets available, mutable (set) and immutable (</a:t>
            </a:r>
            <a:r>
              <a:rPr lang="en-US" dirty="0" err="1"/>
              <a:t>frozenset</a:t>
            </a:r>
            <a:r>
              <a:rPr lang="en-US" dirty="0"/>
              <a:t>). </a:t>
            </a:r>
            <a:endParaRPr lang="en-US" dirty="0" smtClean="0"/>
          </a:p>
          <a:p>
            <a:r>
              <a:rPr lang="en-US" dirty="0" smtClean="0"/>
              <a:t>You </a:t>
            </a:r>
            <a:r>
              <a:rPr lang="en-US" dirty="0"/>
              <a:t>are allowed to add and remove elements from the mutable form but not the immutable.</a:t>
            </a:r>
          </a:p>
          <a:p>
            <a:r>
              <a:rPr lang="en-US" dirty="0" smtClean="0"/>
              <a:t>Mutable </a:t>
            </a:r>
            <a:r>
              <a:rPr lang="en-US" dirty="0"/>
              <a:t>sets are not </a:t>
            </a:r>
            <a:r>
              <a:rPr lang="en-US" dirty="0" err="1"/>
              <a:t>hashable</a:t>
            </a:r>
            <a:r>
              <a:rPr lang="en-US" dirty="0"/>
              <a:t> and thus cannot be used as either a dictionary key or as </a:t>
            </a:r>
            <a:r>
              <a:rPr lang="en-US" dirty="0" smtClean="0"/>
              <a:t>an element </a:t>
            </a:r>
            <a:r>
              <a:rPr lang="en-US" dirty="0"/>
              <a:t>of another </a:t>
            </a:r>
            <a:r>
              <a:rPr lang="en-US" dirty="0" smtClean="0"/>
              <a:t>set. </a:t>
            </a:r>
          </a:p>
          <a:p>
            <a:r>
              <a:rPr lang="en-US" dirty="0" smtClean="0"/>
              <a:t>The </a:t>
            </a:r>
            <a:r>
              <a:rPr lang="en-US" dirty="0"/>
              <a:t>reverse is true for frozen sets, i.e., they have a hash value and can be </a:t>
            </a:r>
            <a:r>
              <a:rPr lang="en-US" dirty="0" smtClean="0"/>
              <a:t>used as </a:t>
            </a:r>
            <a:r>
              <a:rPr lang="en-US" dirty="0"/>
              <a:t>a dictionary key or a member of a set.</a:t>
            </a:r>
            <a:endParaRPr lang="en-IN" dirty="0"/>
          </a:p>
        </p:txBody>
      </p:sp>
    </p:spTree>
    <p:extLst>
      <p:ext uri="{BB962C8B-B14F-4D97-AF65-F5344CB8AC3E}">
        <p14:creationId xmlns="" xmlns:p14="http://schemas.microsoft.com/office/powerpoint/2010/main" val="5796819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Set Operation and Relation Symbols</a:t>
            </a:r>
            <a:endParaRPr lang="en-IN"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775977815"/>
              </p:ext>
            </p:extLst>
          </p:nvPr>
        </p:nvGraphicFramePr>
        <p:xfrm>
          <a:off x="1032164" y="1493116"/>
          <a:ext cx="10515600" cy="4820920"/>
        </p:xfrm>
        <a:graphic>
          <a:graphicData uri="http://schemas.openxmlformats.org/drawingml/2006/table">
            <a:tbl>
              <a:tblPr firstRow="1" bandRow="1">
                <a:tableStyleId>{775DCB02-9BB8-47FD-8907-85C794F793BA}</a:tableStyleId>
              </a:tblPr>
              <a:tblGrid>
                <a:gridCol w="2805545">
                  <a:extLst>
                    <a:ext uri="{9D8B030D-6E8A-4147-A177-3AD203B41FA5}">
                      <a16:colId xmlns="" xmlns:a16="http://schemas.microsoft.com/office/drawing/2014/main" val="449415473"/>
                    </a:ext>
                  </a:extLst>
                </a:gridCol>
                <a:gridCol w="3089564">
                  <a:extLst>
                    <a:ext uri="{9D8B030D-6E8A-4147-A177-3AD203B41FA5}">
                      <a16:colId xmlns="" xmlns:a16="http://schemas.microsoft.com/office/drawing/2014/main" val="4233722767"/>
                    </a:ext>
                  </a:extLst>
                </a:gridCol>
                <a:gridCol w="4620491">
                  <a:extLst>
                    <a:ext uri="{9D8B030D-6E8A-4147-A177-3AD203B41FA5}">
                      <a16:colId xmlns="" xmlns:a16="http://schemas.microsoft.com/office/drawing/2014/main" val="193401089"/>
                    </a:ext>
                  </a:extLst>
                </a:gridCol>
              </a:tblGrid>
              <a:tr h="370840">
                <a:tc>
                  <a:txBody>
                    <a:bodyPr/>
                    <a:lstStyle/>
                    <a:p>
                      <a:r>
                        <a:rPr lang="en-IN" sz="1800" b="1" i="1" u="none" strike="noStrike" kern="1200" baseline="0" dirty="0" smtClean="0">
                          <a:solidFill>
                            <a:schemeClr val="tx1"/>
                          </a:solidFill>
                          <a:latin typeface="+mn-lt"/>
                          <a:ea typeface="+mn-ea"/>
                          <a:cs typeface="+mn-cs"/>
                        </a:rPr>
                        <a:t>Mathematical Symbol</a:t>
                      </a:r>
                      <a:endParaRPr lang="en-IN" dirty="0">
                        <a:solidFill>
                          <a:schemeClr val="tx1"/>
                        </a:solidFill>
                      </a:endParaRPr>
                    </a:p>
                  </a:txBody>
                  <a:tcPr/>
                </a:tc>
                <a:tc>
                  <a:txBody>
                    <a:bodyPr/>
                    <a:lstStyle/>
                    <a:p>
                      <a:r>
                        <a:rPr lang="en-US" dirty="0" smtClean="0">
                          <a:solidFill>
                            <a:schemeClr val="tx1"/>
                          </a:solidFill>
                        </a:rPr>
                        <a:t>Python Symbol</a:t>
                      </a:r>
                      <a:endParaRPr lang="en-IN" dirty="0">
                        <a:solidFill>
                          <a:schemeClr val="tx1"/>
                        </a:solidFill>
                      </a:endParaRPr>
                    </a:p>
                  </a:txBody>
                  <a:tcPr/>
                </a:tc>
                <a:tc>
                  <a:txBody>
                    <a:bodyPr/>
                    <a:lstStyle/>
                    <a:p>
                      <a:r>
                        <a:rPr lang="en-US" dirty="0" smtClean="0">
                          <a:solidFill>
                            <a:schemeClr val="tx1"/>
                          </a:solidFill>
                        </a:rPr>
                        <a:t>Description</a:t>
                      </a:r>
                      <a:endParaRPr lang="en-IN" dirty="0">
                        <a:solidFill>
                          <a:schemeClr val="tx1"/>
                        </a:solidFill>
                      </a:endParaRPr>
                    </a:p>
                  </a:txBody>
                  <a:tcPr/>
                </a:tc>
                <a:extLst>
                  <a:ext uri="{0D108BD9-81ED-4DB2-BD59-A6C34878D82A}">
                    <a16:rowId xmlns="" xmlns:a16="http://schemas.microsoft.com/office/drawing/2014/main" val="949813394"/>
                  </a:ext>
                </a:extLst>
              </a:tr>
              <a:tr h="370840">
                <a:tc>
                  <a:txBody>
                    <a:bodyPr/>
                    <a:lstStyle/>
                    <a:p>
                      <a:pPr algn="ctr"/>
                      <a:r>
                        <a:rPr lang="en-US"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In</a:t>
                      </a:r>
                      <a:endParaRPr lang="en-IN" dirty="0">
                        <a:solidFill>
                          <a:schemeClr val="tx1"/>
                        </a:solidFill>
                      </a:endParaRPr>
                    </a:p>
                  </a:txBody>
                  <a:tcPr/>
                </a:tc>
                <a:tc>
                  <a:txBody>
                    <a:bodyPr/>
                    <a:lstStyle/>
                    <a:p>
                      <a:r>
                        <a:rPr lang="en-US" dirty="0" smtClean="0">
                          <a:solidFill>
                            <a:schemeClr val="tx1"/>
                          </a:solidFill>
                        </a:rPr>
                        <a:t>Is a member</a:t>
                      </a:r>
                      <a:r>
                        <a:rPr lang="en-US" baseline="0" dirty="0" smtClean="0">
                          <a:solidFill>
                            <a:schemeClr val="tx1"/>
                          </a:solidFill>
                        </a:rPr>
                        <a:t> of</a:t>
                      </a:r>
                      <a:endParaRPr lang="en-IN" dirty="0">
                        <a:solidFill>
                          <a:schemeClr val="tx1"/>
                        </a:solidFill>
                      </a:endParaRPr>
                    </a:p>
                  </a:txBody>
                  <a:tcPr/>
                </a:tc>
                <a:extLst>
                  <a:ext uri="{0D108BD9-81ED-4DB2-BD59-A6C34878D82A}">
                    <a16:rowId xmlns="" xmlns:a16="http://schemas.microsoft.com/office/drawing/2014/main" val="491782834"/>
                  </a:ext>
                </a:extLst>
              </a:tr>
              <a:tr h="370840">
                <a:tc>
                  <a:txBody>
                    <a:bodyPr/>
                    <a:lstStyle/>
                    <a:p>
                      <a:pPr algn="ctr"/>
                      <a:r>
                        <a:rPr lang="en-IN" sz="1800" b="0"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Not in</a:t>
                      </a:r>
                      <a:endParaRPr lang="en-IN" dirty="0">
                        <a:solidFill>
                          <a:schemeClr val="tx1"/>
                        </a:solidFill>
                      </a:endParaRPr>
                    </a:p>
                  </a:txBody>
                  <a:tcPr/>
                </a:tc>
                <a:tc>
                  <a:txBody>
                    <a:bodyPr/>
                    <a:lstStyle/>
                    <a:p>
                      <a:r>
                        <a:rPr lang="en-US" dirty="0" smtClean="0">
                          <a:solidFill>
                            <a:schemeClr val="tx1"/>
                          </a:solidFill>
                        </a:rPr>
                        <a:t>Is not a member of</a:t>
                      </a:r>
                      <a:endParaRPr lang="en-IN" dirty="0">
                        <a:solidFill>
                          <a:schemeClr val="tx1"/>
                        </a:solidFill>
                      </a:endParaRPr>
                    </a:p>
                  </a:txBody>
                  <a:tcPr/>
                </a:tc>
                <a:extLst>
                  <a:ext uri="{0D108BD9-81ED-4DB2-BD59-A6C34878D82A}">
                    <a16:rowId xmlns="" xmlns:a16="http://schemas.microsoft.com/office/drawing/2014/main" val="2638577849"/>
                  </a:ext>
                </a:extLst>
              </a:tr>
              <a:tr h="370840">
                <a:tc>
                  <a:txBody>
                    <a:bodyPr/>
                    <a:lstStyle/>
                    <a:p>
                      <a:pPr algn="ctr"/>
                      <a:r>
                        <a:rPr lang="en-US"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c>
                  <a:txBody>
                    <a:bodyPr/>
                    <a:lstStyle/>
                    <a:p>
                      <a:r>
                        <a:rPr lang="en-US" dirty="0" smtClean="0">
                          <a:solidFill>
                            <a:schemeClr val="tx1"/>
                          </a:solidFill>
                        </a:rPr>
                        <a:t>Is equal to</a:t>
                      </a:r>
                      <a:endParaRPr lang="en-IN" dirty="0">
                        <a:solidFill>
                          <a:schemeClr val="tx1"/>
                        </a:solidFill>
                      </a:endParaRPr>
                    </a:p>
                  </a:txBody>
                  <a:tcPr/>
                </a:tc>
                <a:extLst>
                  <a:ext uri="{0D108BD9-81ED-4DB2-BD59-A6C34878D82A}">
                    <a16:rowId xmlns="" xmlns:a16="http://schemas.microsoft.com/office/drawing/2014/main" val="3602487312"/>
                  </a:ext>
                </a:extLst>
              </a:tr>
              <a:tr h="370840">
                <a:tc>
                  <a:txBody>
                    <a:bodyPr/>
                    <a:lstStyle/>
                    <a:p>
                      <a:pPr algn="ctr"/>
                      <a:r>
                        <a:rPr lang="en-IN" dirty="0" smtClean="0">
                          <a:solidFill>
                            <a:schemeClr val="tx1"/>
                          </a:solidFill>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c>
                  <a:txBody>
                    <a:bodyPr/>
                    <a:lstStyle/>
                    <a:p>
                      <a:r>
                        <a:rPr lang="en-US" dirty="0" smtClean="0"/>
                        <a:t>Is not equal to</a:t>
                      </a:r>
                      <a:endParaRPr lang="en-IN" dirty="0"/>
                    </a:p>
                  </a:txBody>
                  <a:tcPr/>
                </a:tc>
                <a:extLst>
                  <a:ext uri="{0D108BD9-81ED-4DB2-BD59-A6C34878D82A}">
                    <a16:rowId xmlns="" xmlns:a16="http://schemas.microsoft.com/office/drawing/2014/main" val="4246463573"/>
                  </a:ext>
                </a:extLst>
              </a:tr>
              <a:tr h="370840">
                <a:tc>
                  <a:txBody>
                    <a:bodyPr/>
                    <a:lstStyle/>
                    <a:p>
                      <a:pPr algn="ctr"/>
                      <a:r>
                        <a:rPr lang="en-IN" sz="1800" b="1"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&lt;</a:t>
                      </a:r>
                      <a:endParaRPr lang="en-IN" dirty="0">
                        <a:solidFill>
                          <a:schemeClr val="tx1"/>
                        </a:solidFill>
                      </a:endParaRPr>
                    </a:p>
                  </a:txBody>
                  <a:tcPr/>
                </a:tc>
                <a:tc>
                  <a:txBody>
                    <a:bodyPr/>
                    <a:lstStyle/>
                    <a:p>
                      <a:r>
                        <a:rPr lang="en-US" dirty="0" smtClean="0">
                          <a:solidFill>
                            <a:schemeClr val="tx1"/>
                          </a:solidFill>
                        </a:rPr>
                        <a:t>Is a (strict) subset of</a:t>
                      </a:r>
                      <a:endParaRPr lang="en-IN" dirty="0">
                        <a:solidFill>
                          <a:schemeClr val="tx1"/>
                        </a:solidFill>
                      </a:endParaRPr>
                    </a:p>
                  </a:txBody>
                  <a:tcPr/>
                </a:tc>
                <a:extLst>
                  <a:ext uri="{0D108BD9-81ED-4DB2-BD59-A6C34878D82A}">
                    <a16:rowId xmlns="" xmlns:a16="http://schemas.microsoft.com/office/drawing/2014/main" val="2012101417"/>
                  </a:ext>
                </a:extLst>
              </a:tr>
              <a:tr h="370840">
                <a:tc>
                  <a:txBody>
                    <a:bodyPr/>
                    <a:lstStyle/>
                    <a:p>
                      <a:pPr algn="ctr"/>
                      <a:r>
                        <a:rPr lang="en-IN" sz="1800" b="0"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&lt;=</a:t>
                      </a:r>
                      <a:endParaRPr lang="en-IN" dirty="0">
                        <a:solidFill>
                          <a:schemeClr val="tx1"/>
                        </a:solidFill>
                      </a:endParaRPr>
                    </a:p>
                  </a:txBody>
                  <a:tcPr/>
                </a:tc>
                <a:tc>
                  <a:txBody>
                    <a:bodyPr/>
                    <a:lstStyle/>
                    <a:p>
                      <a:r>
                        <a:rPr lang="en-US" dirty="0" smtClean="0">
                          <a:solidFill>
                            <a:schemeClr val="tx1"/>
                          </a:solidFill>
                        </a:rPr>
                        <a:t>Is a subset of (includes improper subsets)</a:t>
                      </a:r>
                      <a:endParaRPr lang="en-IN" dirty="0">
                        <a:solidFill>
                          <a:schemeClr val="tx1"/>
                        </a:solidFill>
                      </a:endParaRPr>
                    </a:p>
                  </a:txBody>
                  <a:tcPr/>
                </a:tc>
                <a:extLst>
                  <a:ext uri="{0D108BD9-81ED-4DB2-BD59-A6C34878D82A}">
                    <a16:rowId xmlns="" xmlns:a16="http://schemas.microsoft.com/office/drawing/2014/main" val="1761165798"/>
                  </a:ext>
                </a:extLst>
              </a:tr>
              <a:tr h="370840">
                <a:tc>
                  <a:txBody>
                    <a:bodyPr/>
                    <a:lstStyle/>
                    <a:p>
                      <a:pPr algn="ctr"/>
                      <a:r>
                        <a:rPr lang="en-IN" sz="1800" b="0"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&gt;</a:t>
                      </a:r>
                      <a:endParaRPr lang="en-IN" dirty="0">
                        <a:solidFill>
                          <a:schemeClr val="tx1"/>
                        </a:solidFill>
                      </a:endParaRPr>
                    </a:p>
                  </a:txBody>
                  <a:tcPr/>
                </a:tc>
                <a:tc>
                  <a:txBody>
                    <a:bodyPr/>
                    <a:lstStyle/>
                    <a:p>
                      <a:r>
                        <a:rPr lang="en-US" dirty="0" smtClean="0">
                          <a:solidFill>
                            <a:schemeClr val="tx1"/>
                          </a:solidFill>
                        </a:rPr>
                        <a:t>Is a (strict) superset of</a:t>
                      </a:r>
                      <a:endParaRPr lang="en-IN" dirty="0">
                        <a:solidFill>
                          <a:schemeClr val="tx1"/>
                        </a:solidFill>
                      </a:endParaRPr>
                    </a:p>
                  </a:txBody>
                  <a:tcPr/>
                </a:tc>
                <a:extLst>
                  <a:ext uri="{0D108BD9-81ED-4DB2-BD59-A6C34878D82A}">
                    <a16:rowId xmlns="" xmlns:a16="http://schemas.microsoft.com/office/drawing/2014/main" val="2887653694"/>
                  </a:ext>
                </a:extLst>
              </a:tr>
              <a:tr h="370840">
                <a:tc>
                  <a:txBody>
                    <a:bodyPr/>
                    <a:lstStyle/>
                    <a:p>
                      <a:pPr algn="ctr"/>
                      <a:r>
                        <a:rPr lang="en-IN" sz="1800" b="0"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&gt;=</a:t>
                      </a:r>
                      <a:endParaRPr lang="en-IN" dirty="0">
                        <a:solidFill>
                          <a:schemeClr val="tx1"/>
                        </a:solidFill>
                      </a:endParaRPr>
                    </a:p>
                  </a:txBody>
                  <a:tcPr/>
                </a:tc>
                <a:tc>
                  <a:txBody>
                    <a:bodyPr/>
                    <a:lstStyle/>
                    <a:p>
                      <a:r>
                        <a:rPr lang="en-US" dirty="0" smtClean="0">
                          <a:solidFill>
                            <a:schemeClr val="tx1"/>
                          </a:solidFill>
                        </a:rPr>
                        <a:t>Is a superset of (includes improper subsets)</a:t>
                      </a:r>
                      <a:endParaRPr lang="en-IN" dirty="0">
                        <a:solidFill>
                          <a:schemeClr val="tx1"/>
                        </a:solidFill>
                      </a:endParaRPr>
                    </a:p>
                  </a:txBody>
                  <a:tcPr/>
                </a:tc>
                <a:extLst>
                  <a:ext uri="{0D108BD9-81ED-4DB2-BD59-A6C34878D82A}">
                    <a16:rowId xmlns="" xmlns:a16="http://schemas.microsoft.com/office/drawing/2014/main" val="3996501576"/>
                  </a:ext>
                </a:extLst>
              </a:tr>
              <a:tr h="370840">
                <a:tc>
                  <a:txBody>
                    <a:bodyPr/>
                    <a:lstStyle/>
                    <a:p>
                      <a:pPr algn="ctr"/>
                      <a:r>
                        <a:rPr lang="en-IN" sz="1800" b="0"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&amp;</a:t>
                      </a:r>
                      <a:endParaRPr lang="en-IN" dirty="0">
                        <a:solidFill>
                          <a:schemeClr val="tx1"/>
                        </a:solidFill>
                      </a:endParaRPr>
                    </a:p>
                  </a:txBody>
                  <a:tcPr/>
                </a:tc>
                <a:tc>
                  <a:txBody>
                    <a:bodyPr/>
                    <a:lstStyle/>
                    <a:p>
                      <a:r>
                        <a:rPr lang="en-US" dirty="0" smtClean="0">
                          <a:solidFill>
                            <a:schemeClr val="tx1"/>
                          </a:solidFill>
                        </a:rPr>
                        <a:t>Intersection</a:t>
                      </a:r>
                      <a:endParaRPr lang="en-IN" dirty="0">
                        <a:solidFill>
                          <a:schemeClr val="tx1"/>
                        </a:solidFill>
                      </a:endParaRPr>
                    </a:p>
                  </a:txBody>
                  <a:tcPr/>
                </a:tc>
                <a:extLst>
                  <a:ext uri="{0D108BD9-81ED-4DB2-BD59-A6C34878D82A}">
                    <a16:rowId xmlns="" xmlns:a16="http://schemas.microsoft.com/office/drawing/2014/main" val="110049989"/>
                  </a:ext>
                </a:extLst>
              </a:tr>
              <a:tr h="370840">
                <a:tc>
                  <a:txBody>
                    <a:bodyPr/>
                    <a:lstStyle/>
                    <a:p>
                      <a:pPr algn="ctr"/>
                      <a:r>
                        <a:rPr lang="en-IN" sz="1800" b="0" i="0" kern="1200" dirty="0" smtClean="0">
                          <a:solidFill>
                            <a:schemeClr val="dk1"/>
                          </a:solidFill>
                          <a:effectLst/>
                          <a:latin typeface="+mn-lt"/>
                          <a:ea typeface="+mn-ea"/>
                          <a:cs typeface="+mn-cs"/>
                        </a:rPr>
                        <a:t> ∪</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c>
                  <a:txBody>
                    <a:bodyPr/>
                    <a:lstStyle/>
                    <a:p>
                      <a:r>
                        <a:rPr lang="en-US" dirty="0" smtClean="0">
                          <a:solidFill>
                            <a:schemeClr val="tx1"/>
                          </a:solidFill>
                        </a:rPr>
                        <a:t>Union</a:t>
                      </a:r>
                      <a:endParaRPr lang="en-IN" dirty="0">
                        <a:solidFill>
                          <a:schemeClr val="tx1"/>
                        </a:solidFill>
                      </a:endParaRPr>
                    </a:p>
                  </a:txBody>
                  <a:tcPr/>
                </a:tc>
                <a:extLst>
                  <a:ext uri="{0D108BD9-81ED-4DB2-BD59-A6C34878D82A}">
                    <a16:rowId xmlns="" xmlns:a16="http://schemas.microsoft.com/office/drawing/2014/main" val="45128242"/>
                  </a:ext>
                </a:extLst>
              </a:tr>
              <a:tr h="370840">
                <a:tc>
                  <a:txBody>
                    <a:bodyPr/>
                    <a:lstStyle/>
                    <a:p>
                      <a:pPr algn="ctr"/>
                      <a:r>
                        <a:rPr lang="en-US" dirty="0" smtClean="0">
                          <a:solidFill>
                            <a:schemeClr val="tx1"/>
                          </a:solidFill>
                        </a:rPr>
                        <a:t>- or \</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c>
                  <a:txBody>
                    <a:bodyPr/>
                    <a:lstStyle/>
                    <a:p>
                      <a:r>
                        <a:rPr lang="en-US" dirty="0" smtClean="0">
                          <a:solidFill>
                            <a:schemeClr val="tx1"/>
                          </a:solidFill>
                        </a:rPr>
                        <a:t>Difference or relative compliment</a:t>
                      </a:r>
                      <a:endParaRPr lang="en-IN" dirty="0">
                        <a:solidFill>
                          <a:schemeClr val="tx1"/>
                        </a:solidFill>
                      </a:endParaRPr>
                    </a:p>
                  </a:txBody>
                  <a:tcPr/>
                </a:tc>
                <a:extLst>
                  <a:ext uri="{0D108BD9-81ED-4DB2-BD59-A6C34878D82A}">
                    <a16:rowId xmlns="" xmlns:a16="http://schemas.microsoft.com/office/drawing/2014/main" val="2726867803"/>
                  </a:ext>
                </a:extLst>
              </a:tr>
              <a:tr h="370840">
                <a:tc>
                  <a:txBody>
                    <a:bodyPr/>
                    <a:lstStyle/>
                    <a:p>
                      <a:pPr algn="ctr"/>
                      <a:r>
                        <a:rPr lang="en-IN" sz="1800" b="0" i="0" kern="1200" dirty="0" smtClean="0">
                          <a:solidFill>
                            <a:schemeClr val="dk1"/>
                          </a:solidFill>
                          <a:effectLst/>
                          <a:latin typeface="+mn-lt"/>
                          <a:ea typeface="+mn-ea"/>
                          <a:cs typeface="+mn-cs"/>
                        </a:rPr>
                        <a:t>∆</a:t>
                      </a:r>
                      <a:endParaRPr lang="en-IN" dirty="0">
                        <a:solidFill>
                          <a:schemeClr val="tx1"/>
                        </a:solidFill>
                      </a:endParaRPr>
                    </a:p>
                  </a:txBody>
                  <a:tcPr/>
                </a:tc>
                <a:tc>
                  <a:txBody>
                    <a:bodyPr/>
                    <a:lstStyle/>
                    <a:p>
                      <a:pPr algn="ctr"/>
                      <a:r>
                        <a:rPr lang="en-US" dirty="0" smtClean="0">
                          <a:solidFill>
                            <a:schemeClr val="tx1"/>
                          </a:solidFill>
                        </a:rPr>
                        <a:t>^</a:t>
                      </a:r>
                      <a:endParaRPr lang="en-IN" dirty="0">
                        <a:solidFill>
                          <a:schemeClr val="tx1"/>
                        </a:solidFill>
                      </a:endParaRPr>
                    </a:p>
                  </a:txBody>
                  <a:tcPr/>
                </a:tc>
                <a:tc>
                  <a:txBody>
                    <a:bodyPr/>
                    <a:lstStyle/>
                    <a:p>
                      <a:r>
                        <a:rPr lang="en-US" dirty="0" smtClean="0">
                          <a:solidFill>
                            <a:schemeClr val="tx1"/>
                          </a:solidFill>
                        </a:rPr>
                        <a:t>Symmetric difference</a:t>
                      </a:r>
                      <a:endParaRPr lang="en-IN" dirty="0">
                        <a:solidFill>
                          <a:schemeClr val="tx1"/>
                        </a:solidFill>
                      </a:endParaRPr>
                    </a:p>
                  </a:txBody>
                  <a:tcPr/>
                </a:tc>
                <a:extLst>
                  <a:ext uri="{0D108BD9-81ED-4DB2-BD59-A6C34878D82A}">
                    <a16:rowId xmlns="" xmlns:a16="http://schemas.microsoft.com/office/drawing/2014/main" val="4058363999"/>
                  </a:ext>
                </a:extLst>
              </a:tr>
            </a:tbl>
          </a:graphicData>
        </a:graphic>
      </p:graphicFrame>
    </p:spTree>
    <p:extLst>
      <p:ext uri="{BB962C8B-B14F-4D97-AF65-F5344CB8AC3E}">
        <p14:creationId xmlns="" xmlns:p14="http://schemas.microsoft.com/office/powerpoint/2010/main" val="2219088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idx="1"/>
          </p:nvPr>
        </p:nvSpPr>
        <p:spPr/>
        <p:txBody>
          <a:bodyPr>
            <a:normAutofit fontScale="85000" lnSpcReduction="20000"/>
          </a:bodyPr>
          <a:lstStyle/>
          <a:p>
            <a:r>
              <a:rPr lang="en-US" dirty="0"/>
              <a:t>To access individual dictionary elements, you use the familiar square brackets along with the key </a:t>
            </a:r>
            <a:r>
              <a:rPr lang="en-US" dirty="0" smtClean="0"/>
              <a:t>to </a:t>
            </a:r>
            <a:r>
              <a:rPr lang="en-IN" dirty="0" smtClean="0"/>
              <a:t>obtain </a:t>
            </a:r>
            <a:r>
              <a:rPr lang="en-IN" dirty="0"/>
              <a:t>its value</a:t>
            </a:r>
            <a:r>
              <a:rPr lang="en-IN" dirty="0" smtClean="0"/>
              <a:t>:</a:t>
            </a:r>
          </a:p>
          <a:p>
            <a:endParaRPr lang="en-US" dirty="0"/>
          </a:p>
          <a:p>
            <a:endParaRPr lang="en-IN" dirty="0"/>
          </a:p>
          <a:p>
            <a:pPr marL="0" indent="0">
              <a:buNone/>
            </a:pPr>
            <a:r>
              <a:rPr lang="en-IN" dirty="0"/>
              <a:t>&gt;&gt;&gt; dict2['name']</a:t>
            </a:r>
          </a:p>
          <a:p>
            <a:pPr marL="0" indent="0">
              <a:buNone/>
            </a:pPr>
            <a:r>
              <a:rPr lang="en-IN" dirty="0" smtClean="0"/>
              <a:t>'earth‘</a:t>
            </a:r>
          </a:p>
          <a:p>
            <a:pPr marL="0" indent="0">
              <a:buNone/>
            </a:pPr>
            <a:endParaRPr lang="en-US" dirty="0"/>
          </a:p>
          <a:p>
            <a:pPr marL="0" indent="0">
              <a:buNone/>
            </a:pPr>
            <a:r>
              <a:rPr lang="en-US" dirty="0" smtClean="0"/>
              <a:t>If we attempt to access a data item with a key that is not part of the dictionary, we get an error.</a:t>
            </a:r>
            <a:endParaRPr lang="en-IN" dirty="0"/>
          </a:p>
        </p:txBody>
      </p:sp>
    </p:spTree>
    <p:extLst>
      <p:ext uri="{BB962C8B-B14F-4D97-AF65-F5344CB8AC3E}">
        <p14:creationId xmlns="" xmlns:p14="http://schemas.microsoft.com/office/powerpoint/2010/main" val="293238015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a:t>
            </a:r>
            <a:r>
              <a:rPr lang="en-US" b="1" dirty="0"/>
              <a:t>Create and Assign Set Types</a:t>
            </a:r>
            <a:endParaRPr lang="en-IN" dirty="0"/>
          </a:p>
        </p:txBody>
      </p:sp>
      <p:sp>
        <p:nvSpPr>
          <p:cNvPr id="3" name="Content Placeholder 2"/>
          <p:cNvSpPr>
            <a:spLocks noGrp="1"/>
          </p:cNvSpPr>
          <p:nvPr>
            <p:ph idx="1"/>
          </p:nvPr>
        </p:nvSpPr>
        <p:spPr/>
        <p:txBody>
          <a:bodyPr>
            <a:normAutofit fontScale="55000" lnSpcReduction="20000"/>
          </a:bodyPr>
          <a:lstStyle/>
          <a:p>
            <a:r>
              <a:rPr lang="en-US" dirty="0" smtClean="0"/>
              <a:t>We use </a:t>
            </a:r>
            <a:r>
              <a:rPr lang="en-US" dirty="0"/>
              <a:t>factory functions set() and </a:t>
            </a:r>
            <a:r>
              <a:rPr lang="en-US" dirty="0" err="1"/>
              <a:t>frozenset</a:t>
            </a:r>
            <a:r>
              <a:rPr lang="en-US" dirty="0" smtClean="0"/>
              <a:t>():</a:t>
            </a:r>
          </a:p>
          <a:p>
            <a:pPr marL="0" indent="0">
              <a:buNone/>
            </a:pPr>
            <a:r>
              <a:rPr lang="en-IN" dirty="0" smtClean="0"/>
              <a:t>&gt;&gt;&gt; s = set('</a:t>
            </a:r>
            <a:r>
              <a:rPr lang="en-IN" dirty="0" err="1" smtClean="0"/>
              <a:t>cheeseshop</a:t>
            </a:r>
            <a:r>
              <a:rPr lang="en-IN" dirty="0" smtClean="0"/>
              <a:t>')</a:t>
            </a:r>
          </a:p>
          <a:p>
            <a:pPr marL="0" indent="0">
              <a:buNone/>
            </a:pPr>
            <a:r>
              <a:rPr lang="en-IN" dirty="0" smtClean="0"/>
              <a:t>&gt;&gt;&gt; s</a:t>
            </a:r>
          </a:p>
          <a:p>
            <a:pPr marL="0" indent="0">
              <a:buNone/>
            </a:pPr>
            <a:r>
              <a:rPr lang="en-IN" dirty="0" smtClean="0"/>
              <a:t>{'p', 'c', 's', 'e', 'h', 'o'}</a:t>
            </a:r>
          </a:p>
          <a:p>
            <a:pPr marL="0" indent="0">
              <a:buNone/>
            </a:pPr>
            <a:r>
              <a:rPr lang="en-IN" dirty="0" smtClean="0"/>
              <a:t>&gt;&gt;&gt; t = </a:t>
            </a:r>
            <a:r>
              <a:rPr lang="en-IN" dirty="0" err="1" smtClean="0"/>
              <a:t>frozenset</a:t>
            </a:r>
            <a:r>
              <a:rPr lang="en-IN" dirty="0" smtClean="0"/>
              <a:t>('bookshop')</a:t>
            </a:r>
          </a:p>
          <a:p>
            <a:pPr marL="0" indent="0">
              <a:buNone/>
            </a:pPr>
            <a:r>
              <a:rPr lang="en-IN" dirty="0" smtClean="0"/>
              <a:t>&gt;&gt;&gt; t</a:t>
            </a:r>
          </a:p>
          <a:p>
            <a:pPr marL="0" indent="0">
              <a:buNone/>
            </a:pPr>
            <a:r>
              <a:rPr lang="en-IN" dirty="0" err="1" smtClean="0"/>
              <a:t>frozenset</a:t>
            </a:r>
            <a:r>
              <a:rPr lang="en-IN" dirty="0" smtClean="0"/>
              <a:t>({'p', 'k', 's', 'h', 'o', 'b'})</a:t>
            </a:r>
          </a:p>
          <a:p>
            <a:pPr marL="0" indent="0">
              <a:buNone/>
            </a:pPr>
            <a:r>
              <a:rPr lang="en-IN" dirty="0" smtClean="0"/>
              <a:t>&gt;&gt;&gt; </a:t>
            </a:r>
            <a:r>
              <a:rPr lang="en-IN" dirty="0"/>
              <a:t>type(s)</a:t>
            </a:r>
          </a:p>
          <a:p>
            <a:pPr marL="0" indent="0">
              <a:buNone/>
            </a:pPr>
            <a:r>
              <a:rPr lang="en-IN" dirty="0"/>
              <a:t>&lt;type 'set'&gt;</a:t>
            </a:r>
          </a:p>
          <a:p>
            <a:pPr marL="0" indent="0">
              <a:buNone/>
            </a:pPr>
            <a:r>
              <a:rPr lang="en-IN" dirty="0"/>
              <a:t>&gt;&gt;&gt; type(t)</a:t>
            </a:r>
          </a:p>
          <a:p>
            <a:pPr marL="0" indent="0">
              <a:buNone/>
            </a:pPr>
            <a:r>
              <a:rPr lang="en-IN" dirty="0" smtClean="0"/>
              <a:t>&lt;class </a:t>
            </a:r>
            <a:r>
              <a:rPr lang="en-IN" dirty="0"/>
              <a:t>'</a:t>
            </a:r>
            <a:r>
              <a:rPr lang="en-IN" dirty="0" err="1"/>
              <a:t>frozenset</a:t>
            </a:r>
            <a:r>
              <a:rPr lang="en-IN" dirty="0" smtClean="0"/>
              <a:t>'&gt;</a:t>
            </a:r>
            <a:endParaRPr lang="en-IN" dirty="0"/>
          </a:p>
        </p:txBody>
      </p:sp>
    </p:spTree>
    <p:extLst>
      <p:ext uri="{BB962C8B-B14F-4D97-AF65-F5344CB8AC3E}">
        <p14:creationId xmlns="" xmlns:p14="http://schemas.microsoft.com/office/powerpoint/2010/main" val="11154822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dirty="0" smtClean="0"/>
              <a:t>&gt;&gt;&gt; </a:t>
            </a:r>
            <a:r>
              <a:rPr lang="en-IN" dirty="0" err="1" smtClean="0"/>
              <a:t>len</a:t>
            </a:r>
            <a:r>
              <a:rPr lang="en-IN" dirty="0" smtClean="0"/>
              <a:t>(s)</a:t>
            </a:r>
          </a:p>
          <a:p>
            <a:pPr marL="0" indent="0">
              <a:buNone/>
            </a:pPr>
            <a:r>
              <a:rPr lang="en-IN" dirty="0" smtClean="0"/>
              <a:t>6</a:t>
            </a:r>
          </a:p>
          <a:p>
            <a:pPr marL="0" indent="0">
              <a:buNone/>
            </a:pPr>
            <a:r>
              <a:rPr lang="en-IN" dirty="0" smtClean="0"/>
              <a:t>&gt;&gt;&gt; </a:t>
            </a:r>
            <a:r>
              <a:rPr lang="en-IN" dirty="0" err="1" smtClean="0"/>
              <a:t>len</a:t>
            </a:r>
            <a:r>
              <a:rPr lang="en-IN" dirty="0" smtClean="0"/>
              <a:t>(s) == </a:t>
            </a:r>
            <a:r>
              <a:rPr lang="en-IN" dirty="0" err="1" smtClean="0"/>
              <a:t>len</a:t>
            </a:r>
            <a:r>
              <a:rPr lang="en-IN" dirty="0" smtClean="0"/>
              <a:t>(t)</a:t>
            </a:r>
          </a:p>
          <a:p>
            <a:pPr marL="0" indent="0">
              <a:buNone/>
            </a:pPr>
            <a:r>
              <a:rPr lang="en-IN" dirty="0" smtClean="0"/>
              <a:t>True</a:t>
            </a:r>
          </a:p>
          <a:p>
            <a:pPr marL="0" indent="0">
              <a:buNone/>
            </a:pPr>
            <a:r>
              <a:rPr lang="en-IN" dirty="0" smtClean="0"/>
              <a:t>&gt;&gt;&gt; s == t</a:t>
            </a:r>
          </a:p>
          <a:p>
            <a:pPr marL="0" indent="0">
              <a:buNone/>
            </a:pPr>
            <a:r>
              <a:rPr lang="en-IN" dirty="0" smtClean="0"/>
              <a:t>False</a:t>
            </a:r>
          </a:p>
          <a:p>
            <a:pPr marL="0" indent="0">
              <a:buNone/>
            </a:pPr>
            <a:endParaRPr lang="en-IN" dirty="0"/>
          </a:p>
        </p:txBody>
      </p:sp>
    </p:spTree>
    <p:extLst>
      <p:ext uri="{BB962C8B-B14F-4D97-AF65-F5344CB8AC3E}">
        <p14:creationId xmlns="" xmlns:p14="http://schemas.microsoft.com/office/powerpoint/2010/main" val="37224162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 </a:t>
            </a:r>
            <a:r>
              <a:rPr lang="en-US" b="1" dirty="0"/>
              <a:t>Access Values in Sets</a:t>
            </a:r>
            <a:endParaRPr lang="en-IN" dirty="0"/>
          </a:p>
        </p:txBody>
      </p:sp>
      <p:sp>
        <p:nvSpPr>
          <p:cNvPr id="3" name="Content Placeholder 2"/>
          <p:cNvSpPr>
            <a:spLocks noGrp="1"/>
          </p:cNvSpPr>
          <p:nvPr>
            <p:ph idx="1"/>
          </p:nvPr>
        </p:nvSpPr>
        <p:spPr/>
        <p:txBody>
          <a:bodyPr>
            <a:normAutofit fontScale="92500" lnSpcReduction="20000"/>
          </a:bodyPr>
          <a:lstStyle/>
          <a:p>
            <a:r>
              <a:rPr lang="en-US" dirty="0"/>
              <a:t>You are either going to iterate through set members or check if an item is a member (or not) of a set</a:t>
            </a:r>
            <a:r>
              <a:rPr lang="en-US" dirty="0" smtClean="0"/>
              <a:t>:</a:t>
            </a:r>
          </a:p>
          <a:p>
            <a:pPr marL="0" indent="0">
              <a:buNone/>
            </a:pPr>
            <a:r>
              <a:rPr lang="en-IN" dirty="0"/>
              <a:t>&gt;&gt;&gt; 'k' </a:t>
            </a:r>
            <a:r>
              <a:rPr lang="en-IN" b="1" dirty="0"/>
              <a:t>in </a:t>
            </a:r>
            <a:r>
              <a:rPr lang="en-IN" dirty="0"/>
              <a:t>s</a:t>
            </a:r>
          </a:p>
          <a:p>
            <a:pPr marL="0" indent="0">
              <a:buNone/>
            </a:pPr>
            <a:r>
              <a:rPr lang="en-IN" dirty="0"/>
              <a:t>False</a:t>
            </a:r>
          </a:p>
          <a:p>
            <a:pPr marL="0" indent="0">
              <a:buNone/>
            </a:pPr>
            <a:r>
              <a:rPr lang="en-IN" dirty="0"/>
              <a:t>&gt;&gt;&gt; 'k' </a:t>
            </a:r>
            <a:r>
              <a:rPr lang="en-IN" b="1" dirty="0"/>
              <a:t>in </a:t>
            </a:r>
            <a:r>
              <a:rPr lang="en-IN" dirty="0"/>
              <a:t>t</a:t>
            </a:r>
          </a:p>
          <a:p>
            <a:pPr marL="0" indent="0">
              <a:buNone/>
            </a:pPr>
            <a:r>
              <a:rPr lang="en-IN" dirty="0"/>
              <a:t>True</a:t>
            </a:r>
          </a:p>
          <a:p>
            <a:pPr marL="0" indent="0">
              <a:buNone/>
            </a:pPr>
            <a:r>
              <a:rPr lang="en-IN" dirty="0"/>
              <a:t>&gt;&gt;&gt; 'c' not </a:t>
            </a:r>
            <a:r>
              <a:rPr lang="en-IN" b="1" dirty="0"/>
              <a:t>in </a:t>
            </a:r>
            <a:r>
              <a:rPr lang="en-IN" dirty="0"/>
              <a:t>t</a:t>
            </a:r>
          </a:p>
          <a:p>
            <a:pPr marL="0" indent="0">
              <a:buNone/>
            </a:pPr>
            <a:r>
              <a:rPr lang="en-IN" dirty="0"/>
              <a:t>True</a:t>
            </a:r>
          </a:p>
        </p:txBody>
      </p:sp>
    </p:spTree>
    <p:extLst>
      <p:ext uri="{BB962C8B-B14F-4D97-AF65-F5344CB8AC3E}">
        <p14:creationId xmlns="" xmlns:p14="http://schemas.microsoft.com/office/powerpoint/2010/main" val="12479116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marL="0" indent="0">
              <a:buNone/>
            </a:pPr>
            <a:r>
              <a:rPr lang="en-IN" dirty="0"/>
              <a:t>&gt;&gt;&gt; for </a:t>
            </a:r>
            <a:r>
              <a:rPr lang="en-IN" dirty="0" err="1"/>
              <a:t>i</a:t>
            </a:r>
            <a:r>
              <a:rPr lang="en-IN" dirty="0"/>
              <a:t> in s</a:t>
            </a:r>
            <a:r>
              <a:rPr lang="en-IN" dirty="0" smtClean="0"/>
              <a:t>:</a:t>
            </a:r>
          </a:p>
          <a:p>
            <a:r>
              <a:rPr lang="en-IN" dirty="0"/>
              <a:t>...</a:t>
            </a:r>
          </a:p>
          <a:p>
            <a:r>
              <a:rPr lang="en-IN" dirty="0"/>
              <a:t>c</a:t>
            </a:r>
          </a:p>
          <a:p>
            <a:r>
              <a:rPr lang="en-IN" dirty="0"/>
              <a:t>e</a:t>
            </a:r>
          </a:p>
          <a:p>
            <a:r>
              <a:rPr lang="en-IN" dirty="0"/>
              <a:t>h</a:t>
            </a:r>
          </a:p>
          <a:p>
            <a:r>
              <a:rPr lang="en-IN" dirty="0"/>
              <a:t>o</a:t>
            </a:r>
          </a:p>
          <a:p>
            <a:r>
              <a:rPr lang="en-IN" dirty="0"/>
              <a:t>p</a:t>
            </a:r>
          </a:p>
          <a:p>
            <a:r>
              <a:rPr lang="en-IN" dirty="0"/>
              <a:t>s</a:t>
            </a:r>
          </a:p>
        </p:txBody>
      </p:sp>
    </p:spTree>
    <p:extLst>
      <p:ext uri="{BB962C8B-B14F-4D97-AF65-F5344CB8AC3E}">
        <p14:creationId xmlns="" xmlns:p14="http://schemas.microsoft.com/office/powerpoint/2010/main" val="28191838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 </a:t>
            </a:r>
            <a:r>
              <a:rPr lang="en-IN" b="1" dirty="0"/>
              <a:t>Update Sets</a:t>
            </a:r>
            <a:endParaRPr lang="en-IN" dirty="0"/>
          </a:p>
        </p:txBody>
      </p:sp>
      <p:sp>
        <p:nvSpPr>
          <p:cNvPr id="3" name="Content Placeholder 2"/>
          <p:cNvSpPr>
            <a:spLocks noGrp="1"/>
          </p:cNvSpPr>
          <p:nvPr>
            <p:ph idx="1"/>
          </p:nvPr>
        </p:nvSpPr>
        <p:spPr>
          <a:xfrm>
            <a:off x="838200" y="1413164"/>
            <a:ext cx="10515600" cy="5098472"/>
          </a:xfrm>
        </p:spPr>
        <p:txBody>
          <a:bodyPr>
            <a:normAutofit fontScale="77500" lnSpcReduction="20000"/>
          </a:bodyPr>
          <a:lstStyle/>
          <a:p>
            <a:r>
              <a:rPr lang="en-US" dirty="0"/>
              <a:t>You can add and remove members to and from a set using various built-in methods and operators:</a:t>
            </a:r>
          </a:p>
          <a:p>
            <a:pPr marL="0" indent="0">
              <a:buNone/>
            </a:pPr>
            <a:r>
              <a:rPr lang="en-IN" dirty="0"/>
              <a:t>&gt;&gt;&gt; </a:t>
            </a:r>
            <a:r>
              <a:rPr lang="en-IN" dirty="0" err="1"/>
              <a:t>s.add</a:t>
            </a:r>
            <a:r>
              <a:rPr lang="en-IN" dirty="0"/>
              <a:t>('z')</a:t>
            </a:r>
          </a:p>
          <a:p>
            <a:pPr marL="0" indent="0">
              <a:buNone/>
            </a:pPr>
            <a:r>
              <a:rPr lang="en-IN" dirty="0"/>
              <a:t>&gt;&gt;&gt; s</a:t>
            </a:r>
          </a:p>
          <a:p>
            <a:pPr marL="0" indent="0">
              <a:buNone/>
            </a:pPr>
            <a:r>
              <a:rPr lang="en-IN" dirty="0"/>
              <a:t>{</a:t>
            </a:r>
            <a:r>
              <a:rPr lang="en-IN" dirty="0" smtClean="0"/>
              <a:t>'c</a:t>
            </a:r>
            <a:r>
              <a:rPr lang="en-IN" dirty="0"/>
              <a:t>', 'e', 'h', 'o', 'p', 's', </a:t>
            </a:r>
            <a:r>
              <a:rPr lang="en-IN" dirty="0" smtClean="0"/>
              <a:t>'z‘}</a:t>
            </a:r>
            <a:endParaRPr lang="en-IN" dirty="0"/>
          </a:p>
          <a:p>
            <a:pPr marL="0" indent="0">
              <a:buNone/>
            </a:pPr>
            <a:r>
              <a:rPr lang="en-IN" dirty="0"/>
              <a:t>&gt;&gt;&gt; </a:t>
            </a:r>
            <a:r>
              <a:rPr lang="en-IN" dirty="0" err="1"/>
              <a:t>s.update</a:t>
            </a:r>
            <a:r>
              <a:rPr lang="en-IN" dirty="0"/>
              <a:t>('</a:t>
            </a:r>
            <a:r>
              <a:rPr lang="en-IN" dirty="0" err="1"/>
              <a:t>pypi</a:t>
            </a:r>
            <a:r>
              <a:rPr lang="en-IN" dirty="0"/>
              <a:t>')</a:t>
            </a:r>
          </a:p>
          <a:p>
            <a:pPr marL="0" indent="0">
              <a:buNone/>
            </a:pPr>
            <a:r>
              <a:rPr lang="en-IN" dirty="0"/>
              <a:t>&gt;&gt;&gt; s</a:t>
            </a:r>
          </a:p>
          <a:p>
            <a:pPr marL="0" indent="0">
              <a:buNone/>
            </a:pPr>
            <a:r>
              <a:rPr lang="en-IN" dirty="0"/>
              <a:t>{</a:t>
            </a:r>
            <a:r>
              <a:rPr lang="en-IN" dirty="0" smtClean="0"/>
              <a:t>'c</a:t>
            </a:r>
            <a:r>
              <a:rPr lang="en-IN" dirty="0"/>
              <a:t>', 'e', '</a:t>
            </a:r>
            <a:r>
              <a:rPr lang="en-IN" dirty="0" err="1"/>
              <a:t>i</a:t>
            </a:r>
            <a:r>
              <a:rPr lang="en-IN" dirty="0"/>
              <a:t>', 'h', 'o', 'p', 's', 'y', </a:t>
            </a:r>
            <a:r>
              <a:rPr lang="en-IN" dirty="0" smtClean="0"/>
              <a:t>'z‘}</a:t>
            </a:r>
            <a:endParaRPr lang="en-IN" dirty="0"/>
          </a:p>
          <a:p>
            <a:pPr marL="0" indent="0">
              <a:buNone/>
            </a:pPr>
            <a:r>
              <a:rPr lang="en-IN" dirty="0"/>
              <a:t>&gt;&gt;&gt; </a:t>
            </a:r>
            <a:r>
              <a:rPr lang="en-IN" dirty="0" err="1"/>
              <a:t>s.remove</a:t>
            </a:r>
            <a:r>
              <a:rPr lang="en-IN" dirty="0"/>
              <a:t>('z')</a:t>
            </a:r>
          </a:p>
          <a:p>
            <a:pPr marL="0" indent="0">
              <a:buNone/>
            </a:pPr>
            <a:r>
              <a:rPr lang="en-IN" dirty="0"/>
              <a:t>&gt;&gt;&gt; s</a:t>
            </a:r>
          </a:p>
          <a:p>
            <a:pPr marL="0" indent="0">
              <a:buNone/>
            </a:pPr>
            <a:r>
              <a:rPr lang="en-IN" dirty="0" smtClean="0"/>
              <a:t>{'c</a:t>
            </a:r>
            <a:r>
              <a:rPr lang="en-IN" dirty="0"/>
              <a:t>', 'e', '</a:t>
            </a:r>
            <a:r>
              <a:rPr lang="en-IN" dirty="0" err="1"/>
              <a:t>i</a:t>
            </a:r>
            <a:r>
              <a:rPr lang="en-IN" dirty="0"/>
              <a:t>', 'h', 'o', 'p', 's', </a:t>
            </a:r>
            <a:r>
              <a:rPr lang="en-IN" dirty="0" smtClean="0"/>
              <a:t>'y‘}</a:t>
            </a:r>
            <a:endParaRPr lang="en-IN" dirty="0"/>
          </a:p>
          <a:p>
            <a:pPr marL="0" indent="0">
              <a:buNone/>
            </a:pPr>
            <a:r>
              <a:rPr lang="en-IN" dirty="0"/>
              <a:t>&gt;&gt;&gt; s -= set('</a:t>
            </a:r>
            <a:r>
              <a:rPr lang="en-IN" dirty="0" err="1"/>
              <a:t>pypi</a:t>
            </a:r>
            <a:r>
              <a:rPr lang="en-IN" dirty="0"/>
              <a:t>')</a:t>
            </a:r>
          </a:p>
          <a:p>
            <a:pPr marL="0" indent="0">
              <a:buNone/>
            </a:pPr>
            <a:r>
              <a:rPr lang="en-IN" dirty="0"/>
              <a:t>&gt;&gt;&gt; s</a:t>
            </a:r>
          </a:p>
          <a:p>
            <a:pPr marL="0" indent="0">
              <a:buNone/>
            </a:pPr>
            <a:r>
              <a:rPr lang="da-DK" dirty="0"/>
              <a:t>{</a:t>
            </a:r>
            <a:r>
              <a:rPr lang="da-DK" dirty="0" smtClean="0"/>
              <a:t>'c</a:t>
            </a:r>
            <a:r>
              <a:rPr lang="da-DK" dirty="0"/>
              <a:t>', 'e', 'h', 'o', </a:t>
            </a:r>
            <a:r>
              <a:rPr lang="da-DK" dirty="0" smtClean="0"/>
              <a:t>'s‘}</a:t>
            </a:r>
            <a:endParaRPr lang="en-IN" dirty="0"/>
          </a:p>
        </p:txBody>
      </p:sp>
    </p:spTree>
    <p:extLst>
      <p:ext uri="{BB962C8B-B14F-4D97-AF65-F5344CB8AC3E}">
        <p14:creationId xmlns="" xmlns:p14="http://schemas.microsoft.com/office/powerpoint/2010/main" val="27762849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a:t>only mutable sets can be updated. Any attempt at such operations on </a:t>
            </a:r>
            <a:r>
              <a:rPr lang="en-US" dirty="0" smtClean="0"/>
              <a:t>immutable sets </a:t>
            </a:r>
            <a:r>
              <a:rPr lang="en-US" dirty="0"/>
              <a:t>is met with an exception</a:t>
            </a:r>
            <a:r>
              <a:rPr lang="en-US" dirty="0" smtClean="0"/>
              <a:t>:</a:t>
            </a:r>
          </a:p>
          <a:p>
            <a:endParaRPr lang="en-US" dirty="0"/>
          </a:p>
          <a:p>
            <a:pPr marL="0" indent="0">
              <a:buNone/>
            </a:pPr>
            <a:r>
              <a:rPr lang="en-IN" dirty="0"/>
              <a:t>&gt;&gt;&gt; </a:t>
            </a:r>
            <a:r>
              <a:rPr lang="en-IN" dirty="0" err="1"/>
              <a:t>t.add</a:t>
            </a:r>
            <a:r>
              <a:rPr lang="en-IN" dirty="0"/>
              <a:t>('z')</a:t>
            </a:r>
          </a:p>
          <a:p>
            <a:pPr marL="0" indent="0">
              <a:buNone/>
            </a:pPr>
            <a:r>
              <a:rPr lang="en-US" dirty="0" err="1"/>
              <a:t>Traceback</a:t>
            </a:r>
            <a:r>
              <a:rPr lang="en-US" dirty="0"/>
              <a:t> (most recent call last):</a:t>
            </a:r>
          </a:p>
          <a:p>
            <a:pPr marL="0" indent="0">
              <a:buNone/>
            </a:pPr>
            <a:r>
              <a:rPr lang="en-US" dirty="0"/>
              <a:t>File "&lt;</a:t>
            </a:r>
            <a:r>
              <a:rPr lang="en-US" dirty="0" err="1"/>
              <a:t>stdin</a:t>
            </a:r>
            <a:r>
              <a:rPr lang="en-US" dirty="0"/>
              <a:t>&gt;", line 1, in ?</a:t>
            </a:r>
          </a:p>
          <a:p>
            <a:pPr marL="0" indent="0">
              <a:buNone/>
            </a:pPr>
            <a:r>
              <a:rPr lang="en-US" dirty="0" err="1"/>
              <a:t>AttributeError</a:t>
            </a:r>
            <a:r>
              <a:rPr lang="en-US" dirty="0"/>
              <a:t>: '</a:t>
            </a:r>
            <a:r>
              <a:rPr lang="en-US" dirty="0" err="1"/>
              <a:t>frozenset</a:t>
            </a:r>
            <a:r>
              <a:rPr lang="en-US" dirty="0"/>
              <a:t>' object has no attribute 'add'</a:t>
            </a:r>
            <a:endParaRPr lang="en-IN" dirty="0"/>
          </a:p>
        </p:txBody>
      </p:sp>
    </p:spTree>
    <p:extLst>
      <p:ext uri="{BB962C8B-B14F-4D97-AF65-F5344CB8AC3E}">
        <p14:creationId xmlns="" xmlns:p14="http://schemas.microsoft.com/office/powerpoint/2010/main" val="25348609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Remove Set Members and Sets</a:t>
            </a:r>
            <a:endParaRPr lang="en-IN" dirty="0"/>
          </a:p>
        </p:txBody>
      </p:sp>
      <p:sp>
        <p:nvSpPr>
          <p:cNvPr id="3" name="Content Placeholder 2"/>
          <p:cNvSpPr>
            <a:spLocks noGrp="1"/>
          </p:cNvSpPr>
          <p:nvPr>
            <p:ph idx="1"/>
          </p:nvPr>
        </p:nvSpPr>
        <p:spPr/>
        <p:txBody>
          <a:bodyPr/>
          <a:lstStyle/>
          <a:p>
            <a:r>
              <a:rPr lang="en-US" dirty="0" smtClean="0"/>
              <a:t>To remove sets themselves, we use del.</a:t>
            </a:r>
          </a:p>
          <a:p>
            <a:endParaRPr lang="en-US" dirty="0"/>
          </a:p>
          <a:p>
            <a:pPr marL="0" indent="0">
              <a:buNone/>
            </a:pPr>
            <a:r>
              <a:rPr lang="en-IN" dirty="0" smtClean="0"/>
              <a:t>&gt;&gt;&gt; </a:t>
            </a:r>
            <a:r>
              <a:rPr lang="en-IN" b="1" dirty="0" smtClean="0"/>
              <a:t>del </a:t>
            </a:r>
            <a:r>
              <a:rPr lang="en-IN" dirty="0" smtClean="0"/>
              <a:t>s</a:t>
            </a:r>
          </a:p>
          <a:p>
            <a:pPr marL="0" indent="0">
              <a:buNone/>
            </a:pPr>
            <a:r>
              <a:rPr lang="en-IN" dirty="0" smtClean="0"/>
              <a:t>&gt;&gt;&gt;</a:t>
            </a:r>
            <a:endParaRPr lang="en-IN" dirty="0"/>
          </a:p>
        </p:txBody>
      </p:sp>
    </p:spTree>
    <p:extLst>
      <p:ext uri="{BB962C8B-B14F-4D97-AF65-F5344CB8AC3E}">
        <p14:creationId xmlns="" xmlns:p14="http://schemas.microsoft.com/office/powerpoint/2010/main" val="244445709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Operators</a:t>
            </a:r>
            <a:endParaRPr lang="en-IN" dirty="0"/>
          </a:p>
        </p:txBody>
      </p:sp>
      <p:sp>
        <p:nvSpPr>
          <p:cNvPr id="3" name="Content Placeholder 2"/>
          <p:cNvSpPr>
            <a:spLocks noGrp="1"/>
          </p:cNvSpPr>
          <p:nvPr>
            <p:ph idx="1"/>
          </p:nvPr>
        </p:nvSpPr>
        <p:spPr/>
        <p:txBody>
          <a:bodyPr>
            <a:normAutofit fontScale="55000" lnSpcReduction="20000"/>
          </a:bodyPr>
          <a:lstStyle/>
          <a:p>
            <a:r>
              <a:rPr lang="en-IN" b="1" dirty="0"/>
              <a:t>Standard Type Operators (all set types</a:t>
            </a:r>
            <a:r>
              <a:rPr lang="en-IN" b="1" dirty="0" smtClean="0"/>
              <a:t>)</a:t>
            </a:r>
          </a:p>
          <a:p>
            <a:r>
              <a:rPr lang="en-IN" b="1" dirty="0"/>
              <a:t>Membership (in, not in</a:t>
            </a:r>
            <a:r>
              <a:rPr lang="en-IN" b="1" dirty="0" smtClean="0"/>
              <a:t>)</a:t>
            </a:r>
          </a:p>
          <a:p>
            <a:r>
              <a:rPr lang="en-US" dirty="0"/>
              <a:t>As for sequences, Python's in and not in operators are used to determine whether an element is (or </a:t>
            </a:r>
            <a:r>
              <a:rPr lang="en-US" dirty="0" smtClean="0"/>
              <a:t>is not</a:t>
            </a:r>
            <a:r>
              <a:rPr lang="en-US" dirty="0"/>
              <a:t>) a member of a set</a:t>
            </a:r>
            <a:r>
              <a:rPr lang="en-US" dirty="0" smtClean="0"/>
              <a:t>.</a:t>
            </a:r>
          </a:p>
          <a:p>
            <a:pPr marL="0" indent="0">
              <a:buNone/>
            </a:pPr>
            <a:r>
              <a:rPr lang="en-IN" dirty="0"/>
              <a:t>&gt;&gt;&gt; t = </a:t>
            </a:r>
            <a:r>
              <a:rPr lang="en-IN" dirty="0" err="1"/>
              <a:t>frozenset</a:t>
            </a:r>
            <a:r>
              <a:rPr lang="en-IN" dirty="0"/>
              <a:t>('bookshop')</a:t>
            </a:r>
          </a:p>
          <a:p>
            <a:pPr marL="0" indent="0">
              <a:buNone/>
            </a:pPr>
            <a:r>
              <a:rPr lang="en-IN" dirty="0"/>
              <a:t>&gt;&gt;&gt; </a:t>
            </a:r>
            <a:r>
              <a:rPr lang="en-IN" dirty="0" smtClean="0"/>
              <a:t>‘a' </a:t>
            </a:r>
            <a:r>
              <a:rPr lang="en-IN" b="1" dirty="0"/>
              <a:t>in </a:t>
            </a:r>
            <a:r>
              <a:rPr lang="en-IN" dirty="0" smtClean="0"/>
              <a:t>t</a:t>
            </a:r>
            <a:endParaRPr lang="en-IN" dirty="0"/>
          </a:p>
          <a:p>
            <a:pPr marL="0" indent="0">
              <a:buNone/>
            </a:pPr>
            <a:r>
              <a:rPr lang="en-IN" dirty="0"/>
              <a:t>False</a:t>
            </a:r>
          </a:p>
          <a:p>
            <a:pPr marL="0" indent="0">
              <a:buNone/>
            </a:pPr>
            <a:r>
              <a:rPr lang="en-IN" dirty="0"/>
              <a:t>&gt;&gt;&gt; 'k' </a:t>
            </a:r>
            <a:r>
              <a:rPr lang="en-IN" b="1" dirty="0"/>
              <a:t>in </a:t>
            </a:r>
            <a:r>
              <a:rPr lang="en-IN" dirty="0"/>
              <a:t>t</a:t>
            </a:r>
          </a:p>
          <a:p>
            <a:pPr marL="0" indent="0">
              <a:buNone/>
            </a:pPr>
            <a:r>
              <a:rPr lang="en-IN" dirty="0"/>
              <a:t>True</a:t>
            </a:r>
          </a:p>
          <a:p>
            <a:pPr marL="0" indent="0">
              <a:buNone/>
            </a:pPr>
            <a:r>
              <a:rPr lang="en-IN" dirty="0"/>
              <a:t>&gt;&gt;&gt; 'c' </a:t>
            </a:r>
            <a:r>
              <a:rPr lang="en-IN" b="1" dirty="0"/>
              <a:t>not in </a:t>
            </a:r>
            <a:r>
              <a:rPr lang="en-IN" dirty="0"/>
              <a:t>t</a:t>
            </a:r>
          </a:p>
          <a:p>
            <a:pPr marL="0" indent="0">
              <a:buNone/>
            </a:pPr>
            <a:r>
              <a:rPr lang="en-IN" dirty="0"/>
              <a:t>True</a:t>
            </a:r>
          </a:p>
        </p:txBody>
      </p:sp>
    </p:spTree>
    <p:extLst>
      <p:ext uri="{BB962C8B-B14F-4D97-AF65-F5344CB8AC3E}">
        <p14:creationId xmlns="" xmlns:p14="http://schemas.microsoft.com/office/powerpoint/2010/main" val="71219526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7500" lnSpcReduction="20000"/>
          </a:bodyPr>
          <a:lstStyle/>
          <a:p>
            <a:r>
              <a:rPr lang="en-IN" b="1" dirty="0"/>
              <a:t>Set </a:t>
            </a:r>
            <a:r>
              <a:rPr lang="en-IN" b="1" dirty="0" smtClean="0"/>
              <a:t>Equality/Inequality</a:t>
            </a:r>
          </a:p>
          <a:p>
            <a:r>
              <a:rPr lang="en-US" dirty="0"/>
              <a:t>Equality (or inequality) may be checked between the same or different set types. Two sets are equal </a:t>
            </a:r>
            <a:r>
              <a:rPr lang="en-US" dirty="0" smtClean="0"/>
              <a:t>if and </a:t>
            </a:r>
            <a:r>
              <a:rPr lang="en-US" dirty="0"/>
              <a:t>only if every member of each set is a member of the other</a:t>
            </a:r>
            <a:r>
              <a:rPr lang="en-US" dirty="0" smtClean="0"/>
              <a:t>. </a:t>
            </a:r>
            <a:r>
              <a:rPr lang="en-US" dirty="0"/>
              <a:t>Equality (or inequality) is independent of set type or ordering of members when the </a:t>
            </a:r>
            <a:r>
              <a:rPr lang="en-US" dirty="0" smtClean="0"/>
              <a:t>sets were created It </a:t>
            </a:r>
            <a:r>
              <a:rPr lang="en-US" dirty="0"/>
              <a:t>is all based on the set membership</a:t>
            </a:r>
            <a:r>
              <a:rPr lang="en-US" dirty="0" smtClean="0"/>
              <a:t>.</a:t>
            </a:r>
          </a:p>
          <a:p>
            <a:pPr marL="0" indent="0">
              <a:buNone/>
            </a:pPr>
            <a:r>
              <a:rPr lang="en-IN" dirty="0"/>
              <a:t>&gt;&gt;&gt; s == t</a:t>
            </a:r>
            <a:endParaRPr lang="en-US" dirty="0" smtClean="0"/>
          </a:p>
          <a:p>
            <a:pPr marL="0" indent="0">
              <a:buNone/>
            </a:pPr>
            <a:r>
              <a:rPr lang="en-IN" dirty="0"/>
              <a:t>False</a:t>
            </a:r>
          </a:p>
          <a:p>
            <a:pPr marL="0" indent="0">
              <a:buNone/>
            </a:pPr>
            <a:r>
              <a:rPr lang="en-IN" dirty="0"/>
              <a:t>&gt;&gt;&gt; s != t</a:t>
            </a:r>
          </a:p>
          <a:p>
            <a:pPr marL="0" indent="0">
              <a:buNone/>
            </a:pPr>
            <a:r>
              <a:rPr lang="en-IN" dirty="0"/>
              <a:t>True</a:t>
            </a:r>
          </a:p>
          <a:p>
            <a:pPr marL="0" indent="0">
              <a:buNone/>
            </a:pPr>
            <a:r>
              <a:rPr lang="en-IN" dirty="0"/>
              <a:t>&gt;&gt;&gt; u = </a:t>
            </a:r>
            <a:r>
              <a:rPr lang="en-IN" dirty="0" err="1"/>
              <a:t>frozenset</a:t>
            </a:r>
            <a:r>
              <a:rPr lang="en-IN" dirty="0"/>
              <a:t>(s)</a:t>
            </a:r>
          </a:p>
          <a:p>
            <a:pPr marL="0" indent="0">
              <a:buNone/>
            </a:pPr>
            <a:r>
              <a:rPr lang="en-IN" dirty="0"/>
              <a:t>&gt;&gt;&gt; s == u</a:t>
            </a:r>
          </a:p>
          <a:p>
            <a:pPr marL="0" indent="0">
              <a:buNone/>
            </a:pPr>
            <a:r>
              <a:rPr lang="en-IN" dirty="0"/>
              <a:t>True</a:t>
            </a:r>
          </a:p>
          <a:p>
            <a:pPr marL="0" indent="0">
              <a:buNone/>
            </a:pPr>
            <a:r>
              <a:rPr lang="en-IN" dirty="0"/>
              <a:t>&gt;&gt;&gt; set('posh') == set('shop')</a:t>
            </a:r>
          </a:p>
          <a:p>
            <a:pPr marL="0" indent="0">
              <a:buNone/>
            </a:pPr>
            <a:r>
              <a:rPr lang="en-IN" dirty="0"/>
              <a:t>True</a:t>
            </a:r>
          </a:p>
        </p:txBody>
      </p:sp>
    </p:spTree>
    <p:extLst>
      <p:ext uri="{BB962C8B-B14F-4D97-AF65-F5344CB8AC3E}">
        <p14:creationId xmlns="" xmlns:p14="http://schemas.microsoft.com/office/powerpoint/2010/main" val="14046600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Subset Of/Superset </a:t>
            </a:r>
            <a:r>
              <a:rPr lang="en-IN" b="1" dirty="0" smtClean="0"/>
              <a:t>Of</a:t>
            </a:r>
          </a:p>
          <a:p>
            <a:r>
              <a:rPr lang="en-US" dirty="0"/>
              <a:t>Sets use the Python comparison operators to check whether sets are subsets or supersets of other </a:t>
            </a:r>
            <a:r>
              <a:rPr lang="en-US" dirty="0" smtClean="0"/>
              <a:t>sets. The </a:t>
            </a:r>
            <a:r>
              <a:rPr lang="en-US" dirty="0"/>
              <a:t>"less than" symbols (&lt;, &lt;= ) are used for subsets while the "greater than" symbols (&gt;, &gt;= ) are </a:t>
            </a:r>
            <a:r>
              <a:rPr lang="en-US" dirty="0" smtClean="0"/>
              <a:t>used </a:t>
            </a:r>
            <a:r>
              <a:rPr lang="en-IN" dirty="0" smtClean="0"/>
              <a:t>for </a:t>
            </a:r>
            <a:r>
              <a:rPr lang="en-IN" dirty="0"/>
              <a:t>supersets</a:t>
            </a:r>
            <a:r>
              <a:rPr lang="en-IN" dirty="0" smtClean="0"/>
              <a:t>.</a:t>
            </a:r>
          </a:p>
          <a:p>
            <a:pPr marL="0" indent="0">
              <a:buNone/>
            </a:pPr>
            <a:r>
              <a:rPr lang="en-IN" dirty="0"/>
              <a:t>&gt;&gt;&gt; set('shop') &lt; set('</a:t>
            </a:r>
            <a:r>
              <a:rPr lang="en-IN" dirty="0" err="1"/>
              <a:t>cheeseshop</a:t>
            </a:r>
            <a:r>
              <a:rPr lang="en-IN" dirty="0"/>
              <a:t>')</a:t>
            </a:r>
            <a:endParaRPr lang="en-IN" dirty="0" smtClean="0"/>
          </a:p>
          <a:p>
            <a:pPr marL="0" indent="0">
              <a:buNone/>
            </a:pPr>
            <a:r>
              <a:rPr lang="en-IN" dirty="0"/>
              <a:t>True</a:t>
            </a:r>
          </a:p>
          <a:p>
            <a:pPr marL="0" indent="0">
              <a:buNone/>
            </a:pPr>
            <a:r>
              <a:rPr lang="en-IN" dirty="0"/>
              <a:t>&gt;&gt;&gt; set('bookshop') &gt;= set('shop')</a:t>
            </a:r>
          </a:p>
          <a:p>
            <a:pPr marL="0" indent="0">
              <a:buNone/>
            </a:pPr>
            <a:r>
              <a:rPr lang="en-IN" dirty="0"/>
              <a:t>True</a:t>
            </a:r>
          </a:p>
        </p:txBody>
      </p:sp>
    </p:spTree>
    <p:extLst>
      <p:ext uri="{BB962C8B-B14F-4D97-AF65-F5344CB8AC3E}">
        <p14:creationId xmlns="" xmlns:p14="http://schemas.microsoft.com/office/powerpoint/2010/main" val="2338817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r>
              <a:rPr lang="en-US" dirty="0"/>
              <a:t>Here is another dictionary example mixing the use of numbers and strings as keys:</a:t>
            </a:r>
          </a:p>
          <a:p>
            <a:pPr marL="0" indent="0">
              <a:buNone/>
            </a:pPr>
            <a:r>
              <a:rPr lang="en-IN" dirty="0"/>
              <a:t>&gt;&gt;&gt; dict3 = {}</a:t>
            </a:r>
          </a:p>
          <a:p>
            <a:pPr marL="0" indent="0">
              <a:buNone/>
            </a:pPr>
            <a:r>
              <a:rPr lang="en-IN" dirty="0"/>
              <a:t>&gt;&gt;&gt; dict3[1] = '</a:t>
            </a:r>
            <a:r>
              <a:rPr lang="en-IN" dirty="0" err="1"/>
              <a:t>abc</a:t>
            </a:r>
            <a:r>
              <a:rPr lang="en-IN" dirty="0"/>
              <a:t>'</a:t>
            </a:r>
          </a:p>
          <a:p>
            <a:pPr marL="0" indent="0">
              <a:buNone/>
            </a:pPr>
            <a:r>
              <a:rPr lang="en-IN" dirty="0"/>
              <a:t>&gt;&gt;&gt; dict3['1'] = 3.14159</a:t>
            </a:r>
          </a:p>
          <a:p>
            <a:pPr marL="0" indent="0">
              <a:buNone/>
            </a:pPr>
            <a:r>
              <a:rPr lang="en-IN" dirty="0"/>
              <a:t>&gt;&gt;&gt; dict3[3.2] = 'xyz'</a:t>
            </a:r>
          </a:p>
          <a:p>
            <a:pPr marL="0" indent="0">
              <a:buNone/>
            </a:pPr>
            <a:r>
              <a:rPr lang="en-IN" dirty="0"/>
              <a:t>&gt;&gt;&gt; dict3</a:t>
            </a:r>
          </a:p>
          <a:p>
            <a:pPr marL="0" indent="0">
              <a:buNone/>
            </a:pPr>
            <a:r>
              <a:rPr lang="en-IN" dirty="0" smtClean="0"/>
              <a:t>{1</a:t>
            </a:r>
            <a:r>
              <a:rPr lang="en-IN" dirty="0"/>
              <a:t>: '</a:t>
            </a:r>
            <a:r>
              <a:rPr lang="en-IN" dirty="0" err="1"/>
              <a:t>abc</a:t>
            </a:r>
            <a:r>
              <a:rPr lang="en-IN" dirty="0"/>
              <a:t>', '1': </a:t>
            </a:r>
            <a:r>
              <a:rPr lang="en-IN" dirty="0" smtClean="0"/>
              <a:t>3.14159, 3.2: 'xyz‘}</a:t>
            </a:r>
          </a:p>
          <a:p>
            <a:r>
              <a:rPr lang="en-US" dirty="0"/>
              <a:t>Rather than adding each key-value pair individually, we could have also entered all the data for dict3 </a:t>
            </a:r>
            <a:r>
              <a:rPr lang="en-US" dirty="0" smtClean="0"/>
              <a:t>at </a:t>
            </a:r>
            <a:r>
              <a:rPr lang="en-IN" dirty="0" smtClean="0"/>
              <a:t>the </a:t>
            </a:r>
            <a:r>
              <a:rPr lang="en-IN" dirty="0"/>
              <a:t>same time:</a:t>
            </a:r>
          </a:p>
          <a:p>
            <a:pPr marL="0" indent="0">
              <a:buNone/>
            </a:pPr>
            <a:r>
              <a:rPr lang="en-IN" dirty="0"/>
              <a:t>dict3 = {3.2: 'xyz', 1: '</a:t>
            </a:r>
            <a:r>
              <a:rPr lang="en-IN" dirty="0" err="1"/>
              <a:t>abc</a:t>
            </a:r>
            <a:r>
              <a:rPr lang="en-IN" dirty="0"/>
              <a:t>', '1': 3.14159}</a:t>
            </a:r>
          </a:p>
        </p:txBody>
      </p:sp>
    </p:spTree>
    <p:extLst>
      <p:ext uri="{BB962C8B-B14F-4D97-AF65-F5344CB8AC3E}">
        <p14:creationId xmlns="" xmlns:p14="http://schemas.microsoft.com/office/powerpoint/2010/main" val="331218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Set Type Operators (All Set Types)</a:t>
            </a:r>
            <a:endParaRPr lang="en-IN" dirty="0"/>
          </a:p>
        </p:txBody>
      </p:sp>
      <p:sp>
        <p:nvSpPr>
          <p:cNvPr id="3" name="Content Placeholder 2"/>
          <p:cNvSpPr>
            <a:spLocks noGrp="1"/>
          </p:cNvSpPr>
          <p:nvPr>
            <p:ph idx="1"/>
          </p:nvPr>
        </p:nvSpPr>
        <p:spPr>
          <a:xfrm>
            <a:off x="838200" y="1825625"/>
            <a:ext cx="10515600" cy="4755284"/>
          </a:xfrm>
        </p:spPr>
        <p:txBody>
          <a:bodyPr>
            <a:normAutofit fontScale="85000" lnSpcReduction="10000"/>
          </a:bodyPr>
          <a:lstStyle/>
          <a:p>
            <a:r>
              <a:rPr lang="en-IN" b="1" dirty="0"/>
              <a:t>Union ( | )</a:t>
            </a:r>
          </a:p>
          <a:p>
            <a:r>
              <a:rPr lang="en-US" dirty="0"/>
              <a:t>The union operation is practically equivalent to the OR (or inclusive disjunction) of sets. The union </a:t>
            </a:r>
            <a:r>
              <a:rPr lang="en-US" dirty="0" smtClean="0"/>
              <a:t>of two </a:t>
            </a:r>
            <a:r>
              <a:rPr lang="en-US" dirty="0"/>
              <a:t>sets is another set where each element is a member of at least one of the sets, i.e., a member </a:t>
            </a:r>
            <a:r>
              <a:rPr lang="en-US" dirty="0" smtClean="0"/>
              <a:t>of one </a:t>
            </a:r>
            <a:r>
              <a:rPr lang="en-US" dirty="0"/>
              <a:t>set </a:t>
            </a:r>
            <a:r>
              <a:rPr lang="en-US" i="1" dirty="0"/>
              <a:t>or </a:t>
            </a:r>
            <a:r>
              <a:rPr lang="en-US" dirty="0"/>
              <a:t>the other. The union symbol has a method equivalent, union</a:t>
            </a:r>
            <a:r>
              <a:rPr lang="en-US" dirty="0" smtClean="0"/>
              <a:t>().</a:t>
            </a:r>
          </a:p>
          <a:p>
            <a:pPr marL="0" indent="0">
              <a:buNone/>
            </a:pPr>
            <a:r>
              <a:rPr lang="en-US" dirty="0"/>
              <a:t>&gt;&gt;&gt; s=set('</a:t>
            </a:r>
            <a:r>
              <a:rPr lang="en-US" dirty="0" err="1"/>
              <a:t>cheeseshop</a:t>
            </a:r>
            <a:r>
              <a:rPr lang="en-US" dirty="0"/>
              <a:t>')</a:t>
            </a:r>
          </a:p>
          <a:p>
            <a:pPr marL="0" indent="0">
              <a:buNone/>
            </a:pPr>
            <a:r>
              <a:rPr lang="en-US" dirty="0"/>
              <a:t>&gt;&gt;&gt; s</a:t>
            </a:r>
          </a:p>
          <a:p>
            <a:pPr marL="0" indent="0">
              <a:buNone/>
            </a:pPr>
            <a:r>
              <a:rPr lang="en-US" dirty="0"/>
              <a:t>{'p', 'c', 's', 'e', 'h', 'o'}</a:t>
            </a:r>
          </a:p>
          <a:p>
            <a:pPr marL="0" indent="0">
              <a:buNone/>
            </a:pPr>
            <a:r>
              <a:rPr lang="en-US" dirty="0"/>
              <a:t>&gt;&gt;&gt; t=</a:t>
            </a:r>
            <a:r>
              <a:rPr lang="en-US" dirty="0" err="1"/>
              <a:t>frozenset</a:t>
            </a:r>
            <a:r>
              <a:rPr lang="en-US" dirty="0"/>
              <a:t>('bookshop')</a:t>
            </a:r>
          </a:p>
          <a:p>
            <a:pPr marL="0" indent="0">
              <a:buNone/>
            </a:pPr>
            <a:r>
              <a:rPr lang="en-US" dirty="0"/>
              <a:t>&gt;&gt;&gt; t</a:t>
            </a:r>
          </a:p>
          <a:p>
            <a:pPr marL="0" indent="0">
              <a:buNone/>
            </a:pPr>
            <a:r>
              <a:rPr lang="en-US" dirty="0" err="1"/>
              <a:t>frozenset</a:t>
            </a:r>
            <a:r>
              <a:rPr lang="en-US" dirty="0"/>
              <a:t>({'p', 'k', 's', 'h', 'o', 'b'})</a:t>
            </a:r>
          </a:p>
          <a:p>
            <a:pPr marL="0" indent="0">
              <a:buNone/>
            </a:pPr>
            <a:r>
              <a:rPr lang="en-US" dirty="0"/>
              <a:t>&gt;&gt;&gt; </a:t>
            </a:r>
            <a:r>
              <a:rPr lang="en-US" dirty="0" err="1"/>
              <a:t>s|t</a:t>
            </a:r>
            <a:endParaRPr lang="en-US" dirty="0"/>
          </a:p>
          <a:p>
            <a:pPr marL="0" indent="0">
              <a:buNone/>
            </a:pPr>
            <a:r>
              <a:rPr lang="en-US" dirty="0"/>
              <a:t>{'p', 'k', 's', 'c', 'e', 'h', 'o', 'b'}</a:t>
            </a:r>
          </a:p>
        </p:txBody>
      </p:sp>
    </p:spTree>
    <p:extLst>
      <p:ext uri="{BB962C8B-B14F-4D97-AF65-F5344CB8AC3E}">
        <p14:creationId xmlns="" xmlns:p14="http://schemas.microsoft.com/office/powerpoint/2010/main" val="10977383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a:t>Intersection ( &amp; )</a:t>
            </a:r>
          </a:p>
          <a:p>
            <a:r>
              <a:rPr lang="en-US" dirty="0"/>
              <a:t>You can think of the intersection operation as the AND (or conjunction) of sets. The intersection of </a:t>
            </a:r>
            <a:r>
              <a:rPr lang="en-US" dirty="0" smtClean="0"/>
              <a:t>two sets </a:t>
            </a:r>
            <a:r>
              <a:rPr lang="en-US" dirty="0"/>
              <a:t>is another set where each element must be a member of at both sets, i.e., a member of one </a:t>
            </a:r>
            <a:r>
              <a:rPr lang="en-US" dirty="0" smtClean="0"/>
              <a:t>set </a:t>
            </a:r>
            <a:r>
              <a:rPr lang="en-US" i="1" dirty="0" smtClean="0"/>
              <a:t>and </a:t>
            </a:r>
            <a:r>
              <a:rPr lang="en-US" dirty="0"/>
              <a:t>the other. The intersection symbol has a method equivalent, intersection</a:t>
            </a:r>
            <a:r>
              <a:rPr lang="en-US" dirty="0" smtClean="0"/>
              <a:t>().</a:t>
            </a:r>
          </a:p>
          <a:p>
            <a:endParaRPr lang="en-US" dirty="0"/>
          </a:p>
          <a:p>
            <a:r>
              <a:rPr lang="en-IN" dirty="0"/>
              <a:t>&gt;&gt;&gt; s &amp; t</a:t>
            </a:r>
          </a:p>
          <a:p>
            <a:r>
              <a:rPr lang="da-DK" dirty="0"/>
              <a:t>set(['h', 's', 'o', 'p']</a:t>
            </a:r>
            <a:endParaRPr lang="en-IN" dirty="0"/>
          </a:p>
        </p:txBody>
      </p:sp>
    </p:spTree>
    <p:extLst>
      <p:ext uri="{BB962C8B-B14F-4D97-AF65-F5344CB8AC3E}">
        <p14:creationId xmlns="" xmlns:p14="http://schemas.microsoft.com/office/powerpoint/2010/main" val="151889737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a:t>Difference/Relative Complement ( - )</a:t>
            </a:r>
          </a:p>
          <a:p>
            <a:r>
              <a:rPr lang="en-US" dirty="0"/>
              <a:t>The difference, or relative complement, between two sets is another set where each element is in </a:t>
            </a:r>
            <a:r>
              <a:rPr lang="en-US" dirty="0" smtClean="0"/>
              <a:t>one set </a:t>
            </a:r>
            <a:r>
              <a:rPr lang="en-US" dirty="0"/>
              <a:t>but not the other. The difference symbol has a method equivalent, difference</a:t>
            </a:r>
            <a:r>
              <a:rPr lang="en-US" dirty="0" smtClean="0"/>
              <a:t>().</a:t>
            </a:r>
          </a:p>
          <a:p>
            <a:endParaRPr lang="en-US" dirty="0"/>
          </a:p>
          <a:p>
            <a:r>
              <a:rPr lang="en-IN" dirty="0"/>
              <a:t>&gt;&gt;&gt; s - t</a:t>
            </a:r>
          </a:p>
          <a:p>
            <a:r>
              <a:rPr lang="en-IN" dirty="0"/>
              <a:t>set(['c', 'e'])</a:t>
            </a:r>
          </a:p>
        </p:txBody>
      </p:sp>
    </p:spTree>
    <p:extLst>
      <p:ext uri="{BB962C8B-B14F-4D97-AF65-F5344CB8AC3E}">
        <p14:creationId xmlns="" xmlns:p14="http://schemas.microsoft.com/office/powerpoint/2010/main" val="162448102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a:t>Symmetric Difference ( ^ )</a:t>
            </a:r>
          </a:p>
          <a:p>
            <a:r>
              <a:rPr lang="en-US" dirty="0"/>
              <a:t>Similar to the other Boolean set operations, symmetric difference is the XOR (or exclusive disjunction) </a:t>
            </a:r>
            <a:r>
              <a:rPr lang="en-US" dirty="0" smtClean="0"/>
              <a:t>of sets</a:t>
            </a:r>
            <a:r>
              <a:rPr lang="en-US" dirty="0"/>
              <a:t>. The symmetric difference between two sets is another set where each element is a member of </a:t>
            </a:r>
            <a:r>
              <a:rPr lang="en-US" dirty="0" smtClean="0"/>
              <a:t>one set </a:t>
            </a:r>
            <a:r>
              <a:rPr lang="en-US" dirty="0"/>
              <a:t>but not the other. The symmetric difference symbol has a method equivalent, </a:t>
            </a:r>
            <a:r>
              <a:rPr lang="en-US" dirty="0" err="1" smtClean="0"/>
              <a:t>symmetric_difference</a:t>
            </a:r>
            <a:r>
              <a:rPr lang="en-IN" dirty="0" smtClean="0"/>
              <a:t>().</a:t>
            </a:r>
          </a:p>
          <a:p>
            <a:endParaRPr lang="en-IN" dirty="0"/>
          </a:p>
          <a:p>
            <a:r>
              <a:rPr lang="en-IN" dirty="0"/>
              <a:t>&gt;&gt;&gt; s ^ t</a:t>
            </a:r>
          </a:p>
          <a:p>
            <a:r>
              <a:rPr lang="da-DK" dirty="0"/>
              <a:t>{</a:t>
            </a:r>
            <a:r>
              <a:rPr lang="da-DK" dirty="0" smtClean="0"/>
              <a:t>'k</a:t>
            </a:r>
            <a:r>
              <a:rPr lang="da-DK" dirty="0"/>
              <a:t>', 'b', 'e', </a:t>
            </a:r>
            <a:r>
              <a:rPr lang="da-DK" dirty="0" smtClean="0"/>
              <a:t>'c‘}</a:t>
            </a:r>
            <a:endParaRPr lang="en-IN" dirty="0"/>
          </a:p>
        </p:txBody>
      </p:sp>
    </p:spTree>
    <p:extLst>
      <p:ext uri="{BB962C8B-B14F-4D97-AF65-F5344CB8AC3E}">
        <p14:creationId xmlns="" xmlns:p14="http://schemas.microsoft.com/office/powerpoint/2010/main" val="23071752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a:t>Mixed Set Type </a:t>
            </a:r>
            <a:r>
              <a:rPr lang="en-IN" b="1" dirty="0" smtClean="0"/>
              <a:t>Operations</a:t>
            </a:r>
          </a:p>
          <a:p>
            <a:r>
              <a:rPr lang="en-US" dirty="0"/>
              <a:t>In the above examples, s is a set while t is a </a:t>
            </a:r>
            <a:r>
              <a:rPr lang="en-US" dirty="0" err="1"/>
              <a:t>frozenset</a:t>
            </a:r>
            <a:r>
              <a:rPr lang="en-US" dirty="0"/>
              <a:t>. </a:t>
            </a:r>
            <a:r>
              <a:rPr lang="en-US" dirty="0" smtClean="0"/>
              <a:t>Each </a:t>
            </a:r>
            <a:r>
              <a:rPr lang="en-US" dirty="0"/>
              <a:t>of the resulting sets from </a:t>
            </a:r>
            <a:r>
              <a:rPr lang="en-US" dirty="0" smtClean="0"/>
              <a:t>using the </a:t>
            </a:r>
            <a:r>
              <a:rPr lang="en-US" dirty="0"/>
              <a:t>set operators above result in sets. </a:t>
            </a:r>
            <a:r>
              <a:rPr lang="en-US" dirty="0" smtClean="0"/>
              <a:t>However, the </a:t>
            </a:r>
            <a:r>
              <a:rPr lang="en-US" dirty="0"/>
              <a:t>resulting type is different when </a:t>
            </a:r>
            <a:r>
              <a:rPr lang="en-US" dirty="0" smtClean="0"/>
              <a:t>the </a:t>
            </a:r>
            <a:r>
              <a:rPr lang="en-IN" dirty="0" smtClean="0"/>
              <a:t>operands </a:t>
            </a:r>
            <a:r>
              <a:rPr lang="en-IN" dirty="0"/>
              <a:t>are reversed:</a:t>
            </a:r>
          </a:p>
          <a:p>
            <a:pPr marL="0" indent="0">
              <a:buNone/>
            </a:pPr>
            <a:r>
              <a:rPr lang="en-IN" dirty="0"/>
              <a:t>&gt;&gt;&gt; t | s</a:t>
            </a:r>
          </a:p>
          <a:p>
            <a:pPr marL="0" indent="0">
              <a:buNone/>
            </a:pPr>
            <a:r>
              <a:rPr lang="en-IN" dirty="0" err="1"/>
              <a:t>frozenset</a:t>
            </a:r>
            <a:r>
              <a:rPr lang="en-IN" dirty="0" smtClean="0"/>
              <a:t>({'c</a:t>
            </a:r>
            <a:r>
              <a:rPr lang="en-IN" dirty="0"/>
              <a:t>', 'b', 'e', 'h', 'k', 'o', 'p', </a:t>
            </a:r>
            <a:r>
              <a:rPr lang="en-IN" dirty="0" smtClean="0"/>
              <a:t>'s‘})</a:t>
            </a:r>
            <a:endParaRPr lang="en-IN" dirty="0"/>
          </a:p>
          <a:p>
            <a:pPr marL="0" indent="0">
              <a:buNone/>
            </a:pPr>
            <a:r>
              <a:rPr lang="en-IN" dirty="0"/>
              <a:t>&gt;&gt;&gt; t ^ s</a:t>
            </a:r>
          </a:p>
          <a:p>
            <a:pPr marL="0" indent="0">
              <a:buNone/>
            </a:pPr>
            <a:r>
              <a:rPr lang="en-US" dirty="0" err="1"/>
              <a:t>frozenset</a:t>
            </a:r>
            <a:r>
              <a:rPr lang="en-US" dirty="0" smtClean="0"/>
              <a:t>({'c</a:t>
            </a:r>
            <a:r>
              <a:rPr lang="en-US" dirty="0"/>
              <a:t>', 'b', 'e', </a:t>
            </a:r>
            <a:r>
              <a:rPr lang="en-US" dirty="0" smtClean="0"/>
              <a:t>'k‘})</a:t>
            </a:r>
            <a:endParaRPr lang="en-US" dirty="0"/>
          </a:p>
          <a:p>
            <a:pPr marL="0" indent="0">
              <a:buNone/>
            </a:pPr>
            <a:r>
              <a:rPr lang="en-IN" dirty="0"/>
              <a:t>&gt;&gt;&gt; t - s</a:t>
            </a:r>
          </a:p>
          <a:p>
            <a:pPr marL="0" indent="0">
              <a:buNone/>
            </a:pPr>
            <a:r>
              <a:rPr lang="en-IN" dirty="0" err="1"/>
              <a:t>frozenset</a:t>
            </a:r>
            <a:r>
              <a:rPr lang="en-IN" dirty="0" smtClean="0"/>
              <a:t>({'k</a:t>
            </a:r>
            <a:r>
              <a:rPr lang="en-IN" dirty="0"/>
              <a:t>', </a:t>
            </a:r>
            <a:r>
              <a:rPr lang="en-IN" dirty="0" smtClean="0"/>
              <a:t>'b‘})</a:t>
            </a:r>
            <a:endParaRPr lang="en-IN" dirty="0"/>
          </a:p>
          <a:p>
            <a:pPr marL="0" indent="0">
              <a:buNone/>
            </a:pPr>
            <a:endParaRPr lang="en-IN" dirty="0"/>
          </a:p>
        </p:txBody>
      </p:sp>
    </p:spTree>
    <p:extLst>
      <p:ext uri="{BB962C8B-B14F-4D97-AF65-F5344CB8AC3E}">
        <p14:creationId xmlns="" xmlns:p14="http://schemas.microsoft.com/office/powerpoint/2010/main" val="30548301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55000" lnSpcReduction="20000"/>
          </a:bodyPr>
          <a:lstStyle/>
          <a:p>
            <a:r>
              <a:rPr lang="en-US" dirty="0"/>
              <a:t>the plus sign is not an operator for the set types:</a:t>
            </a:r>
          </a:p>
          <a:p>
            <a:pPr marL="0" indent="0">
              <a:buNone/>
            </a:pPr>
            <a:r>
              <a:rPr lang="en-IN" dirty="0"/>
              <a:t>&gt;&gt;&gt; v = s + t</a:t>
            </a:r>
          </a:p>
          <a:p>
            <a:pPr marL="0" indent="0">
              <a:buNone/>
            </a:pPr>
            <a:r>
              <a:rPr lang="en-US" dirty="0" err="1"/>
              <a:t>Traceback</a:t>
            </a:r>
            <a:r>
              <a:rPr lang="en-US" dirty="0"/>
              <a:t> (most recent call last):</a:t>
            </a:r>
          </a:p>
          <a:p>
            <a:pPr marL="0" indent="0">
              <a:buNone/>
            </a:pPr>
            <a:r>
              <a:rPr lang="en-US" dirty="0"/>
              <a:t>File "&lt;</a:t>
            </a:r>
            <a:r>
              <a:rPr lang="en-US" dirty="0" err="1"/>
              <a:t>stdin</a:t>
            </a:r>
            <a:r>
              <a:rPr lang="en-US" dirty="0"/>
              <a:t>&gt;", line 1, in ?</a:t>
            </a:r>
          </a:p>
          <a:p>
            <a:pPr marL="0" indent="0">
              <a:buNone/>
            </a:pPr>
            <a:r>
              <a:rPr lang="en-US" dirty="0" err="1"/>
              <a:t>TypeError</a:t>
            </a:r>
            <a:r>
              <a:rPr lang="en-US" dirty="0"/>
              <a:t>: unsupported operand type(s) for +: 'set' and</a:t>
            </a:r>
          </a:p>
          <a:p>
            <a:pPr marL="0" indent="0">
              <a:buNone/>
            </a:pPr>
            <a:r>
              <a:rPr lang="en-IN" dirty="0"/>
              <a:t>'set'</a:t>
            </a:r>
          </a:p>
          <a:p>
            <a:pPr marL="0" indent="0">
              <a:buNone/>
            </a:pPr>
            <a:r>
              <a:rPr lang="en-IN" dirty="0"/>
              <a:t>&gt;&gt;&gt; v = s | t</a:t>
            </a:r>
          </a:p>
          <a:p>
            <a:pPr marL="0" indent="0">
              <a:buNone/>
            </a:pPr>
            <a:r>
              <a:rPr lang="en-IN" dirty="0"/>
              <a:t>&gt;&gt;&gt; v</a:t>
            </a:r>
          </a:p>
          <a:p>
            <a:pPr marL="0" indent="0">
              <a:buNone/>
            </a:pPr>
            <a:r>
              <a:rPr lang="en-IN" dirty="0"/>
              <a:t>{</a:t>
            </a:r>
            <a:r>
              <a:rPr lang="en-IN" dirty="0" smtClean="0"/>
              <a:t>'c</a:t>
            </a:r>
            <a:r>
              <a:rPr lang="en-IN" dirty="0"/>
              <a:t>', 'b', 'e', 'h', 'k', 'o', 'p', </a:t>
            </a:r>
            <a:r>
              <a:rPr lang="en-IN" dirty="0" smtClean="0"/>
              <a:t>'s‘}</a:t>
            </a:r>
            <a:endParaRPr lang="en-IN" dirty="0"/>
          </a:p>
          <a:p>
            <a:pPr marL="0" indent="0">
              <a:buNone/>
            </a:pPr>
            <a:r>
              <a:rPr lang="en-IN" dirty="0"/>
              <a:t>&gt;&gt;&gt; </a:t>
            </a:r>
            <a:r>
              <a:rPr lang="en-IN" dirty="0" err="1"/>
              <a:t>len</a:t>
            </a:r>
            <a:r>
              <a:rPr lang="en-IN" dirty="0"/>
              <a:t>(v)</a:t>
            </a:r>
          </a:p>
          <a:p>
            <a:pPr marL="0" indent="0">
              <a:buNone/>
            </a:pPr>
            <a:r>
              <a:rPr lang="en-IN" dirty="0" smtClean="0"/>
              <a:t>8</a:t>
            </a:r>
            <a:endParaRPr lang="en-IN" dirty="0"/>
          </a:p>
        </p:txBody>
      </p:sp>
    </p:spTree>
    <p:extLst>
      <p:ext uri="{BB962C8B-B14F-4D97-AF65-F5344CB8AC3E}">
        <p14:creationId xmlns="" xmlns:p14="http://schemas.microsoft.com/office/powerpoint/2010/main" val="31344120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Set Type Operators (Mutable Sets Only)</a:t>
            </a:r>
            <a:endParaRPr lang="en-IN" dirty="0"/>
          </a:p>
        </p:txBody>
      </p:sp>
      <p:sp>
        <p:nvSpPr>
          <p:cNvPr id="3" name="Content Placeholder 2"/>
          <p:cNvSpPr>
            <a:spLocks noGrp="1"/>
          </p:cNvSpPr>
          <p:nvPr>
            <p:ph idx="1"/>
          </p:nvPr>
        </p:nvSpPr>
        <p:spPr>
          <a:xfrm>
            <a:off x="962891" y="1867189"/>
            <a:ext cx="10515600" cy="4351338"/>
          </a:xfrm>
        </p:spPr>
        <p:txBody>
          <a:bodyPr/>
          <a:lstStyle/>
          <a:p>
            <a:r>
              <a:rPr lang="en-IN" b="1" dirty="0"/>
              <a:t>(Union) Update ( | = )</a:t>
            </a:r>
          </a:p>
          <a:p>
            <a:r>
              <a:rPr lang="en-US" dirty="0"/>
              <a:t>The update operation adds (possibly multiple) members from another set to the existing set. </a:t>
            </a:r>
            <a:r>
              <a:rPr lang="en-US" dirty="0" smtClean="0"/>
              <a:t>The </a:t>
            </a:r>
            <a:r>
              <a:rPr lang="en-IN" dirty="0" smtClean="0"/>
              <a:t>method </a:t>
            </a:r>
            <a:r>
              <a:rPr lang="en-IN" dirty="0"/>
              <a:t>equivalent is update</a:t>
            </a:r>
            <a:r>
              <a:rPr lang="en-IN" dirty="0" smtClean="0"/>
              <a:t>().</a:t>
            </a:r>
          </a:p>
          <a:p>
            <a:pPr marL="0" indent="0">
              <a:buNone/>
            </a:pPr>
            <a:r>
              <a:rPr lang="en-IN" dirty="0"/>
              <a:t>&gt;&gt;&gt; s = set('</a:t>
            </a:r>
            <a:r>
              <a:rPr lang="en-IN" dirty="0" err="1"/>
              <a:t>cheeseshop</a:t>
            </a:r>
            <a:r>
              <a:rPr lang="en-IN" dirty="0"/>
              <a:t>')</a:t>
            </a:r>
          </a:p>
          <a:p>
            <a:pPr marL="0" indent="0">
              <a:buNone/>
            </a:pPr>
            <a:r>
              <a:rPr lang="en-IN" dirty="0" smtClean="0"/>
              <a:t>&gt;&gt;&gt; </a:t>
            </a:r>
            <a:r>
              <a:rPr lang="en-IN" dirty="0"/>
              <a:t>s |= set('</a:t>
            </a:r>
            <a:r>
              <a:rPr lang="en-IN" dirty="0" err="1"/>
              <a:t>pypi</a:t>
            </a:r>
            <a:r>
              <a:rPr lang="en-IN" dirty="0"/>
              <a:t>')</a:t>
            </a:r>
          </a:p>
          <a:p>
            <a:pPr marL="0" indent="0">
              <a:buNone/>
            </a:pPr>
            <a:r>
              <a:rPr lang="en-IN" dirty="0"/>
              <a:t>&gt;&gt;&gt; s</a:t>
            </a:r>
          </a:p>
          <a:p>
            <a:pPr marL="0" indent="0">
              <a:buNone/>
            </a:pPr>
            <a:r>
              <a:rPr lang="en-IN" dirty="0"/>
              <a:t>{</a:t>
            </a:r>
            <a:r>
              <a:rPr lang="en-IN" dirty="0" smtClean="0"/>
              <a:t>'c</a:t>
            </a:r>
            <a:r>
              <a:rPr lang="en-IN" dirty="0"/>
              <a:t>', 'e', '</a:t>
            </a:r>
            <a:r>
              <a:rPr lang="en-IN" dirty="0" err="1"/>
              <a:t>i</a:t>
            </a:r>
            <a:r>
              <a:rPr lang="en-IN" dirty="0"/>
              <a:t>', 'h', 'o', 'p', 's', </a:t>
            </a:r>
            <a:r>
              <a:rPr lang="en-IN" dirty="0" smtClean="0"/>
              <a:t>'y‘}</a:t>
            </a:r>
            <a:endParaRPr lang="en-IN" dirty="0"/>
          </a:p>
        </p:txBody>
      </p:sp>
    </p:spTree>
    <p:extLst>
      <p:ext uri="{BB962C8B-B14F-4D97-AF65-F5344CB8AC3E}">
        <p14:creationId xmlns="" xmlns:p14="http://schemas.microsoft.com/office/powerpoint/2010/main" val="8881703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a:t>Retention/Intersection Update ( &amp; = </a:t>
            </a:r>
            <a:r>
              <a:rPr lang="en-IN" b="1" dirty="0" smtClean="0"/>
              <a:t>)</a:t>
            </a:r>
          </a:p>
          <a:p>
            <a:r>
              <a:rPr lang="en-US" dirty="0"/>
              <a:t>The retention (or intersection update) operation keeps only the existing set members that are </a:t>
            </a:r>
            <a:r>
              <a:rPr lang="en-US" dirty="0" smtClean="0"/>
              <a:t>also elements </a:t>
            </a:r>
            <a:r>
              <a:rPr lang="en-US" dirty="0"/>
              <a:t>of the other set. The method equivalent is </a:t>
            </a:r>
            <a:r>
              <a:rPr lang="en-US" dirty="0" err="1"/>
              <a:t>intersection_update</a:t>
            </a:r>
            <a:r>
              <a:rPr lang="en-US" dirty="0" smtClean="0"/>
              <a:t>().</a:t>
            </a:r>
          </a:p>
          <a:p>
            <a:pPr marL="0" indent="0">
              <a:buNone/>
            </a:pPr>
            <a:r>
              <a:rPr lang="en-IN" dirty="0"/>
              <a:t>&gt;&gt;&gt; s = set(u</a:t>
            </a:r>
            <a:r>
              <a:rPr lang="en-IN" dirty="0" smtClean="0"/>
              <a:t>)</a:t>
            </a:r>
          </a:p>
          <a:p>
            <a:pPr marL="0" indent="0">
              <a:buNone/>
            </a:pPr>
            <a:r>
              <a:rPr lang="en-IN" dirty="0"/>
              <a:t>&gt;&gt;&gt; s &amp;= set('shop')</a:t>
            </a:r>
          </a:p>
          <a:p>
            <a:pPr marL="0" indent="0">
              <a:buNone/>
            </a:pPr>
            <a:r>
              <a:rPr lang="en-IN" dirty="0"/>
              <a:t>&gt;&gt;&gt; s</a:t>
            </a:r>
          </a:p>
          <a:p>
            <a:pPr marL="0" indent="0">
              <a:buNone/>
            </a:pPr>
            <a:r>
              <a:rPr lang="da-DK" dirty="0"/>
              <a:t>set(['h', 's', 'o', 'p'])</a:t>
            </a:r>
            <a:endParaRPr lang="en-IN" dirty="0"/>
          </a:p>
        </p:txBody>
      </p:sp>
    </p:spTree>
    <p:extLst>
      <p:ext uri="{BB962C8B-B14F-4D97-AF65-F5344CB8AC3E}">
        <p14:creationId xmlns="" xmlns:p14="http://schemas.microsoft.com/office/powerpoint/2010/main" val="39896376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Difference Update ( - = )</a:t>
            </a:r>
            <a:endParaRPr lang="en-IN" dirty="0"/>
          </a:p>
        </p:txBody>
      </p:sp>
      <p:sp>
        <p:nvSpPr>
          <p:cNvPr id="3" name="Content Placeholder 2"/>
          <p:cNvSpPr>
            <a:spLocks noGrp="1"/>
          </p:cNvSpPr>
          <p:nvPr>
            <p:ph idx="1"/>
          </p:nvPr>
        </p:nvSpPr>
        <p:spPr/>
        <p:txBody>
          <a:bodyPr>
            <a:normAutofit lnSpcReduction="10000"/>
          </a:bodyPr>
          <a:lstStyle/>
          <a:p>
            <a:r>
              <a:rPr lang="en-US" dirty="0"/>
              <a:t>The difference update operation returns a set whose elements are members of the original set </a:t>
            </a:r>
            <a:r>
              <a:rPr lang="en-US" dirty="0" smtClean="0"/>
              <a:t>after removing </a:t>
            </a:r>
            <a:r>
              <a:rPr lang="en-US" dirty="0"/>
              <a:t>elements that are (also) members of the other set. The method equivalent </a:t>
            </a:r>
            <a:r>
              <a:rPr lang="en-US" dirty="0" smtClean="0"/>
              <a:t>is </a:t>
            </a:r>
            <a:r>
              <a:rPr lang="en-IN" dirty="0" err="1" smtClean="0"/>
              <a:t>difference_update</a:t>
            </a:r>
            <a:r>
              <a:rPr lang="en-IN" dirty="0"/>
              <a:t>().</a:t>
            </a:r>
          </a:p>
          <a:p>
            <a:pPr marL="0" indent="0">
              <a:buNone/>
            </a:pPr>
            <a:r>
              <a:rPr lang="en-IN" dirty="0"/>
              <a:t>&gt;&gt;&gt; s = set(u)</a:t>
            </a:r>
          </a:p>
          <a:p>
            <a:pPr marL="0" indent="0">
              <a:buNone/>
            </a:pPr>
            <a:r>
              <a:rPr lang="en-IN" dirty="0"/>
              <a:t>&gt;&gt;&gt; s -= set('shop')</a:t>
            </a:r>
          </a:p>
          <a:p>
            <a:pPr marL="0" indent="0">
              <a:buNone/>
            </a:pPr>
            <a:r>
              <a:rPr lang="en-IN" dirty="0"/>
              <a:t>&gt;&gt;&gt; s</a:t>
            </a:r>
          </a:p>
          <a:p>
            <a:pPr marL="0" indent="0">
              <a:buNone/>
            </a:pPr>
            <a:r>
              <a:rPr lang="en-IN" dirty="0"/>
              <a:t>set(['c', 'e'])</a:t>
            </a:r>
          </a:p>
        </p:txBody>
      </p:sp>
    </p:spTree>
    <p:extLst>
      <p:ext uri="{BB962C8B-B14F-4D97-AF65-F5344CB8AC3E}">
        <p14:creationId xmlns="" xmlns:p14="http://schemas.microsoft.com/office/powerpoint/2010/main" val="20618502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Symmetric Difference Update ( ^ = )</a:t>
            </a:r>
            <a:endParaRPr lang="en-IN" dirty="0"/>
          </a:p>
        </p:txBody>
      </p:sp>
      <p:sp>
        <p:nvSpPr>
          <p:cNvPr id="3" name="Content Placeholder 2"/>
          <p:cNvSpPr>
            <a:spLocks noGrp="1"/>
          </p:cNvSpPr>
          <p:nvPr>
            <p:ph idx="1"/>
          </p:nvPr>
        </p:nvSpPr>
        <p:spPr/>
        <p:txBody>
          <a:bodyPr>
            <a:normAutofit fontScale="92500" lnSpcReduction="20000"/>
          </a:bodyPr>
          <a:lstStyle/>
          <a:p>
            <a:r>
              <a:rPr lang="en-US" dirty="0"/>
              <a:t>The symmetric difference update operation returns a set whose members are either elements of </a:t>
            </a:r>
            <a:r>
              <a:rPr lang="en-US" dirty="0" smtClean="0"/>
              <a:t>the original </a:t>
            </a:r>
            <a:r>
              <a:rPr lang="en-US" dirty="0"/>
              <a:t>or other set but not both. The method equivalent is </a:t>
            </a:r>
            <a:r>
              <a:rPr lang="en-US" dirty="0" err="1"/>
              <a:t>symmetric_difference_update</a:t>
            </a:r>
            <a:r>
              <a:rPr lang="en-US" dirty="0" smtClean="0"/>
              <a:t>().</a:t>
            </a:r>
          </a:p>
          <a:p>
            <a:pPr marL="0" indent="0">
              <a:buNone/>
            </a:pPr>
            <a:r>
              <a:rPr lang="en-IN" dirty="0"/>
              <a:t>&gt;&gt;&gt; s = set(u)</a:t>
            </a:r>
          </a:p>
          <a:p>
            <a:pPr marL="0" indent="0">
              <a:buNone/>
            </a:pPr>
            <a:r>
              <a:rPr lang="en-IN" dirty="0"/>
              <a:t>&gt;&gt;&gt; t = </a:t>
            </a:r>
            <a:r>
              <a:rPr lang="en-IN" dirty="0" err="1"/>
              <a:t>frozenset</a:t>
            </a:r>
            <a:r>
              <a:rPr lang="en-IN" dirty="0"/>
              <a:t>('bookshop')</a:t>
            </a:r>
          </a:p>
          <a:p>
            <a:pPr marL="0" indent="0">
              <a:buNone/>
            </a:pPr>
            <a:r>
              <a:rPr lang="en-IN" dirty="0"/>
              <a:t>&gt;&gt;&gt; s ^= t</a:t>
            </a:r>
          </a:p>
          <a:p>
            <a:pPr marL="0" indent="0">
              <a:buNone/>
            </a:pPr>
            <a:r>
              <a:rPr lang="en-IN" dirty="0"/>
              <a:t>&gt;&gt;&gt; s</a:t>
            </a:r>
          </a:p>
          <a:p>
            <a:pPr marL="0" indent="0">
              <a:buNone/>
            </a:pPr>
            <a:r>
              <a:rPr lang="da-DK" dirty="0"/>
              <a:t>set(['c', 'b', 'e', 'k'])</a:t>
            </a:r>
            <a:endParaRPr lang="en-IN" dirty="0"/>
          </a:p>
        </p:txBody>
      </p:sp>
    </p:spTree>
    <p:extLst>
      <p:ext uri="{BB962C8B-B14F-4D97-AF65-F5344CB8AC3E}">
        <p14:creationId xmlns="" xmlns:p14="http://schemas.microsoft.com/office/powerpoint/2010/main" val="2519582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1339</TotalTime>
  <Words>12641</Words>
  <Application>Microsoft Office PowerPoint</Application>
  <PresentationFormat>Custom</PresentationFormat>
  <Paragraphs>1706</Paragraphs>
  <Slides>241</Slides>
  <Notes>0</Notes>
  <HiddenSlides>0</HiddenSlides>
  <MMClips>0</MMClips>
  <ScaleCrop>false</ScaleCrop>
  <HeadingPairs>
    <vt:vector size="4" baseType="variant">
      <vt:variant>
        <vt:lpstr>Theme</vt:lpstr>
      </vt:variant>
      <vt:variant>
        <vt:i4>1</vt:i4>
      </vt:variant>
      <vt:variant>
        <vt:lpstr>Slide Titles</vt:lpstr>
      </vt:variant>
      <vt:variant>
        <vt:i4>241</vt:i4>
      </vt:variant>
    </vt:vector>
  </HeadingPairs>
  <TitlesOfParts>
    <vt:vector size="242" baseType="lpstr">
      <vt:lpstr>Parallax</vt:lpstr>
      <vt:lpstr>Mapping Type: Dictionaries</vt:lpstr>
      <vt:lpstr>Slide 2</vt:lpstr>
      <vt:lpstr>How to Create and Assign Dictionaries</vt:lpstr>
      <vt:lpstr>Slide 4</vt:lpstr>
      <vt:lpstr>Slide 5</vt:lpstr>
      <vt:lpstr>How to Access Values in Dictionaries</vt:lpstr>
      <vt:lpstr>  </vt:lpstr>
      <vt:lpstr>                       </vt:lpstr>
      <vt:lpstr>Slide 9</vt:lpstr>
      <vt:lpstr>How to Update Dictionaries</vt:lpstr>
      <vt:lpstr>How to Remove Dictionary Elements and Dictionaries</vt:lpstr>
      <vt:lpstr>Operators</vt:lpstr>
      <vt:lpstr>Standard Type Operators</vt:lpstr>
      <vt:lpstr>Mapping Type Operators</vt:lpstr>
      <vt:lpstr>Slide 15</vt:lpstr>
      <vt:lpstr>Mapping Type Built-in and Factory Functions</vt:lpstr>
      <vt:lpstr>Slide 17</vt:lpstr>
      <vt:lpstr>Slide 18</vt:lpstr>
      <vt:lpstr>Mapping Type Related Functions</vt:lpstr>
      <vt:lpstr>Slide 20</vt:lpstr>
      <vt:lpstr>Slide 21</vt:lpstr>
      <vt:lpstr>Slide 22</vt:lpstr>
      <vt:lpstr>Slide 23</vt:lpstr>
      <vt:lpstr>Slide 24</vt:lpstr>
      <vt:lpstr>Mapping Type Built-in Methods</vt:lpstr>
      <vt:lpstr>Slide 26</vt:lpstr>
      <vt:lpstr>Slide 27</vt:lpstr>
      <vt:lpstr>Slide 28</vt:lpstr>
      <vt:lpstr>Slide 29</vt:lpstr>
      <vt:lpstr>Slide 30</vt:lpstr>
      <vt:lpstr>Slide 31</vt:lpstr>
      <vt:lpstr>Slide 32</vt:lpstr>
      <vt:lpstr>Slide 33</vt:lpstr>
      <vt:lpstr>Dictionary Keys</vt:lpstr>
      <vt:lpstr>Slide 35</vt:lpstr>
      <vt:lpstr>Slide 36</vt:lpstr>
      <vt:lpstr>Lists</vt:lpstr>
      <vt:lpstr>Lists:</vt:lpstr>
      <vt:lpstr>To Create and Assign Lists</vt:lpstr>
      <vt:lpstr>To access values in lists:</vt:lpstr>
      <vt:lpstr>To update lists:</vt:lpstr>
      <vt:lpstr>Slide 42</vt:lpstr>
      <vt:lpstr>To Remove List Elements and Lists</vt:lpstr>
      <vt:lpstr>Slide 44</vt:lpstr>
      <vt:lpstr>Operators</vt:lpstr>
      <vt:lpstr>Standard Type Operators:</vt:lpstr>
      <vt:lpstr>Slide 47</vt:lpstr>
      <vt:lpstr>Sequence Type Operators</vt:lpstr>
      <vt:lpstr>Slide 49</vt:lpstr>
      <vt:lpstr>Slide 50</vt:lpstr>
      <vt:lpstr>Slide 51</vt:lpstr>
      <vt:lpstr>Slide 52</vt:lpstr>
      <vt:lpstr>Slide 53</vt:lpstr>
      <vt:lpstr>Built-in Functions</vt:lpstr>
      <vt:lpstr>Standard Type Functions</vt:lpstr>
      <vt:lpstr>Slide 56</vt:lpstr>
      <vt:lpstr>Sequence Type Functions</vt:lpstr>
      <vt:lpstr>Slide 58</vt:lpstr>
      <vt:lpstr>Slide 59</vt:lpstr>
      <vt:lpstr>Slide 60</vt:lpstr>
      <vt:lpstr>Slide 61</vt:lpstr>
      <vt:lpstr>Slide 62</vt:lpstr>
      <vt:lpstr>Slide 63</vt:lpstr>
      <vt:lpstr>Slide 64</vt:lpstr>
      <vt:lpstr>List Type Built-in Methods</vt:lpstr>
      <vt:lpstr>Slide 66</vt:lpstr>
      <vt:lpstr>Slide 67</vt:lpstr>
      <vt:lpstr>Slide 68</vt:lpstr>
      <vt:lpstr>Slide 69</vt:lpstr>
      <vt:lpstr>Slide 70</vt:lpstr>
      <vt:lpstr>Slide 71</vt:lpstr>
      <vt:lpstr>Slide 72</vt:lpstr>
      <vt:lpstr>Slide 73</vt:lpstr>
      <vt:lpstr>Slide 74</vt:lpstr>
      <vt:lpstr>Special Features of Lists:</vt:lpstr>
      <vt:lpstr>Set Types</vt:lpstr>
      <vt:lpstr>Set Types</vt:lpstr>
      <vt:lpstr>Set Vs Frozenset</vt:lpstr>
      <vt:lpstr>Set Operation and Relation Symbols</vt:lpstr>
      <vt:lpstr>To Create and Assign Set Types</vt:lpstr>
      <vt:lpstr>Slide 81</vt:lpstr>
      <vt:lpstr>To Access Values in Sets</vt:lpstr>
      <vt:lpstr>Slide 83</vt:lpstr>
      <vt:lpstr>To Update Sets</vt:lpstr>
      <vt:lpstr>Slide 85</vt:lpstr>
      <vt:lpstr>How to Remove Set Members and Sets</vt:lpstr>
      <vt:lpstr>Operators</vt:lpstr>
      <vt:lpstr>Slide 88</vt:lpstr>
      <vt:lpstr>Slide 89</vt:lpstr>
      <vt:lpstr>Set Type Operators (All Set Types)</vt:lpstr>
      <vt:lpstr>Slide 91</vt:lpstr>
      <vt:lpstr>Slide 92</vt:lpstr>
      <vt:lpstr>Slide 93</vt:lpstr>
      <vt:lpstr>Slide 94</vt:lpstr>
      <vt:lpstr>Slide 95</vt:lpstr>
      <vt:lpstr>Set Type Operators (Mutable Sets Only)</vt:lpstr>
      <vt:lpstr>Slide 97</vt:lpstr>
      <vt:lpstr>Difference Update ( - = )</vt:lpstr>
      <vt:lpstr>Symmetric Difference Update ( ^ = )</vt:lpstr>
      <vt:lpstr>Built-in Functions</vt:lpstr>
      <vt:lpstr>Standard Type Functions</vt:lpstr>
      <vt:lpstr>Set Type Factory Functions</vt:lpstr>
      <vt:lpstr>Set Type Built-in Methods</vt:lpstr>
      <vt:lpstr>Methods (All Set Types)</vt:lpstr>
      <vt:lpstr>Methods (Mutable Sets Only)</vt:lpstr>
      <vt:lpstr>Slide 106</vt:lpstr>
      <vt:lpstr>STRINGS</vt:lpstr>
      <vt:lpstr>Strings</vt:lpstr>
      <vt:lpstr>How to Create and Assign Strings</vt:lpstr>
      <vt:lpstr>How to Access Values (Characters and Substrings) in Strings</vt:lpstr>
      <vt:lpstr>How to Update Strings</vt:lpstr>
      <vt:lpstr>Slide 112</vt:lpstr>
      <vt:lpstr>Slide 113</vt:lpstr>
      <vt:lpstr>Strings and Operators:</vt:lpstr>
      <vt:lpstr>Standard Type Operators</vt:lpstr>
      <vt:lpstr>Sequence Operators</vt:lpstr>
      <vt:lpstr>Slide 117</vt:lpstr>
      <vt:lpstr>Slide 118</vt:lpstr>
      <vt:lpstr>Slide 119</vt:lpstr>
      <vt:lpstr>Slide 120</vt:lpstr>
      <vt:lpstr>Slide 121</vt:lpstr>
      <vt:lpstr>Slide 122</vt:lpstr>
      <vt:lpstr>String-Only Operators</vt:lpstr>
      <vt:lpstr>Slide 124</vt:lpstr>
      <vt:lpstr>Slide 125</vt:lpstr>
      <vt:lpstr>Slide 126</vt:lpstr>
      <vt:lpstr>Slide 127</vt:lpstr>
      <vt:lpstr>Slide 128</vt:lpstr>
      <vt:lpstr>Built-in Functions</vt:lpstr>
      <vt:lpstr>Slide 130</vt:lpstr>
      <vt:lpstr>1. Standard Type Functions</vt:lpstr>
      <vt:lpstr>Sequence Type Functions</vt:lpstr>
      <vt:lpstr>Slide 133</vt:lpstr>
      <vt:lpstr>Slide 134</vt:lpstr>
      <vt:lpstr>Slide 135</vt:lpstr>
      <vt:lpstr>String Type Functions</vt:lpstr>
      <vt:lpstr>Slide 137</vt:lpstr>
      <vt:lpstr>Slide 138</vt:lpstr>
      <vt:lpstr>Slide 139</vt:lpstr>
      <vt:lpstr>String Built-in Methods</vt:lpstr>
      <vt:lpstr>Slide 141</vt:lpstr>
      <vt:lpstr>TUPLES</vt:lpstr>
      <vt:lpstr>Tuples</vt:lpstr>
      <vt:lpstr>To create and assign, access values, update tuples, remove tuple elements and tuples.</vt:lpstr>
      <vt:lpstr>Slide 145</vt:lpstr>
      <vt:lpstr>Slide 146</vt:lpstr>
      <vt:lpstr>Slide 147</vt:lpstr>
      <vt:lpstr>Tuple operators and Built-in functions</vt:lpstr>
      <vt:lpstr>Built-in functions</vt:lpstr>
      <vt:lpstr>Tuple type operators and Built-in functions and methods</vt:lpstr>
      <vt:lpstr>Special Features of Tuples</vt:lpstr>
      <vt:lpstr>Slide 152</vt:lpstr>
      <vt:lpstr>Slide 153</vt:lpstr>
      <vt:lpstr>Slide 154</vt:lpstr>
      <vt:lpstr>Slide 155</vt:lpstr>
      <vt:lpstr>Slide 156</vt:lpstr>
      <vt:lpstr>Slide 157</vt:lpstr>
      <vt:lpstr>Slide 158</vt:lpstr>
      <vt:lpstr>Slide 159</vt:lpstr>
      <vt:lpstr>Slide 160</vt:lpstr>
      <vt:lpstr>Exception Handling contd..</vt:lpstr>
      <vt:lpstr>Raising Exceptions</vt:lpstr>
      <vt:lpstr>Slide 163</vt:lpstr>
      <vt:lpstr>Slide 164</vt:lpstr>
      <vt:lpstr>Slide 165</vt:lpstr>
      <vt:lpstr>Slide 166</vt:lpstr>
      <vt:lpstr>Slide 167</vt:lpstr>
      <vt:lpstr>Slide 168</vt:lpstr>
      <vt:lpstr>Raising an exception Without Specifying Exception Class</vt:lpstr>
      <vt:lpstr>Slide 170</vt:lpstr>
      <vt:lpstr>Slide 171</vt:lpstr>
      <vt:lpstr>Slide 172</vt:lpstr>
      <vt:lpstr>Assertions</vt:lpstr>
      <vt:lpstr>assert Statement</vt:lpstr>
      <vt:lpstr>Slide 175</vt:lpstr>
      <vt:lpstr>Slide 176</vt:lpstr>
      <vt:lpstr>Slide 177</vt:lpstr>
      <vt:lpstr>Creating Exceptions</vt:lpstr>
      <vt:lpstr>Example: Python User-Defined Exception</vt:lpstr>
      <vt:lpstr>Slide 180</vt:lpstr>
      <vt:lpstr>Customizing Exception Classes</vt:lpstr>
      <vt:lpstr>Slide 182</vt:lpstr>
      <vt:lpstr>FILES AND INPUT/OUTPUT</vt:lpstr>
      <vt:lpstr>File Objects</vt:lpstr>
      <vt:lpstr>File Built-in Functions [open() and file()]</vt:lpstr>
      <vt:lpstr>Slide 186</vt:lpstr>
      <vt:lpstr>Access Modes for File Objects</vt:lpstr>
      <vt:lpstr>Slide 188</vt:lpstr>
      <vt:lpstr>Slide 189</vt:lpstr>
      <vt:lpstr>The file() Factory Function</vt:lpstr>
      <vt:lpstr>File Built-in Methods</vt:lpstr>
      <vt:lpstr>Slide 192</vt:lpstr>
      <vt:lpstr>Input</vt:lpstr>
      <vt:lpstr>Slide 194</vt:lpstr>
      <vt:lpstr>Slide 195</vt:lpstr>
      <vt:lpstr>Slide 196</vt:lpstr>
      <vt:lpstr>Slide 197</vt:lpstr>
      <vt:lpstr>Slide 198</vt:lpstr>
      <vt:lpstr>Output</vt:lpstr>
      <vt:lpstr>Slide 200</vt:lpstr>
      <vt:lpstr>Slide 201</vt:lpstr>
      <vt:lpstr>Intra-file Motion</vt:lpstr>
      <vt:lpstr>Slide 203</vt:lpstr>
      <vt:lpstr>Slide 204</vt:lpstr>
      <vt:lpstr>Slide 205</vt:lpstr>
      <vt:lpstr>Slide 206</vt:lpstr>
      <vt:lpstr>File Iteration</vt:lpstr>
      <vt:lpstr>Slide 208</vt:lpstr>
      <vt:lpstr>Others</vt:lpstr>
      <vt:lpstr>File Method Miscellany</vt:lpstr>
      <vt:lpstr>Slide 211</vt:lpstr>
      <vt:lpstr>Methods for File Objects</vt:lpstr>
      <vt:lpstr>Slide 213</vt:lpstr>
      <vt:lpstr>Slide 214</vt:lpstr>
      <vt:lpstr>Slide 215</vt:lpstr>
      <vt:lpstr>File Built-in Attributes</vt:lpstr>
      <vt:lpstr>Slide 217</vt:lpstr>
      <vt:lpstr>Slide 218</vt:lpstr>
      <vt:lpstr>Slide 219</vt:lpstr>
      <vt:lpstr>Slide 220</vt:lpstr>
      <vt:lpstr>Standard Files</vt:lpstr>
      <vt:lpstr>Slide 222</vt:lpstr>
      <vt:lpstr>Command-Line Arguments</vt:lpstr>
      <vt:lpstr>Slide 224</vt:lpstr>
      <vt:lpstr>Slide 225</vt:lpstr>
      <vt:lpstr>Slide 226</vt:lpstr>
      <vt:lpstr>Slide 227</vt:lpstr>
      <vt:lpstr>File Execution</vt:lpstr>
      <vt:lpstr>Persistent Storage Modules</vt:lpstr>
      <vt:lpstr>i) pickle and marshal Modules</vt:lpstr>
      <vt:lpstr>DBM-style Modules</vt:lpstr>
      <vt:lpstr>shelve Module</vt:lpstr>
      <vt:lpstr>Slide 233</vt:lpstr>
      <vt:lpstr>Multithreaded Programming</vt:lpstr>
      <vt:lpstr>Introduction to Multithreaded Programming</vt:lpstr>
      <vt:lpstr>Threads and Processes</vt:lpstr>
      <vt:lpstr>Python, Threads, and the Global Interpreter Lock (GIL)</vt:lpstr>
      <vt:lpstr>The Thread Module</vt:lpstr>
      <vt:lpstr>The Threading Module</vt:lpstr>
      <vt:lpstr>Threading Module: Thread Synchronization</vt:lpstr>
      <vt:lpstr>Threading Module: Thread Communication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Type: Dictionaries</dc:title>
  <dc:creator>Admin</dc:creator>
  <cp:lastModifiedBy>NAAC2</cp:lastModifiedBy>
  <cp:revision>47</cp:revision>
  <cp:lastPrinted>2023-07-20T17:29:00Z</cp:lastPrinted>
  <dcterms:created xsi:type="dcterms:W3CDTF">2023-01-08T17:19:56Z</dcterms:created>
  <dcterms:modified xsi:type="dcterms:W3CDTF">2023-08-30T09:16:46Z</dcterms:modified>
</cp:coreProperties>
</file>